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0.xml" ContentType="application/vnd.openxmlformats-officedocument.drawingml.chartshapes+xml"/>
  <Override PartName="/ppt/charts/chart23.xml" ContentType="application/vnd.openxmlformats-officedocument.drawingml.chart+xml"/>
  <Override PartName="/ppt/drawings/drawing11.xml" ContentType="application/vnd.openxmlformats-officedocument.drawingml.chartshapes+xml"/>
  <Override PartName="/ppt/charts/chart24.xml" ContentType="application/vnd.openxmlformats-officedocument.drawingml.chart+xml"/>
  <Override PartName="/ppt/drawings/drawing12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4" r:id="rId24"/>
    <p:sldId id="283" r:id="rId2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61" autoAdjust="0"/>
  </p:normalViewPr>
  <p:slideViewPr>
    <p:cSldViewPr snapToObjects="1"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bhbdom.local\data$\homes\bus\andere%20Fahrbibliotheken\Fahrbibliotheksumfrage\2014\Auswertung_weyh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Daten!$B$16</c:f>
              <c:strCache>
                <c:ptCount val="1"/>
                <c:pt idx="0">
                  <c:v>Anzahl der Fahrbibliotheken</c:v>
                </c:pt>
              </c:strCache>
            </c:strRef>
          </c:tx>
          <c:marker>
            <c:symbol val="none"/>
          </c:marker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</c:spPr>
            <c:txPr>
              <a:bodyPr/>
              <a:lstStyle/>
              <a:p>
                <a:pPr>
                  <a:defRPr sz="20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Daten!$E$15:$J$15</c:f>
              <c:numCache>
                <c:formatCode>General</c:formatCode>
                <c:ptCount val="6"/>
                <c:pt idx="0">
                  <c:v>1978</c:v>
                </c:pt>
                <c:pt idx="1">
                  <c:v>1996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</c:numCache>
            </c:numRef>
          </c:cat>
          <c:val>
            <c:numRef>
              <c:f>Daten!$E$16:$J$16</c:f>
              <c:numCache>
                <c:formatCode>General</c:formatCode>
                <c:ptCount val="6"/>
                <c:pt idx="0">
                  <c:v>135</c:v>
                </c:pt>
                <c:pt idx="1">
                  <c:v>155</c:v>
                </c:pt>
                <c:pt idx="2">
                  <c:v>102</c:v>
                </c:pt>
                <c:pt idx="3">
                  <c:v>96</c:v>
                </c:pt>
                <c:pt idx="4">
                  <c:v>96</c:v>
                </c:pt>
                <c:pt idx="5">
                  <c:v>91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Daten!$B$17</c:f>
              <c:strCache>
                <c:ptCount val="1"/>
                <c:pt idx="0">
                  <c:v>Anzahl der Fahrzeuge</c:v>
                </c:pt>
              </c:strCache>
            </c:strRef>
          </c:tx>
          <c:marker>
            <c:symbol val="none"/>
          </c:marker>
          <c:dLbls>
            <c:spPr>
              <a:gradFill>
                <a:gsLst>
                  <a:gs pos="0">
                    <a:srgbClr val="C00000"/>
                  </a:gs>
                  <a:gs pos="94575">
                    <a:schemeClr val="bg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Daten!$E$15:$J$15</c:f>
              <c:numCache>
                <c:formatCode>General</c:formatCode>
                <c:ptCount val="6"/>
                <c:pt idx="0">
                  <c:v>1978</c:v>
                </c:pt>
                <c:pt idx="1">
                  <c:v>1996</c:v>
                </c:pt>
                <c:pt idx="2">
                  <c:v>2006</c:v>
                </c:pt>
                <c:pt idx="3">
                  <c:v>2010</c:v>
                </c:pt>
                <c:pt idx="4">
                  <c:v>2012</c:v>
                </c:pt>
                <c:pt idx="5">
                  <c:v>2014</c:v>
                </c:pt>
              </c:numCache>
            </c:numRef>
          </c:cat>
          <c:val>
            <c:numRef>
              <c:f>Daten!$E$17:$J$17</c:f>
              <c:numCache>
                <c:formatCode>General</c:formatCode>
                <c:ptCount val="6"/>
                <c:pt idx="2">
                  <c:v>118</c:v>
                </c:pt>
                <c:pt idx="3">
                  <c:v>110</c:v>
                </c:pt>
                <c:pt idx="4">
                  <c:v>109</c:v>
                </c:pt>
                <c:pt idx="5">
                  <c:v>108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19840"/>
        <c:axId val="76829824"/>
      </c:lineChart>
      <c:catAx>
        <c:axId val="768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de-DE"/>
          </a:p>
        </c:txPr>
        <c:crossAx val="76829824"/>
        <c:crosses val="autoZero"/>
        <c:auto val="1"/>
        <c:lblAlgn val="ctr"/>
        <c:lblOffset val="100"/>
        <c:noMultiLvlLbl val="0"/>
      </c:catAx>
      <c:valAx>
        <c:axId val="76829824"/>
        <c:scaling>
          <c:orientation val="minMax"/>
          <c:max val="18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681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08051424127536"/>
          <c:y val="8.4338951737131823E-2"/>
          <c:w val="0.22332689316613205"/>
          <c:h val="8.9436348069335342E-2"/>
        </c:manualLayout>
      </c:layout>
      <c:overlay val="1"/>
      <c:spPr>
        <a:solidFill>
          <a:srgbClr val="FFC000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de-DE" sz="1000"/>
              <a:t>Bibliothekare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Daten!$B$64</c:f>
              <c:strCache>
                <c:ptCount val="1"/>
                <c:pt idx="0">
                  <c:v>Bibliothekare</c:v>
                </c:pt>
              </c:strCache>
            </c:strRef>
          </c:tx>
          <c:invertIfNegative val="0"/>
          <c:cat>
            <c:strRef>
              <c:f>(Daten!$E$61,Daten!$F$61,Daten!$G$61,Daten!$N$61)</c:f>
              <c:strCache>
                <c:ptCount val="4"/>
                <c:pt idx="0">
                  <c:v>EG10</c:v>
                </c:pt>
                <c:pt idx="1">
                  <c:v>EG9</c:v>
                </c:pt>
                <c:pt idx="2">
                  <c:v>EG8</c:v>
                </c:pt>
                <c:pt idx="3">
                  <c:v>keine Angaben</c:v>
                </c:pt>
              </c:strCache>
            </c:strRef>
          </c:cat>
          <c:val>
            <c:numRef>
              <c:f>(Daten!$E$64,Daten!$F$64,Daten!$G$64,Daten!$N$64)</c:f>
              <c:numCache>
                <c:formatCode>General</c:formatCode>
                <c:ptCount val="4"/>
                <c:pt idx="1">
                  <c:v>7</c:v>
                </c:pt>
                <c:pt idx="2">
                  <c:v>1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773952"/>
        <c:axId val="91796224"/>
        <c:axId val="0"/>
      </c:bar3DChart>
      <c:catAx>
        <c:axId val="91773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1796224"/>
        <c:crosses val="autoZero"/>
        <c:auto val="1"/>
        <c:lblAlgn val="ctr"/>
        <c:lblOffset val="100"/>
        <c:noMultiLvlLbl val="0"/>
      </c:catAx>
      <c:valAx>
        <c:axId val="9179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73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000"/>
              <a:t>FAMI / Bibliotheksangestellte / Fachwirt</a:t>
            </a:r>
          </a:p>
        </c:rich>
      </c:tx>
      <c:layout>
        <c:manualLayout>
          <c:xMode val="edge"/>
          <c:yMode val="edge"/>
          <c:x val="0.11153472222222222"/>
          <c:y val="3.703703703703703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Daten!$B$65</c:f>
              <c:strCache>
                <c:ptCount val="1"/>
                <c:pt idx="0">
                  <c:v>FAMI / Bibliotheksangestellte / Fachwirt*</c:v>
                </c:pt>
              </c:strCache>
            </c:strRef>
          </c:tx>
          <c:invertIfNegative val="0"/>
          <c:cat>
            <c:strRef>
              <c:f>(Daten!$G$61,Daten!$H$61,Daten!$I$61,Daten!$J$61,Daten!$K$61,Daten!$L$61,Daten!$N$61)</c:f>
              <c:strCache>
                <c:ptCount val="7"/>
                <c:pt idx="0">
                  <c:v>EG8</c:v>
                </c:pt>
                <c:pt idx="1">
                  <c:v>EG7</c:v>
                </c:pt>
                <c:pt idx="2">
                  <c:v>EG6</c:v>
                </c:pt>
                <c:pt idx="3">
                  <c:v>EG5</c:v>
                </c:pt>
                <c:pt idx="4">
                  <c:v>EG4</c:v>
                </c:pt>
                <c:pt idx="5">
                  <c:v>EG3</c:v>
                </c:pt>
                <c:pt idx="6">
                  <c:v>keine Angaben</c:v>
                </c:pt>
              </c:strCache>
            </c:strRef>
          </c:cat>
          <c:val>
            <c:numRef>
              <c:f>(Daten!$G$65,Daten!$H$65,Daten!$I$65,Daten!$J$65,Daten!$K$65,Daten!$L$65,Daten!$N$65)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13</c:v>
                </c:pt>
                <c:pt idx="3">
                  <c:v>11</c:v>
                </c:pt>
                <c:pt idx="4">
                  <c:v>1</c:v>
                </c:pt>
                <c:pt idx="5">
                  <c:v>4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2145152"/>
        <c:axId val="92146688"/>
        <c:axId val="0"/>
      </c:bar3DChart>
      <c:catAx>
        <c:axId val="92145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92146688"/>
        <c:crosses val="autoZero"/>
        <c:auto val="1"/>
        <c:lblAlgn val="ctr"/>
        <c:lblOffset val="100"/>
        <c:noMultiLvlLbl val="0"/>
      </c:catAx>
      <c:valAx>
        <c:axId val="9214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145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de-DE" sz="1000"/>
              <a:t>Fahrer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Daten!$B$66</c:f>
              <c:strCache>
                <c:ptCount val="1"/>
                <c:pt idx="0">
                  <c:v>Fahrer*</c:v>
                </c:pt>
              </c:strCache>
            </c:strRef>
          </c:tx>
          <c:invertIfNegative val="0"/>
          <c:cat>
            <c:strRef>
              <c:f>(Daten!$H$61,Daten!$I$61,Daten!$J$61,Daten!$K$61,Daten!$L$61,Daten!$M$61,Daten!$N$61)</c:f>
              <c:strCache>
                <c:ptCount val="7"/>
                <c:pt idx="0">
                  <c:v>EG7</c:v>
                </c:pt>
                <c:pt idx="1">
                  <c:v>EG6</c:v>
                </c:pt>
                <c:pt idx="2">
                  <c:v>EG5</c:v>
                </c:pt>
                <c:pt idx="3">
                  <c:v>EG4</c:v>
                </c:pt>
                <c:pt idx="4">
                  <c:v>EG3</c:v>
                </c:pt>
                <c:pt idx="5">
                  <c:v>EG2</c:v>
                </c:pt>
                <c:pt idx="6">
                  <c:v>keine Angaben</c:v>
                </c:pt>
              </c:strCache>
            </c:strRef>
          </c:cat>
          <c:val>
            <c:numRef>
              <c:f>(Daten!$H$66,Daten!$I$66,Daten!$J$66,Daten!$K$66,Daten!$L$66,Daten!$M$66,Daten!$N$66)</c:f>
              <c:numCache>
                <c:formatCode>General</c:formatCode>
                <c:ptCount val="7"/>
                <c:pt idx="0">
                  <c:v>3</c:v>
                </c:pt>
                <c:pt idx="1">
                  <c:v>8</c:v>
                </c:pt>
                <c:pt idx="2">
                  <c:v>23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2176384"/>
        <c:axId val="92177920"/>
        <c:axId val="0"/>
      </c:bar3DChart>
      <c:catAx>
        <c:axId val="9217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2177920"/>
        <c:crosses val="autoZero"/>
        <c:auto val="1"/>
        <c:lblAlgn val="ctr"/>
        <c:lblOffset val="100"/>
        <c:noMultiLvlLbl val="0"/>
      </c:catAx>
      <c:valAx>
        <c:axId val="9217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17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Daten!$B$62</c:f>
              <c:strCache>
                <c:ptCount val="1"/>
                <c:pt idx="0">
                  <c:v>Leitung der FB</c:v>
                </c:pt>
              </c:strCache>
            </c:strRef>
          </c:tx>
          <c:invertIfNegative val="0"/>
          <c:cat>
            <c:strRef>
              <c:f>Daten!$D$61:$N$61</c:f>
              <c:strCache>
                <c:ptCount val="11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EG4</c:v>
                </c:pt>
                <c:pt idx="8">
                  <c:v>EG3</c:v>
                </c:pt>
                <c:pt idx="9">
                  <c:v>EG2</c:v>
                </c:pt>
                <c:pt idx="10">
                  <c:v>keine Angaben</c:v>
                </c:pt>
              </c:strCache>
            </c:strRef>
          </c:cat>
          <c:val>
            <c:numRef>
              <c:f>Daten!$D$62:$N$62</c:f>
              <c:numCache>
                <c:formatCode>General</c:formatCode>
                <c:ptCount val="11"/>
                <c:pt idx="0">
                  <c:v>3</c:v>
                </c:pt>
                <c:pt idx="1">
                  <c:v>14</c:v>
                </c:pt>
                <c:pt idx="2">
                  <c:v>25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26</c:v>
                </c:pt>
              </c:numCache>
            </c:numRef>
          </c:val>
        </c:ser>
        <c:ser>
          <c:idx val="1"/>
          <c:order val="1"/>
          <c:tx>
            <c:strRef>
              <c:f>Daten!$B$63</c:f>
              <c:strCache>
                <c:ptCount val="1"/>
                <c:pt idx="0">
                  <c:v>Stellvertretende Leitung</c:v>
                </c:pt>
              </c:strCache>
            </c:strRef>
          </c:tx>
          <c:invertIfNegative val="0"/>
          <c:cat>
            <c:strRef>
              <c:f>Daten!$D$61:$N$61</c:f>
              <c:strCache>
                <c:ptCount val="11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EG4</c:v>
                </c:pt>
                <c:pt idx="8">
                  <c:v>EG3</c:v>
                </c:pt>
                <c:pt idx="9">
                  <c:v>EG2</c:v>
                </c:pt>
                <c:pt idx="10">
                  <c:v>keine Angaben</c:v>
                </c:pt>
              </c:strCache>
            </c:strRef>
          </c:cat>
          <c:val>
            <c:numRef>
              <c:f>Daten!$D$63:$N$63</c:f>
              <c:numCache>
                <c:formatCode>General</c:formatCode>
                <c:ptCount val="11"/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5">
                  <c:v>2</c:v>
                </c:pt>
                <c:pt idx="10">
                  <c:v>26</c:v>
                </c:pt>
              </c:numCache>
            </c:numRef>
          </c:val>
        </c:ser>
        <c:ser>
          <c:idx val="2"/>
          <c:order val="2"/>
          <c:tx>
            <c:strRef>
              <c:f>Daten!$B$64</c:f>
              <c:strCache>
                <c:ptCount val="1"/>
                <c:pt idx="0">
                  <c:v>Bibliothekare</c:v>
                </c:pt>
              </c:strCache>
            </c:strRef>
          </c:tx>
          <c:invertIfNegative val="0"/>
          <c:cat>
            <c:strRef>
              <c:f>Daten!$D$61:$N$61</c:f>
              <c:strCache>
                <c:ptCount val="11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EG4</c:v>
                </c:pt>
                <c:pt idx="8">
                  <c:v>EG3</c:v>
                </c:pt>
                <c:pt idx="9">
                  <c:v>EG2</c:v>
                </c:pt>
                <c:pt idx="10">
                  <c:v>keine Angaben</c:v>
                </c:pt>
              </c:strCache>
            </c:strRef>
          </c:cat>
          <c:val>
            <c:numRef>
              <c:f>Daten!$D$64:$N$64</c:f>
              <c:numCache>
                <c:formatCode>General</c:formatCode>
                <c:ptCount val="11"/>
                <c:pt idx="2">
                  <c:v>7</c:v>
                </c:pt>
                <c:pt idx="3">
                  <c:v>1</c:v>
                </c:pt>
                <c:pt idx="10">
                  <c:v>26</c:v>
                </c:pt>
              </c:numCache>
            </c:numRef>
          </c:val>
        </c:ser>
        <c:ser>
          <c:idx val="3"/>
          <c:order val="3"/>
          <c:tx>
            <c:strRef>
              <c:f>Daten!$B$65</c:f>
              <c:strCache>
                <c:ptCount val="1"/>
                <c:pt idx="0">
                  <c:v>FAMI / Bibliotheksangestellte / Fachwirt*</c:v>
                </c:pt>
              </c:strCache>
            </c:strRef>
          </c:tx>
          <c:invertIfNegative val="0"/>
          <c:cat>
            <c:strRef>
              <c:f>Daten!$D$61:$N$61</c:f>
              <c:strCache>
                <c:ptCount val="11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EG4</c:v>
                </c:pt>
                <c:pt idx="8">
                  <c:v>EG3</c:v>
                </c:pt>
                <c:pt idx="9">
                  <c:v>EG2</c:v>
                </c:pt>
                <c:pt idx="10">
                  <c:v>keine Angaben</c:v>
                </c:pt>
              </c:strCache>
            </c:strRef>
          </c:cat>
          <c:val>
            <c:numRef>
              <c:f>Daten!$D$65:$N$65</c:f>
              <c:numCache>
                <c:formatCode>General</c:formatCode>
                <c:ptCount val="11"/>
                <c:pt idx="3">
                  <c:v>2</c:v>
                </c:pt>
                <c:pt idx="4">
                  <c:v>1</c:v>
                </c:pt>
                <c:pt idx="5">
                  <c:v>13</c:v>
                </c:pt>
                <c:pt idx="6">
                  <c:v>11</c:v>
                </c:pt>
                <c:pt idx="7">
                  <c:v>1</c:v>
                </c:pt>
                <c:pt idx="8">
                  <c:v>4</c:v>
                </c:pt>
                <c:pt idx="10">
                  <c:v>26</c:v>
                </c:pt>
              </c:numCache>
            </c:numRef>
          </c:val>
        </c:ser>
        <c:ser>
          <c:idx val="4"/>
          <c:order val="4"/>
          <c:tx>
            <c:strRef>
              <c:f>Daten!$B$66</c:f>
              <c:strCache>
                <c:ptCount val="1"/>
                <c:pt idx="0">
                  <c:v>Fahrer*</c:v>
                </c:pt>
              </c:strCache>
            </c:strRef>
          </c:tx>
          <c:invertIfNegative val="0"/>
          <c:cat>
            <c:strRef>
              <c:f>Daten!$D$61:$N$61</c:f>
              <c:strCache>
                <c:ptCount val="11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EG4</c:v>
                </c:pt>
                <c:pt idx="8">
                  <c:v>EG3</c:v>
                </c:pt>
                <c:pt idx="9">
                  <c:v>EG2</c:v>
                </c:pt>
                <c:pt idx="10">
                  <c:v>keine Angaben</c:v>
                </c:pt>
              </c:strCache>
            </c:strRef>
          </c:cat>
          <c:val>
            <c:numRef>
              <c:f>Daten!$D$66:$N$66</c:f>
              <c:numCache>
                <c:formatCode>General</c:formatCode>
                <c:ptCount val="11"/>
                <c:pt idx="4">
                  <c:v>3</c:v>
                </c:pt>
                <c:pt idx="5">
                  <c:v>8</c:v>
                </c:pt>
                <c:pt idx="6">
                  <c:v>23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011072"/>
        <c:axId val="85016960"/>
        <c:axId val="0"/>
      </c:bar3DChart>
      <c:catAx>
        <c:axId val="85011072"/>
        <c:scaling>
          <c:orientation val="maxMin"/>
        </c:scaling>
        <c:delete val="0"/>
        <c:axPos val="l"/>
        <c:majorTickMark val="none"/>
        <c:minorTickMark val="none"/>
        <c:tickLblPos val="nextTo"/>
        <c:crossAx val="85016960"/>
        <c:crosses val="autoZero"/>
        <c:auto val="1"/>
        <c:lblAlgn val="ctr"/>
        <c:lblOffset val="100"/>
        <c:noMultiLvlLbl val="0"/>
      </c:catAx>
      <c:valAx>
        <c:axId val="85016960"/>
        <c:scaling>
          <c:orientation val="minMax"/>
          <c:min val="0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85011072"/>
        <c:crosses val="autoZero"/>
        <c:crossBetween val="between"/>
        <c:min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1"/>
        <c:ser>
          <c:idx val="0"/>
          <c:order val="0"/>
          <c:spPr>
            <a:ln w="0"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contourClr>
                <a:srgbClr val="000000"/>
              </a:contourClr>
            </a:sp3d>
          </c:spPr>
          <c:invertIfNegative val="0"/>
          <c:cat>
            <c:strRef>
              <c:f>Daten!$B$74:$L$74</c:f>
              <c:strCache>
                <c:ptCount val="11"/>
                <c:pt idx="0">
                  <c:v>o.A.</c:v>
                </c:pt>
                <c:pt idx="1">
                  <c:v>9 - 14</c:v>
                </c:pt>
                <c:pt idx="2">
                  <c:v>15 - 20</c:v>
                </c:pt>
                <c:pt idx="3">
                  <c:v>21 - 25</c:v>
                </c:pt>
                <c:pt idx="4">
                  <c:v>26 - 30</c:v>
                </c:pt>
                <c:pt idx="5">
                  <c:v>31 - 40</c:v>
                </c:pt>
                <c:pt idx="6">
                  <c:v>41 - 50</c:v>
                </c:pt>
                <c:pt idx="7">
                  <c:v>51 - 60</c:v>
                </c:pt>
                <c:pt idx="8">
                  <c:v>61 - 100</c:v>
                </c:pt>
                <c:pt idx="9">
                  <c:v>101 - 150</c:v>
                </c:pt>
                <c:pt idx="10">
                  <c:v>151 - </c:v>
                </c:pt>
              </c:strCache>
            </c:strRef>
          </c:cat>
          <c:val>
            <c:numRef>
              <c:f>Daten!$B$75:$L$75</c:f>
              <c:numCache>
                <c:formatCode>General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3</c:v>
                </c:pt>
                <c:pt idx="5">
                  <c:v>8</c:v>
                </c:pt>
                <c:pt idx="6">
                  <c:v>8</c:v>
                </c:pt>
                <c:pt idx="7">
                  <c:v>4</c:v>
                </c:pt>
                <c:pt idx="8">
                  <c:v>7</c:v>
                </c:pt>
                <c:pt idx="9">
                  <c:v>12</c:v>
                </c:pt>
                <c:pt idx="1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85048320"/>
        <c:axId val="85058688"/>
        <c:axId val="0"/>
      </c:bar3DChart>
      <c:catAx>
        <c:axId val="85048320"/>
        <c:scaling>
          <c:orientation val="maxMin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e-DE" sz="1000" b="1" i="0" u="none" strike="noStrike" baseline="0">
                    <a:effectLst/>
                  </a:rPr>
                  <a:t>Anzahl der Haltestellen</a:t>
                </a:r>
                <a:endParaRPr lang="de-DE"/>
              </a:p>
            </c:rich>
          </c:tx>
          <c:layout/>
          <c:overlay val="0"/>
        </c:title>
        <c:majorTickMark val="none"/>
        <c:minorTickMark val="none"/>
        <c:tickLblPos val="nextTo"/>
        <c:crossAx val="85058688"/>
        <c:crosses val="autoZero"/>
        <c:auto val="1"/>
        <c:lblAlgn val="ctr"/>
        <c:lblOffset val="100"/>
        <c:noMultiLvlLbl val="0"/>
      </c:catAx>
      <c:valAx>
        <c:axId val="8505868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000" b="1" i="0" baseline="0">
                    <a:effectLst/>
                  </a:rPr>
                  <a:t>Anzahl der Fahrbibliotheken</a:t>
                </a:r>
                <a:endParaRPr lang="de-DE" sz="10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504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200"/>
              <a:t>Anzahl der Öffnungsstunden pro </a:t>
            </a:r>
          </a:p>
          <a:p>
            <a:pPr>
              <a:defRPr/>
            </a:pPr>
            <a:r>
              <a:rPr lang="de-DE" sz="1200"/>
              <a:t>Woche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cat>
            <c:strRef>
              <c:f>Daten!$B$78:$G$78</c:f>
              <c:strCache>
                <c:ptCount val="6"/>
                <c:pt idx="0">
                  <c:v>o.A.</c:v>
                </c:pt>
                <c:pt idx="1">
                  <c:v>10 - 15</c:v>
                </c:pt>
                <c:pt idx="2">
                  <c:v>15 - 20</c:v>
                </c:pt>
                <c:pt idx="3">
                  <c:v>20,1 - 25</c:v>
                </c:pt>
                <c:pt idx="4">
                  <c:v>25,1 - 40</c:v>
                </c:pt>
                <c:pt idx="5">
                  <c:v>41 - 134</c:v>
                </c:pt>
              </c:strCache>
            </c:strRef>
          </c:cat>
          <c:val>
            <c:numRef>
              <c:f>Daten!$B$79:$G$79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21</c:v>
                </c:pt>
                <c:pt idx="3">
                  <c:v>22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5157760"/>
        <c:axId val="85159296"/>
        <c:axId val="0"/>
      </c:bar3DChart>
      <c:catAx>
        <c:axId val="85157760"/>
        <c:scaling>
          <c:orientation val="maxMin"/>
        </c:scaling>
        <c:delete val="0"/>
        <c:axPos val="l"/>
        <c:majorTickMark val="none"/>
        <c:minorTickMark val="none"/>
        <c:tickLblPos val="nextTo"/>
        <c:crossAx val="85159296"/>
        <c:crosses val="autoZero"/>
        <c:auto val="1"/>
        <c:lblAlgn val="ctr"/>
        <c:lblOffset val="100"/>
        <c:noMultiLvlLbl val="0"/>
      </c:catAx>
      <c:valAx>
        <c:axId val="851592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5157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Wochentage mit regelmäßigen Öffnungszeiten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6.8255372262113097E-3"/>
                  <c:y val="7.3952646681206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04297809690483E-3"/>
                  <c:y val="6.5500915631925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255372262113097E-3"/>
                  <c:y val="6.972678115656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604297809690483E-3"/>
                  <c:y val="6.761384839424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255372262113097E-3"/>
                  <c:y val="6.338798286960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825537226211309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8255372262113097E-3"/>
                  <c:y val="-2.1129327623201867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555752116695933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Daten!$B$82:$B$89</c:f>
              <c:strCache>
                <c:ptCount val="8"/>
                <c:pt idx="0">
                  <c:v>MO</c:v>
                </c:pt>
                <c:pt idx="1">
                  <c:v>DI</c:v>
                </c:pt>
                <c:pt idx="2">
                  <c:v>MI</c:v>
                </c:pt>
                <c:pt idx="3">
                  <c:v>DO</c:v>
                </c:pt>
                <c:pt idx="4">
                  <c:v>FR</c:v>
                </c:pt>
                <c:pt idx="5">
                  <c:v>SA</c:v>
                </c:pt>
                <c:pt idx="6">
                  <c:v>SO</c:v>
                </c:pt>
                <c:pt idx="7">
                  <c:v>o.A.</c:v>
                </c:pt>
              </c:strCache>
            </c:strRef>
          </c:cat>
          <c:val>
            <c:numRef>
              <c:f>Daten!$C$82:$C$89</c:f>
              <c:numCache>
                <c:formatCode>General</c:formatCode>
                <c:ptCount val="8"/>
                <c:pt idx="0">
                  <c:v>63</c:v>
                </c:pt>
                <c:pt idx="1">
                  <c:v>71</c:v>
                </c:pt>
                <c:pt idx="2">
                  <c:v>56</c:v>
                </c:pt>
                <c:pt idx="3">
                  <c:v>71</c:v>
                </c:pt>
                <c:pt idx="4">
                  <c:v>60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5207680"/>
        <c:axId val="85221760"/>
        <c:axId val="0"/>
      </c:bar3DChart>
      <c:catAx>
        <c:axId val="85207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de-DE"/>
          </a:p>
        </c:txPr>
        <c:crossAx val="85221760"/>
        <c:crosses val="autoZero"/>
        <c:auto val="1"/>
        <c:lblAlgn val="ctr"/>
        <c:lblOffset val="100"/>
        <c:noMultiLvlLbl val="0"/>
      </c:catAx>
      <c:valAx>
        <c:axId val="8522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20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Turnus</a:t>
            </a:r>
            <a:endParaRPr lang="de-DE" dirty="0"/>
          </a:p>
        </c:rich>
      </c:tx>
      <c:layout>
        <c:manualLayout>
          <c:xMode val="edge"/>
          <c:yMode val="edge"/>
          <c:x val="0.371090196609651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cat>
            <c:strRef>
              <c:f>Daten!$B$92:$B$96</c:f>
              <c:strCache>
                <c:ptCount val="5"/>
                <c:pt idx="0">
                  <c:v>wöchentlich</c:v>
                </c:pt>
                <c:pt idx="1">
                  <c:v>14tägig</c:v>
                </c:pt>
                <c:pt idx="2">
                  <c:v>3wöchentlich</c:v>
                </c:pt>
                <c:pt idx="3">
                  <c:v>4wöchentlich</c:v>
                </c:pt>
                <c:pt idx="4">
                  <c:v>o.A.</c:v>
                </c:pt>
              </c:strCache>
            </c:strRef>
          </c:cat>
          <c:val>
            <c:numRef>
              <c:f>Daten!$C$92:$C$96</c:f>
              <c:numCache>
                <c:formatCode>General</c:formatCode>
                <c:ptCount val="5"/>
                <c:pt idx="0">
                  <c:v>30</c:v>
                </c:pt>
                <c:pt idx="1">
                  <c:v>28</c:v>
                </c:pt>
                <c:pt idx="2">
                  <c:v>16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5251200"/>
        <c:axId val="85252736"/>
        <c:axId val="0"/>
      </c:bar3DChart>
      <c:catAx>
        <c:axId val="85251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5252736"/>
        <c:crosses val="autoZero"/>
        <c:auto val="1"/>
        <c:lblAlgn val="ctr"/>
        <c:lblOffset val="100"/>
        <c:noMultiLvlLbl val="0"/>
      </c:catAx>
      <c:valAx>
        <c:axId val="85252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5251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17129107125498202"/>
                  <c:y val="1.3930312995868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111305531253038"/>
                  <c:y val="1.056476183818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8524776416836783"/>
                  <c:y val="1.056476183818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606649664092203"/>
                  <c:y val="1.056466381160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857901021541073E-2"/>
                  <c:y val="1.056483018425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41719123876193E-2"/>
                  <c:y val="8.4517310492807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1841719123876193E-2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Daten!$B$102:$H$102</c:f>
              <c:strCache>
                <c:ptCount val="7"/>
                <c:pt idx="0">
                  <c:v>bis 35000</c:v>
                </c:pt>
                <c:pt idx="1">
                  <c:v>bis 70000</c:v>
                </c:pt>
                <c:pt idx="2">
                  <c:v>bis  100000</c:v>
                </c:pt>
                <c:pt idx="3">
                  <c:v>bis 150000</c:v>
                </c:pt>
                <c:pt idx="4">
                  <c:v>bis 200000</c:v>
                </c:pt>
                <c:pt idx="5">
                  <c:v>über 200000</c:v>
                </c:pt>
                <c:pt idx="6">
                  <c:v>o.A.</c:v>
                </c:pt>
              </c:strCache>
            </c:strRef>
          </c:cat>
          <c:val>
            <c:numRef>
              <c:f>Daten!$B$103:$H$103</c:f>
              <c:numCache>
                <c:formatCode>General</c:formatCode>
                <c:ptCount val="7"/>
                <c:pt idx="0">
                  <c:v>14</c:v>
                </c:pt>
                <c:pt idx="1">
                  <c:v>14</c:v>
                </c:pt>
                <c:pt idx="2">
                  <c:v>22</c:v>
                </c:pt>
                <c:pt idx="3">
                  <c:v>12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2243072"/>
        <c:axId val="92244608"/>
        <c:axId val="0"/>
      </c:bar3DChart>
      <c:catAx>
        <c:axId val="92243072"/>
        <c:scaling>
          <c:orientation val="maxMin"/>
        </c:scaling>
        <c:delete val="0"/>
        <c:axPos val="l"/>
        <c:majorTickMark val="none"/>
        <c:minorTickMark val="none"/>
        <c:tickLblPos val="nextTo"/>
        <c:crossAx val="92244608"/>
        <c:crosses val="autoZero"/>
        <c:auto val="1"/>
        <c:lblAlgn val="ctr"/>
        <c:lblOffset val="100"/>
        <c:noMultiLvlLbl val="0"/>
      </c:catAx>
      <c:valAx>
        <c:axId val="92244608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92243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19123347428793622"/>
                  <c:y val="9.1725094210702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66777437542529405"/>
                  <c:y val="6.6993628546665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6886640905997861"/>
                  <c:y val="4.5868388723884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62800804413337219"/>
                  <c:y val="3.866372586608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971757109334464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9295470010693108"/>
                  <c:y val="9.1721199798347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70754058520462715"/>
                  <c:y val="9.1723147004525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Daten!$B$106:$H$106</c:f>
              <c:strCache>
                <c:ptCount val="7"/>
                <c:pt idx="0">
                  <c:v>bis 1000</c:v>
                </c:pt>
                <c:pt idx="1">
                  <c:v>bis 1500</c:v>
                </c:pt>
                <c:pt idx="2">
                  <c:v>bis 2000</c:v>
                </c:pt>
                <c:pt idx="3">
                  <c:v>bis 2500</c:v>
                </c:pt>
                <c:pt idx="4">
                  <c:v>bis 3000</c:v>
                </c:pt>
                <c:pt idx="5">
                  <c:v>mehr als 3000</c:v>
                </c:pt>
                <c:pt idx="6">
                  <c:v>o.A.</c:v>
                </c:pt>
              </c:strCache>
            </c:strRef>
          </c:cat>
          <c:val>
            <c:numRef>
              <c:f>Daten!$B$107:$H$107</c:f>
              <c:numCache>
                <c:formatCode>General</c:formatCode>
                <c:ptCount val="7"/>
                <c:pt idx="0">
                  <c:v>5</c:v>
                </c:pt>
                <c:pt idx="1">
                  <c:v>17</c:v>
                </c:pt>
                <c:pt idx="2">
                  <c:v>7</c:v>
                </c:pt>
                <c:pt idx="3">
                  <c:v>16</c:v>
                </c:pt>
                <c:pt idx="4">
                  <c:v>4</c:v>
                </c:pt>
                <c:pt idx="5">
                  <c:v>5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288512"/>
        <c:axId val="92290048"/>
        <c:axId val="0"/>
      </c:bar3DChart>
      <c:catAx>
        <c:axId val="92288512"/>
        <c:scaling>
          <c:orientation val="maxMin"/>
        </c:scaling>
        <c:delete val="0"/>
        <c:axPos val="l"/>
        <c:majorTickMark val="none"/>
        <c:minorTickMark val="none"/>
        <c:tickLblPos val="nextTo"/>
        <c:crossAx val="92290048"/>
        <c:crosses val="autoZero"/>
        <c:auto val="1"/>
        <c:lblAlgn val="ctr"/>
        <c:lblOffset val="100"/>
        <c:noMultiLvlLbl val="0"/>
      </c:catAx>
      <c:valAx>
        <c:axId val="92290048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92288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912544767731266"/>
                  <c:y val="-0.1274627520732944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2851285947336736"/>
                  <c:y val="-0.190824947180840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378080480500622"/>
                  <c:y val="0.122705991395538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numFmt formatCode="0.0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Daten!$B$25:$B$29</c:f>
              <c:strCache>
                <c:ptCount val="5"/>
                <c:pt idx="0">
                  <c:v>Stadt/Gemeinde</c:v>
                </c:pt>
                <c:pt idx="1">
                  <c:v>Landkreis</c:v>
                </c:pt>
                <c:pt idx="2">
                  <c:v>Stiftung</c:v>
                </c:pt>
                <c:pt idx="3">
                  <c:v>Verein</c:v>
                </c:pt>
                <c:pt idx="4">
                  <c:v>Mischform</c:v>
                </c:pt>
              </c:strCache>
            </c:strRef>
          </c:cat>
          <c:val>
            <c:numRef>
              <c:f>Daten!$D$25:$D$29</c:f>
              <c:numCache>
                <c:formatCode>General</c:formatCode>
                <c:ptCount val="5"/>
                <c:pt idx="0">
                  <c:v>40</c:v>
                </c:pt>
                <c:pt idx="1">
                  <c:v>17</c:v>
                </c:pt>
                <c:pt idx="2">
                  <c:v>1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/>
              <a:t>Anteil Kinder und Jugendliche (0-17J)</a:t>
            </a:r>
          </a:p>
        </c:rich>
      </c:tx>
      <c:layout/>
      <c:overlay val="0"/>
    </c:title>
    <c:autoTitleDeleted val="0"/>
    <c:view3D>
      <c:rotX val="30"/>
      <c:rotY val="3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Daten!$B$110:$H$110</c:f>
              <c:strCache>
                <c:ptCount val="7"/>
                <c:pt idx="0">
                  <c:v>31 - 40%</c:v>
                </c:pt>
                <c:pt idx="1">
                  <c:v>41 - 50%</c:v>
                </c:pt>
                <c:pt idx="2">
                  <c:v>51 - 60%</c:v>
                </c:pt>
                <c:pt idx="3">
                  <c:v>61 - 70%</c:v>
                </c:pt>
                <c:pt idx="4">
                  <c:v>71 - 80%</c:v>
                </c:pt>
                <c:pt idx="5">
                  <c:v>&gt;80%</c:v>
                </c:pt>
                <c:pt idx="6">
                  <c:v>n.erm. /o.A.</c:v>
                </c:pt>
              </c:strCache>
            </c:strRef>
          </c:cat>
          <c:val>
            <c:numRef>
              <c:f>Daten!$B$111:$H$111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13</c:v>
                </c:pt>
                <c:pt idx="3">
                  <c:v>14</c:v>
                </c:pt>
                <c:pt idx="4">
                  <c:v>11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257480494492468"/>
          <c:y val="0.19498654419457473"/>
          <c:w val="0.22267588735362343"/>
          <c:h val="0.71940836372761208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solidFill>
      <a:schemeClr val="bg1">
        <a:alpha val="7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000"/>
              <a:t>Anteil der Seniorinnen und Senioren (ü. 65J)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0074813845505065"/>
                  <c:y val="1.324317196734016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9526653368757814E-2"/>
                  <c:y val="-0.123418468422458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1814546586978704E-2"/>
                  <c:y val="8.172691723421469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2497846569751262E-2"/>
                  <c:y val="2.3465993218513843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ysClr val="windowText" lastClr="000000"/>
                        </a:solidFill>
                      </a:rPr>
                      <a:t>3%</a:t>
                    </a:r>
                    <a:endParaRPr lang="en-US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Daten!$B$114:$H$114</c:f>
              <c:strCache>
                <c:ptCount val="7"/>
                <c:pt idx="0">
                  <c:v>&lt;5%</c:v>
                </c:pt>
                <c:pt idx="1">
                  <c:v>5 - 10%</c:v>
                </c:pt>
                <c:pt idx="2">
                  <c:v>11 - 15%</c:v>
                </c:pt>
                <c:pt idx="3">
                  <c:v>16 - 20%</c:v>
                </c:pt>
                <c:pt idx="4">
                  <c:v>21 - 30%</c:v>
                </c:pt>
                <c:pt idx="5">
                  <c:v>&gt;30%</c:v>
                </c:pt>
                <c:pt idx="6">
                  <c:v>n.erm. /o.A.</c:v>
                </c:pt>
              </c:strCache>
            </c:strRef>
          </c:cat>
          <c:val>
            <c:numRef>
              <c:f>Daten!$B$115:$H$115</c:f>
              <c:numCache>
                <c:formatCode>General</c:formatCode>
                <c:ptCount val="7"/>
                <c:pt idx="0">
                  <c:v>12</c:v>
                </c:pt>
                <c:pt idx="1">
                  <c:v>16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  <c:pt idx="6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76209565205868"/>
          <c:y val="0.18545002906562519"/>
          <c:w val="0.2271342150249798"/>
          <c:h val="0.73683455372801776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spPr>
    <a:solidFill>
      <a:schemeClr val="bg1">
        <a:alpha val="7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22363978808204529"/>
                  <c:y val="1.7542380455657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165232818119957"/>
                  <c:y val="7.059206556321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60966766306989406"/>
                  <c:y val="2.1133028647492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57298787304364729"/>
                  <c:y val="4.2262162882628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496549042480801"/>
                  <c:y val="6.7016995020799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59227751045008259"/>
                  <c:y val="7.059206556321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31302444833284726"/>
                  <c:y val="7.0594012769388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876932050160396"/>
                  <c:y val="2.1133028647492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729950422863811E-2"/>
                  <c:y val="7.0595959975566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327257703898121E-2"/>
                  <c:y val="2.1131081441314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9562797705842329E-2"/>
                  <c:y val="2.1131081441314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695295032565373"/>
                  <c:y val="2.1131081441314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36709451249149411"/>
                  <c:y val="4.5860599899173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40395243997278119"/>
                  <c:y val="7.059206556321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 rot="0" anchor="ctr" anchorCtr="0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Daten!$B$120:$B$133</c:f>
              <c:strCache>
                <c:ptCount val="14"/>
                <c:pt idx="0">
                  <c:v>Lesungen</c:v>
                </c:pt>
                <c:pt idx="1">
                  <c:v>Bilderbuchkino</c:v>
                </c:pt>
                <c:pt idx="2">
                  <c:v>Haltestellen an Schule / Kitas</c:v>
                </c:pt>
                <c:pt idx="3">
                  <c:v>Ausleihe an Klassen / Kitagruppen</c:v>
                </c:pt>
                <c:pt idx="4">
                  <c:v>Buchvorstellungen im Unterricht</c:v>
                </c:pt>
                <c:pt idx="5">
                  <c:v>Klassenführungen</c:v>
                </c:pt>
                <c:pt idx="6">
                  <c:v>Klassensatzausleihe</c:v>
                </c:pt>
                <c:pt idx="7">
                  <c:v>Fachliteratur für Lehrer und Erzieher</c:v>
                </c:pt>
                <c:pt idx="8">
                  <c:v>Zusammenstellung/Ausleihe von Medienkisten</c:v>
                </c:pt>
                <c:pt idx="9">
                  <c:v>Zielgruppenveranstaltungen für Senioren</c:v>
                </c:pt>
                <c:pt idx="10">
                  <c:v>Durchführung von Vorlesewettbewerben</c:v>
                </c:pt>
                <c:pt idx="11">
                  <c:v>Ferienprogramm</c:v>
                </c:pt>
                <c:pt idx="12">
                  <c:v>Teilnahme an Stadtfesten o.Ä.</c:v>
                </c:pt>
                <c:pt idx="13">
                  <c:v>Onleihe</c:v>
                </c:pt>
              </c:strCache>
            </c:strRef>
          </c:cat>
          <c:val>
            <c:numRef>
              <c:f>Daten!$F$120:$F$133</c:f>
              <c:numCache>
                <c:formatCode>General</c:formatCode>
                <c:ptCount val="14"/>
                <c:pt idx="0">
                  <c:v>25</c:v>
                </c:pt>
                <c:pt idx="1">
                  <c:v>26</c:v>
                </c:pt>
                <c:pt idx="2">
                  <c:v>68</c:v>
                </c:pt>
                <c:pt idx="3">
                  <c:v>64</c:v>
                </c:pt>
                <c:pt idx="4">
                  <c:v>13</c:v>
                </c:pt>
                <c:pt idx="5">
                  <c:v>66</c:v>
                </c:pt>
                <c:pt idx="6">
                  <c:v>35</c:v>
                </c:pt>
                <c:pt idx="7">
                  <c:v>20</c:v>
                </c:pt>
                <c:pt idx="8">
                  <c:v>8</c:v>
                </c:pt>
                <c:pt idx="9">
                  <c:v>5</c:v>
                </c:pt>
                <c:pt idx="10">
                  <c:v>10</c:v>
                </c:pt>
                <c:pt idx="11">
                  <c:v>12</c:v>
                </c:pt>
                <c:pt idx="12">
                  <c:v>41</c:v>
                </c:pt>
                <c:pt idx="1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3732864"/>
        <c:axId val="93734400"/>
        <c:axId val="0"/>
      </c:bar3DChart>
      <c:catAx>
        <c:axId val="93732864"/>
        <c:scaling>
          <c:orientation val="maxMin"/>
        </c:scaling>
        <c:delete val="0"/>
        <c:axPos val="l"/>
        <c:majorTickMark val="none"/>
        <c:minorTickMark val="none"/>
        <c:tickLblPos val="nextTo"/>
        <c:crossAx val="93734400"/>
        <c:crosses val="autoZero"/>
        <c:auto val="1"/>
        <c:lblAlgn val="ctr"/>
        <c:lblOffset val="100"/>
        <c:noMultiLvlLbl val="0"/>
      </c:catAx>
      <c:valAx>
        <c:axId val="93734400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3732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Daten!$I$145</c:f>
              <c:strCache>
                <c:ptCount val="1"/>
                <c:pt idx="0">
                  <c:v>Bus</c:v>
                </c:pt>
              </c:strCache>
            </c:strRef>
          </c:tx>
          <c:dLbls>
            <c:dLbl>
              <c:idx val="0"/>
              <c:layout>
                <c:manualLayout>
                  <c:x val="1.63812893429071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381289342907245E-2"/>
                  <c:y val="2.112932762320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Daten!$J$144:$N$144</c:f>
              <c:numCache>
                <c:formatCode>@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Daten!$J$145:$N$145</c:f>
              <c:numCache>
                <c:formatCode>General</c:formatCode>
                <c:ptCount val="5"/>
                <c:pt idx="0">
                  <c:v>90</c:v>
                </c:pt>
                <c:pt idx="1">
                  <c:v>89</c:v>
                </c:pt>
                <c:pt idx="2">
                  <c:v>85</c:v>
                </c:pt>
                <c:pt idx="3">
                  <c:v>77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Daten!$I$146</c:f>
              <c:strCache>
                <c:ptCount val="1"/>
                <c:pt idx="0">
                  <c:v>LKW</c:v>
                </c:pt>
              </c:strCache>
            </c:strRef>
          </c:tx>
          <c:dLbls>
            <c:dLbl>
              <c:idx val="0"/>
              <c:layout>
                <c:manualLayout>
                  <c:x val="9.55575211669583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46396788149505E-2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Daten!$J$144:$N$144</c:f>
              <c:numCache>
                <c:formatCode>@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Daten!$J$146:$N$146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12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Daten!$I$147</c:f>
              <c:strCache>
                <c:ptCount val="1"/>
                <c:pt idx="0">
                  <c:v>Kleinlaster/Transporter bis 7,5t</c:v>
                </c:pt>
              </c:strCache>
            </c:strRef>
          </c:tx>
          <c:dLbls>
            <c:dLbl>
              <c:idx val="0"/>
              <c:layout>
                <c:manualLayout>
                  <c:x val="6.82553722621130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46504276924521E-2"/>
                  <c:y val="2.1127663896617359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Daten!$J$144:$N$144</c:f>
              <c:numCache>
                <c:formatCode>@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Daten!$J$147:$N$147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</c:ser>
        <c:ser>
          <c:idx val="3"/>
          <c:order val="3"/>
          <c:tx>
            <c:strRef>
              <c:f>Daten!$I$148</c:f>
              <c:strCache>
                <c:ptCount val="1"/>
                <c:pt idx="0">
                  <c:v>Sattelauflieger</c:v>
                </c:pt>
              </c:strCache>
            </c:strRef>
          </c:tx>
          <c:dLbls>
            <c:dLbl>
              <c:idx val="0"/>
              <c:layout>
                <c:manualLayout>
                  <c:x val="6.8255372262113097E-3"/>
                  <c:y val="2.1129327623202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1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Daten!$J$144:$N$144</c:f>
              <c:numCache>
                <c:formatCode>@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Daten!$J$148:$N$148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Daten!$I$149</c:f>
              <c:strCache>
                <c:ptCount val="1"/>
                <c:pt idx="0">
                  <c:v>o.A.</c:v>
                </c:pt>
              </c:strCache>
            </c:strRef>
          </c:tx>
          <c:cat>
            <c:numRef>
              <c:f>Daten!$J$144:$N$144</c:f>
              <c:numCache>
                <c:formatCode>@</c:formatCode>
                <c:ptCount val="5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2014</c:v>
                </c:pt>
              </c:numCache>
            </c:numRef>
          </c:cat>
          <c:val>
            <c:numRef>
              <c:f>Daten!$J$149:$N$149</c:f>
              <c:numCache>
                <c:formatCode>General</c:formatCode>
                <c:ptCount val="5"/>
                <c:pt idx="0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199040"/>
        <c:axId val="76200576"/>
      </c:areaChart>
      <c:catAx>
        <c:axId val="761990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de-DE"/>
          </a:p>
        </c:txPr>
        <c:crossAx val="76200576"/>
        <c:crosses val="autoZero"/>
        <c:auto val="1"/>
        <c:lblAlgn val="ctr"/>
        <c:lblOffset val="100"/>
        <c:noMultiLvlLbl val="0"/>
      </c:catAx>
      <c:valAx>
        <c:axId val="7620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990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4336055215322"/>
          <c:y val="2.6294877504180164E-2"/>
          <c:w val="0.19092424975790839"/>
          <c:h val="0.322106261767210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4.7956887333527751E-2"/>
                  <c:y val="4.2262162882628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42009684553319726"/>
                  <c:y val="8.8122762781802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79188065033537469"/>
                  <c:y val="1.7534591630946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60658245844269465"/>
                  <c:y val="4.226411008880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46633238553514145"/>
                  <c:y val="6.3393244323942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7007748857781666"/>
                  <c:y val="-7.18519079602372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74665402935744141"/>
                  <c:y val="3.8663725866082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4060606685995297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Daten!$B$164:$B$171</c:f>
              <c:strCache>
                <c:ptCount val="8"/>
                <c:pt idx="0">
                  <c:v>1975</c:v>
                </c:pt>
                <c:pt idx="1">
                  <c:v>1982 - 1990</c:v>
                </c:pt>
                <c:pt idx="2">
                  <c:v>1991 - 1995</c:v>
                </c:pt>
                <c:pt idx="3">
                  <c:v>1996 - 2000</c:v>
                </c:pt>
                <c:pt idx="4">
                  <c:v>2001 - 2005</c:v>
                </c:pt>
                <c:pt idx="5">
                  <c:v>2006 - 2010</c:v>
                </c:pt>
                <c:pt idx="6">
                  <c:v>2011 -</c:v>
                </c:pt>
                <c:pt idx="7">
                  <c:v>o.A.</c:v>
                </c:pt>
              </c:strCache>
            </c:strRef>
          </c:cat>
          <c:val>
            <c:numRef>
              <c:f>Daten!$D$164:$D$171</c:f>
              <c:numCache>
                <c:formatCode>General</c:formatCode>
                <c:ptCount val="8"/>
                <c:pt idx="0">
                  <c:v>1</c:v>
                </c:pt>
                <c:pt idx="1">
                  <c:v>9</c:v>
                </c:pt>
                <c:pt idx="2">
                  <c:v>17</c:v>
                </c:pt>
                <c:pt idx="3">
                  <c:v>13</c:v>
                </c:pt>
                <c:pt idx="4">
                  <c:v>10</c:v>
                </c:pt>
                <c:pt idx="5">
                  <c:v>15</c:v>
                </c:pt>
                <c:pt idx="6">
                  <c:v>16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150272"/>
        <c:axId val="76151808"/>
        <c:axId val="0"/>
      </c:bar3DChart>
      <c:catAx>
        <c:axId val="76150272"/>
        <c:scaling>
          <c:orientation val="maxMin"/>
        </c:scaling>
        <c:delete val="0"/>
        <c:axPos val="l"/>
        <c:majorTickMark val="none"/>
        <c:minorTickMark val="none"/>
        <c:tickLblPos val="nextTo"/>
        <c:crossAx val="76151808"/>
        <c:crosses val="autoZero"/>
        <c:auto val="1"/>
        <c:lblAlgn val="ctr"/>
        <c:lblOffset val="100"/>
        <c:noMultiLvlLbl val="0"/>
      </c:catAx>
      <c:valAx>
        <c:axId val="76151808"/>
        <c:scaling>
          <c:orientation val="minMax"/>
        </c:scaling>
        <c:delete val="0"/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Anzahl der Fahrzeuge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615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13378052963374168"/>
                  <c:y val="6.3391310322774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514563707898392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7505739094430716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83965964323903952"/>
                  <c:y val="3.865983145372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70623529697676679"/>
                  <c:y val="1.3932260202046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6927332321004046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3616358802691131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514563707898392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Daten!$B$176:$B$183</c:f>
              <c:strCache>
                <c:ptCount val="8"/>
                <c:pt idx="0">
                  <c:v>2000 - 2500</c:v>
                </c:pt>
                <c:pt idx="1">
                  <c:v>3000 - 3500</c:v>
                </c:pt>
                <c:pt idx="2">
                  <c:v>3501 - 4000</c:v>
                </c:pt>
                <c:pt idx="3">
                  <c:v>4001 - 4500</c:v>
                </c:pt>
                <c:pt idx="4">
                  <c:v>4501 - 5000</c:v>
                </c:pt>
                <c:pt idx="5">
                  <c:v>5001 - 6000</c:v>
                </c:pt>
                <c:pt idx="6">
                  <c:v>6001 - 8000</c:v>
                </c:pt>
                <c:pt idx="7">
                  <c:v>o.A.</c:v>
                </c:pt>
              </c:strCache>
            </c:strRef>
          </c:cat>
          <c:val>
            <c:numRef>
              <c:f>Daten!$C$176:$C$183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14</c:v>
                </c:pt>
                <c:pt idx="3">
                  <c:v>25</c:v>
                </c:pt>
                <c:pt idx="4">
                  <c:v>21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228864"/>
        <c:axId val="76263424"/>
        <c:axId val="0"/>
      </c:bar3DChart>
      <c:catAx>
        <c:axId val="76228864"/>
        <c:scaling>
          <c:orientation val="maxMin"/>
        </c:scaling>
        <c:delete val="0"/>
        <c:axPos val="l"/>
        <c:majorTickMark val="none"/>
        <c:minorTickMark val="none"/>
        <c:tickLblPos val="nextTo"/>
        <c:crossAx val="76263424"/>
        <c:crosses val="autoZero"/>
        <c:auto val="1"/>
        <c:lblAlgn val="ctr"/>
        <c:lblOffset val="100"/>
        <c:noMultiLvlLbl val="0"/>
      </c:catAx>
      <c:valAx>
        <c:axId val="76263424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7622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28815604646641391"/>
                  <c:y val="1.0333823185500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6906847234373481"/>
                  <c:y val="8.451848414672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59293124817731113"/>
                  <c:y val="8.451848414672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3070315824594226"/>
                  <c:y val="4.226198269957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241542218849942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97471240572024E-2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79015954602896865"/>
                  <c:y val="3.865983145372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Daten!$B$188:$B$195</c:f>
              <c:strCache>
                <c:ptCount val="8"/>
                <c:pt idx="0">
                  <c:v>unter 5000</c:v>
                </c:pt>
                <c:pt idx="1">
                  <c:v>5000 - 10000</c:v>
                </c:pt>
                <c:pt idx="2">
                  <c:v>10001 - 15000</c:v>
                </c:pt>
                <c:pt idx="3">
                  <c:v>15001 - 20000</c:v>
                </c:pt>
                <c:pt idx="4">
                  <c:v>20001 - 25000</c:v>
                </c:pt>
                <c:pt idx="5">
                  <c:v>25001 - 30000</c:v>
                </c:pt>
                <c:pt idx="6">
                  <c:v>30001 - 35000</c:v>
                </c:pt>
                <c:pt idx="7">
                  <c:v>o.A.</c:v>
                </c:pt>
              </c:strCache>
            </c:strRef>
          </c:cat>
          <c:val>
            <c:numRef>
              <c:f>Daten!$D$188:$D$195</c:f>
              <c:numCache>
                <c:formatCode>General</c:formatCode>
                <c:ptCount val="8"/>
                <c:pt idx="0">
                  <c:v>9</c:v>
                </c:pt>
                <c:pt idx="1">
                  <c:v>21</c:v>
                </c:pt>
                <c:pt idx="2">
                  <c:v>18</c:v>
                </c:pt>
                <c:pt idx="3">
                  <c:v>7</c:v>
                </c:pt>
                <c:pt idx="4">
                  <c:v>4</c:v>
                </c:pt>
                <c:pt idx="6">
                  <c:v>1</c:v>
                </c:pt>
                <c:pt idx="7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787648"/>
        <c:axId val="93789184"/>
        <c:axId val="0"/>
      </c:bar3DChart>
      <c:catAx>
        <c:axId val="93787648"/>
        <c:scaling>
          <c:orientation val="maxMin"/>
        </c:scaling>
        <c:delete val="0"/>
        <c:axPos val="l"/>
        <c:majorTickMark val="none"/>
        <c:minorTickMark val="none"/>
        <c:tickLblPos val="nextTo"/>
        <c:crossAx val="93789184"/>
        <c:crosses val="autoZero"/>
        <c:auto val="1"/>
        <c:lblAlgn val="ctr"/>
        <c:lblOffset val="100"/>
        <c:noMultiLvlLbl val="0"/>
      </c:catAx>
      <c:valAx>
        <c:axId val="93789184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9378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67151356080489943"/>
                  <c:y val="1.3940049026757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64949365704286965"/>
                  <c:y val="9.1736777447769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920859561938095"/>
                  <c:y val="6.339297404935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06826569118429E-2"/>
                  <c:y val="6.338964659619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689741907261591"/>
                  <c:y val="1.3940049026757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7193401436069E-2"/>
                  <c:y val="6.338964659619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397471240572024E-2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397471240572024E-2"/>
                  <c:y val="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Daten!$B$227:$B$234</c:f>
              <c:strCache>
                <c:ptCount val="8"/>
                <c:pt idx="0">
                  <c:v>Ausleih-Verbuchung</c:v>
                </c:pt>
                <c:pt idx="1">
                  <c:v>Katalogrecherechen (Mitarbeiter)</c:v>
                </c:pt>
                <c:pt idx="2">
                  <c:v>OPAC für Kunden</c:v>
                </c:pt>
                <c:pt idx="3">
                  <c:v>Internet für Kunden</c:v>
                </c:pt>
                <c:pt idx="4">
                  <c:v>RFID-Verbuchung</c:v>
                </c:pt>
                <c:pt idx="5">
                  <c:v>Selbstverbuchung</c:v>
                </c:pt>
                <c:pt idx="6">
                  <c:v>keine EDV, Buchkarten</c:v>
                </c:pt>
                <c:pt idx="7">
                  <c:v>o.A.</c:v>
                </c:pt>
              </c:strCache>
            </c:strRef>
          </c:cat>
          <c:val>
            <c:numRef>
              <c:f>Daten!$D$227:$D$234</c:f>
              <c:numCache>
                <c:formatCode>General</c:formatCode>
                <c:ptCount val="8"/>
                <c:pt idx="0">
                  <c:v>66</c:v>
                </c:pt>
                <c:pt idx="1">
                  <c:v>64</c:v>
                </c:pt>
                <c:pt idx="2">
                  <c:v>10</c:v>
                </c:pt>
                <c:pt idx="3">
                  <c:v>2</c:v>
                </c:pt>
                <c:pt idx="4">
                  <c:v>14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844608"/>
        <c:axId val="93846144"/>
        <c:axId val="0"/>
      </c:bar3DChart>
      <c:catAx>
        <c:axId val="93844608"/>
        <c:scaling>
          <c:orientation val="maxMin"/>
        </c:scaling>
        <c:delete val="0"/>
        <c:axPos val="l"/>
        <c:majorTickMark val="none"/>
        <c:minorTickMark val="none"/>
        <c:tickLblPos val="nextTo"/>
        <c:crossAx val="93846144"/>
        <c:crosses val="autoZero"/>
        <c:auto val="1"/>
        <c:lblAlgn val="ctr"/>
        <c:lblOffset val="100"/>
        <c:noMultiLvlLbl val="0"/>
      </c:catAx>
      <c:valAx>
        <c:axId val="93846144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crossAx val="93844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16244778598382917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9456262656132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953223357267858E-2"/>
                  <c:y val="4.2260318972988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5504629629629625"/>
                  <c:y val="1.7530697218591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70665014095460288"/>
                  <c:y val="6.6989734134310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953223357267858E-2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285967007180358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953223357267858E-2"/>
                  <c:y val="4.2260318972987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6244778598382917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4713769806551959"/>
                  <c:y val="1.1646434869945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318330802510122E-2"/>
                  <c:y val="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23646009526586956"/>
                  <c:y val="7.0590118357033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9859324876057158"/>
                  <c:y val="2.1131081441314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5918331389131915"/>
                  <c:y val="7.0592065563210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Daten!$B$240:$B$253</c:f>
              <c:strCache>
                <c:ptCount val="14"/>
                <c:pt idx="0">
                  <c:v>Adisbms</c:v>
                </c:pt>
                <c:pt idx="1">
                  <c:v>Allegro ÖB</c:v>
                </c:pt>
                <c:pt idx="2">
                  <c:v>BB-COM</c:v>
                </c:pt>
                <c:pt idx="3">
                  <c:v>Bibdia / Biber</c:v>
                </c:pt>
                <c:pt idx="4">
                  <c:v>BIBLIOTHECAplus</c:v>
                </c:pt>
                <c:pt idx="5">
                  <c:v>Biblis</c:v>
                </c:pt>
                <c:pt idx="6">
                  <c:v>Concerto (BiblioMondo)</c:v>
                </c:pt>
                <c:pt idx="7">
                  <c:v>Horizon</c:v>
                </c:pt>
                <c:pt idx="8">
                  <c:v>LIBERO</c:v>
                </c:pt>
                <c:pt idx="9">
                  <c:v>Library for Windows (Fleischmann)</c:v>
                </c:pt>
                <c:pt idx="10">
                  <c:v>Perpustakaan</c:v>
                </c:pt>
                <c:pt idx="11">
                  <c:v>SISIS Sunrice (OCLC PICA)</c:v>
                </c:pt>
                <c:pt idx="12">
                  <c:v>WinBiab</c:v>
                </c:pt>
                <c:pt idx="13">
                  <c:v>o.A.</c:v>
                </c:pt>
              </c:strCache>
            </c:strRef>
          </c:cat>
          <c:val>
            <c:numRef>
              <c:f>Daten!$E$240:$E$253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9</c:v>
                </c:pt>
                <c:pt idx="4">
                  <c:v>18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12</c:v>
                </c:pt>
                <c:pt idx="10">
                  <c:v>1</c:v>
                </c:pt>
                <c:pt idx="11">
                  <c:v>6</c:v>
                </c:pt>
                <c:pt idx="12">
                  <c:v>5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98632832"/>
        <c:axId val="98634368"/>
        <c:axId val="0"/>
      </c:bar3DChart>
      <c:catAx>
        <c:axId val="98632832"/>
        <c:scaling>
          <c:orientation val="maxMin"/>
        </c:scaling>
        <c:delete val="0"/>
        <c:axPos val="l"/>
        <c:majorTickMark val="none"/>
        <c:minorTickMark val="none"/>
        <c:tickLblPos val="nextTo"/>
        <c:crossAx val="98634368"/>
        <c:crosses val="autoZero"/>
        <c:auto val="1"/>
        <c:lblAlgn val="ctr"/>
        <c:lblOffset val="100"/>
        <c:noMultiLvlLbl val="0"/>
      </c:catAx>
      <c:valAx>
        <c:axId val="98634368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863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400"/>
              <a:t>Art der EDV-Anbindung</a:t>
            </a:r>
            <a:r>
              <a:rPr lang="de-DE" sz="1400" baseline="0"/>
              <a:t> </a:t>
            </a:r>
          </a:p>
          <a:p>
            <a:pPr>
              <a:defRPr/>
            </a:pPr>
            <a:r>
              <a:rPr lang="de-DE" sz="1000" baseline="0"/>
              <a:t>(Mehrfachangaben möglich)</a:t>
            </a:r>
            <a:endParaRPr lang="de-DE" sz="10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-0.12910974867526798"/>
                  <c:y val="7.8518751159631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52901489206513286"/>
                  <c:y val="1.0869707242013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072494872713687E-2"/>
                  <c:y val="7.8525542419923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7198320541304164"/>
                  <c:y val="7.852339907035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Daten!$B$258:$B$261</c:f>
              <c:strCache>
                <c:ptCount val="4"/>
                <c:pt idx="0">
                  <c:v>Mobilfunk mit GPRS</c:v>
                </c:pt>
                <c:pt idx="1">
                  <c:v>Mobilfunk mit UMTS</c:v>
                </c:pt>
                <c:pt idx="2">
                  <c:v>Mobilfunk mit LTE</c:v>
                </c:pt>
                <c:pt idx="3">
                  <c:v>Offline-Anbindung</c:v>
                </c:pt>
              </c:strCache>
            </c:strRef>
          </c:cat>
          <c:val>
            <c:numRef>
              <c:f>Daten!$D$258:$D$261</c:f>
              <c:numCache>
                <c:formatCode>General</c:formatCode>
                <c:ptCount val="4"/>
                <c:pt idx="0">
                  <c:v>9</c:v>
                </c:pt>
                <c:pt idx="1">
                  <c:v>38</c:v>
                </c:pt>
                <c:pt idx="2">
                  <c:v>5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683520"/>
        <c:axId val="98693504"/>
        <c:axId val="0"/>
      </c:bar3DChart>
      <c:catAx>
        <c:axId val="9868352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de-DE"/>
          </a:p>
        </c:txPr>
        <c:crossAx val="98693504"/>
        <c:crosses val="autoZero"/>
        <c:auto val="1"/>
        <c:lblAlgn val="ctr"/>
        <c:lblOffset val="100"/>
        <c:noMultiLvlLbl val="0"/>
      </c:catAx>
      <c:valAx>
        <c:axId val="98693504"/>
        <c:scaling>
          <c:orientation val="minMax"/>
        </c:scaling>
        <c:delete val="1"/>
        <c:axPos val="t"/>
        <c:majorGridlines/>
        <c:numFmt formatCode="General" sourceLinked="1"/>
        <c:majorTickMark val="out"/>
        <c:minorTickMark val="none"/>
        <c:tickLblPos val="nextTo"/>
        <c:crossAx val="986835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5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063017653279406E-2"/>
          <c:y val="5.489171122790807E-2"/>
          <c:w val="0.60470873927812907"/>
          <c:h val="0.55361633433450852"/>
        </c:manualLayout>
      </c:layout>
      <c:pie3DChart>
        <c:varyColors val="1"/>
        <c:ser>
          <c:idx val="0"/>
          <c:order val="0"/>
          <c:tx>
            <c:strRef>
              <c:f>Daten!$E$35</c:f>
              <c:strCache>
                <c:ptCount val="1"/>
                <c:pt idx="0">
                  <c:v>Fahrbibliotheken</c:v>
                </c:pt>
              </c:strCache>
            </c:strRef>
          </c:tx>
          <c:dLbls>
            <c:dLbl>
              <c:idx val="0"/>
              <c:layout>
                <c:manualLayout>
                  <c:x val="3.9545719446395629E-2"/>
                  <c:y val="-0.2934142373356875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Gemeinden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mit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50000 - 100000 </a:t>
                    </a: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Einwohnern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
35,21%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1416613920386562E-2"/>
                  <c:y val="4.08354794393136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Gemeinden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mit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mehr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als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250000 </a:t>
                    </a:r>
                    <a:r>
                      <a:rPr lang="en-US" sz="1200" b="1" dirty="0" err="1">
                        <a:solidFill>
                          <a:schemeClr val="bg1"/>
                        </a:solidFill>
                      </a:rPr>
                      <a:t>Einwohnern</a:t>
                    </a:r>
                    <a:r>
                      <a:rPr lang="en-US" sz="1200" b="1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dirty="0">
                        <a:solidFill>
                          <a:schemeClr val="bg1"/>
                        </a:solidFill>
                      </a:rPr>
                      <a:t>19,72%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773202553890304"/>
                  <c:y val="0.1118598250458398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dirty="0" err="1"/>
                      <a:t>Landkreis</a:t>
                    </a:r>
                    <a:r>
                      <a:rPr lang="en-US" dirty="0" err="1"/>
                      <a:t>
44,44%</a:t>
                    </a:r>
                    <a:endParaRPr lang="en-US" dirty="0"/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543585677206694E-2"/>
                  <c:y val="-7.4256609528195419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/>
                      <a:t>Gemeinde mit 29000 Einwohnern
1,41%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Daten!$B$36:$B$39</c:f>
              <c:strCache>
                <c:ptCount val="4"/>
                <c:pt idx="0">
                  <c:v>Gemeinde 50000-100000 EW</c:v>
                </c:pt>
                <c:pt idx="1">
                  <c:v>Gemeinde 250000 EW+</c:v>
                </c:pt>
                <c:pt idx="2">
                  <c:v>Landkreis</c:v>
                </c:pt>
                <c:pt idx="3">
                  <c:v>sonstiges</c:v>
                </c:pt>
              </c:strCache>
            </c:strRef>
          </c:cat>
          <c:val>
            <c:numRef>
              <c:f>Daten!$E$36:$E$39</c:f>
              <c:numCache>
                <c:formatCode>General</c:formatCode>
                <c:ptCount val="4"/>
                <c:pt idx="0">
                  <c:v>25</c:v>
                </c:pt>
                <c:pt idx="1">
                  <c:v>14</c:v>
                </c:pt>
                <c:pt idx="2">
                  <c:v>32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invertIfNegative val="0"/>
          <c:cat>
            <c:strRef>
              <c:f>Daten!$B$266:$B$278</c:f>
              <c:strCache>
                <c:ptCount val="13"/>
                <c:pt idx="0">
                  <c:v>Verlagerung der Datenbank in die Cloud</c:v>
                </c:pt>
                <c:pt idx="1">
                  <c:v>Umstellung Bestand</c:v>
                </c:pt>
                <c:pt idx="2">
                  <c:v>Entscheidung zum Fortbestand</c:v>
                </c:pt>
                <c:pt idx="3">
                  <c:v>Kauf eines gebrauchten Bücherbusses</c:v>
                </c:pt>
                <c:pt idx="4">
                  <c:v>Hoffnung auf neues FZ (vage) - Leasing?</c:v>
                </c:pt>
                <c:pt idx="5">
                  <c:v>Anbindung Bus über W-LAN</c:v>
                </c:pt>
                <c:pt idx="6">
                  <c:v>OPAC</c:v>
                </c:pt>
                <c:pt idx="7">
                  <c:v>Ausbau Veranstaltungsprogramm</c:v>
                </c:pt>
                <c:pt idx="8">
                  <c:v>LTE</c:v>
                </c:pt>
                <c:pt idx="9">
                  <c:v>Onleihe</c:v>
                </c:pt>
                <c:pt idx="10">
                  <c:v>RFID</c:v>
                </c:pt>
                <c:pt idx="11">
                  <c:v>Optimierung Fahrplan</c:v>
                </c:pt>
                <c:pt idx="12">
                  <c:v>Planung Neues Fahrzeug (Ersatz)</c:v>
                </c:pt>
              </c:strCache>
            </c:strRef>
          </c:cat>
          <c:val>
            <c:numRef>
              <c:f>Daten!$F$266:$F$278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326400"/>
        <c:axId val="98327936"/>
        <c:axId val="0"/>
      </c:bar3DChart>
      <c:catAx>
        <c:axId val="98326400"/>
        <c:scaling>
          <c:orientation val="maxMin"/>
        </c:scaling>
        <c:delete val="0"/>
        <c:axPos val="l"/>
        <c:majorTickMark val="out"/>
        <c:minorTickMark val="none"/>
        <c:tickLblPos val="nextTo"/>
        <c:crossAx val="98327936"/>
        <c:crosses val="autoZero"/>
        <c:auto val="1"/>
        <c:lblAlgn val="ctr"/>
        <c:lblOffset val="100"/>
        <c:noMultiLvlLbl val="0"/>
      </c:catAx>
      <c:valAx>
        <c:axId val="98327936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9832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de-DE" sz="1200" dirty="0"/>
              <a:t>Einsatzgebiet der </a:t>
            </a:r>
            <a:r>
              <a:rPr lang="de-DE" sz="1200" u="sng" dirty="0"/>
              <a:t>Fahrzeuge</a:t>
            </a:r>
          </a:p>
        </c:rich>
      </c:tx>
      <c:layout/>
      <c:overlay val="0"/>
    </c:title>
    <c:autoTitleDeleted val="0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Daten!$G$35</c:f>
              <c:strCache>
                <c:ptCount val="1"/>
                <c:pt idx="0">
                  <c:v>Fahrzeuge</c:v>
                </c:pt>
              </c:strCache>
            </c:strRef>
          </c:tx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Daten!$B$36:$B$39</c:f>
              <c:strCache>
                <c:ptCount val="4"/>
                <c:pt idx="0">
                  <c:v>Gemeinde 50000-100000 EW</c:v>
                </c:pt>
                <c:pt idx="1">
                  <c:v>Gemeinde 250000 EW+</c:v>
                </c:pt>
                <c:pt idx="2">
                  <c:v>Landkreis</c:v>
                </c:pt>
                <c:pt idx="3">
                  <c:v>sonstiges</c:v>
                </c:pt>
              </c:strCache>
            </c:strRef>
          </c:cat>
          <c:val>
            <c:numRef>
              <c:f>Daten!$G$36:$G$39</c:f>
              <c:numCache>
                <c:formatCode>General</c:formatCode>
                <c:ptCount val="4"/>
                <c:pt idx="0">
                  <c:v>27</c:v>
                </c:pt>
                <c:pt idx="1">
                  <c:v>22</c:v>
                </c:pt>
                <c:pt idx="2">
                  <c:v>35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Die </a:t>
            </a:r>
            <a:r>
              <a:rPr lang="de-DE" dirty="0"/>
              <a:t>Fahrbibliothek ist...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452942435353832"/>
                  <c:y val="0.118678608452429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organisatorisch eigenständig
18,31%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450990439195912"/>
                  <c:y val="-0.317294288110527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Teil eines Bibliothekssystems
81,69%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Daten!$B$45:$B$46</c:f>
              <c:strCache>
                <c:ptCount val="2"/>
                <c:pt idx="0">
                  <c:v>eigenständig</c:v>
                </c:pt>
                <c:pt idx="1">
                  <c:v>Teil eines Systems</c:v>
                </c:pt>
              </c:strCache>
            </c:strRef>
          </c:cat>
          <c:val>
            <c:numRef>
              <c:f>Daten!$E$45:$E$46</c:f>
              <c:numCache>
                <c:formatCode>General</c:formatCode>
                <c:ptCount val="2"/>
                <c:pt idx="0">
                  <c:v>14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tx>
            <c:strRef>
              <c:f>Daten!$B$53</c:f>
              <c:strCache>
                <c:ptCount val="1"/>
                <c:pt idx="0">
                  <c:v>Anzahl der Vollzeitstellen</c:v>
                </c:pt>
              </c:strCache>
            </c:strRef>
          </c:tx>
          <c:spPr>
            <a:effectLst/>
          </c:spPr>
          <c:invertIfNegative val="0"/>
          <c:dLbls>
            <c:dLbl>
              <c:idx val="0"/>
              <c:layout>
                <c:manualLayout>
                  <c:x val="-0.24162401780788034"/>
                  <c:y val="-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79449253313099644"/>
                  <c:y val="-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43683438247752382"/>
                  <c:y val="-6.3387982869604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3262606794129006"/>
                  <c:y val="-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3105031474325715"/>
                  <c:y val="-6.3387982869605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71934014360714E-2"/>
                  <c:y val="-6.3387982869605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571934014360714E-2"/>
                  <c:y val="-4.2258655246403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effectLst>
                <a:softEdge rad="203200"/>
              </a:effectLst>
            </c:spPr>
            <c:txPr>
              <a:bodyPr anchor="ctr" anchorCtr="0"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Daten!$E$52:$J$52</c:f>
              <c:strCache>
                <c:ptCount val="6"/>
                <c:pt idx="0">
                  <c:v>0,5 - 1,9 Stellen</c:v>
                </c:pt>
                <c:pt idx="1">
                  <c:v>2 - 2,5 Stellen</c:v>
                </c:pt>
                <c:pt idx="2">
                  <c:v>2,6 - 3,5 Stellen</c:v>
                </c:pt>
                <c:pt idx="3">
                  <c:v>3,6 - 6 Stellen</c:v>
                </c:pt>
                <c:pt idx="4">
                  <c:v>7  - 10 Stellen</c:v>
                </c:pt>
                <c:pt idx="5">
                  <c:v>29 Stellen</c:v>
                </c:pt>
              </c:strCache>
            </c:strRef>
          </c:cat>
          <c:val>
            <c:numRef>
              <c:f>Daten!$E$53:$J$53</c:f>
              <c:numCache>
                <c:formatCode>General</c:formatCode>
                <c:ptCount val="6"/>
                <c:pt idx="0">
                  <c:v>9</c:v>
                </c:pt>
                <c:pt idx="1">
                  <c:v>29</c:v>
                </c:pt>
                <c:pt idx="2">
                  <c:v>16</c:v>
                </c:pt>
                <c:pt idx="3">
                  <c:v>12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581824"/>
        <c:axId val="91625728"/>
        <c:axId val="0"/>
      </c:bar3DChart>
      <c:catAx>
        <c:axId val="91581824"/>
        <c:scaling>
          <c:orientation val="minMax"/>
        </c:scaling>
        <c:delete val="0"/>
        <c:axPos val="l"/>
        <c:majorTickMark val="none"/>
        <c:minorTickMark val="none"/>
        <c:tickLblPos val="nextTo"/>
        <c:crossAx val="91625728"/>
        <c:crosses val="autoZero"/>
        <c:auto val="1"/>
        <c:lblAlgn val="ctr"/>
        <c:lblOffset val="100"/>
        <c:noMultiLvlLbl val="0"/>
      </c:catAx>
      <c:valAx>
        <c:axId val="9162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58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Tarifliche Eingruppierung</a:t>
            </a:r>
          </a:p>
          <a:p>
            <a:pPr>
              <a:defRPr/>
            </a:pPr>
            <a:r>
              <a:rPr lang="en-US"/>
              <a:t>Leitung der FB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664384"/>
        <c:axId val="91665920"/>
        <c:axId val="0"/>
      </c:bar3DChart>
      <c:catAx>
        <c:axId val="91664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1665920"/>
        <c:crosses val="autoZero"/>
        <c:auto val="1"/>
        <c:lblAlgn val="ctr"/>
        <c:lblOffset val="100"/>
        <c:noMultiLvlLbl val="0"/>
      </c:catAx>
      <c:valAx>
        <c:axId val="9166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66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Stellvertretende Leitung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Daten!$B$63</c:f>
              <c:strCache>
                <c:ptCount val="1"/>
                <c:pt idx="0">
                  <c:v>Stellvertretende Leitung</c:v>
                </c:pt>
              </c:strCache>
            </c:strRef>
          </c:tx>
          <c:invertIfNegative val="0"/>
          <c:cat>
            <c:strRef>
              <c:f>(Daten!$D$61:$J$61,Daten!$N$61)</c:f>
              <c:strCache>
                <c:ptCount val="8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keine Angaben</c:v>
                </c:pt>
              </c:strCache>
            </c:strRef>
          </c:cat>
          <c:val>
            <c:numRef>
              <c:f>(Daten!$D$63:$J$63,Daten!$N$63)</c:f>
              <c:numCache>
                <c:formatCode>General</c:formatCode>
                <c:ptCount val="8"/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5">
                  <c:v>2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715840"/>
        <c:axId val="91717632"/>
        <c:axId val="0"/>
      </c:bar3DChart>
      <c:catAx>
        <c:axId val="91715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717632"/>
        <c:crosses val="autoZero"/>
        <c:auto val="1"/>
        <c:lblAlgn val="ctr"/>
        <c:lblOffset val="100"/>
        <c:noMultiLvlLbl val="0"/>
      </c:catAx>
      <c:valAx>
        <c:axId val="91717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715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Leitung der Fahrbibliothek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Daten!$B$62</c:f>
              <c:strCache>
                <c:ptCount val="1"/>
                <c:pt idx="0">
                  <c:v>Leitung der FB</c:v>
                </c:pt>
              </c:strCache>
            </c:strRef>
          </c:tx>
          <c:invertIfNegative val="0"/>
          <c:cat>
            <c:strRef>
              <c:f>(Daten!$D$61,Daten!$E$61,Daten!$F$61,Daten!$G$61,Daten!$H$61,Daten!$I$61,Daten!$J$61,Daten!$N$61)</c:f>
              <c:strCache>
                <c:ptCount val="8"/>
                <c:pt idx="0">
                  <c:v>EG11</c:v>
                </c:pt>
                <c:pt idx="1">
                  <c:v>EG10</c:v>
                </c:pt>
                <c:pt idx="2">
                  <c:v>EG9</c:v>
                </c:pt>
                <c:pt idx="3">
                  <c:v>EG8</c:v>
                </c:pt>
                <c:pt idx="4">
                  <c:v>EG7</c:v>
                </c:pt>
                <c:pt idx="5">
                  <c:v>EG6</c:v>
                </c:pt>
                <c:pt idx="6">
                  <c:v>EG5</c:v>
                </c:pt>
                <c:pt idx="7">
                  <c:v>keine Angaben</c:v>
                </c:pt>
              </c:strCache>
            </c:strRef>
          </c:cat>
          <c:val>
            <c:numRef>
              <c:f>(Daten!$D$62,Daten!$E$62,Daten!$F$62,Daten!$G$62,Daten!$H$62,Daten!$I$62,Daten!$J$62,Daten!$N$62)</c:f>
              <c:numCache>
                <c:formatCode>General</c:formatCode>
                <c:ptCount val="8"/>
                <c:pt idx="0">
                  <c:v>3</c:v>
                </c:pt>
                <c:pt idx="1">
                  <c:v>14</c:v>
                </c:pt>
                <c:pt idx="2">
                  <c:v>25</c:v>
                </c:pt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755264"/>
        <c:axId val="91756800"/>
        <c:axId val="0"/>
      </c:bar3DChart>
      <c:catAx>
        <c:axId val="91755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1756800"/>
        <c:crosses val="autoZero"/>
        <c:auto val="1"/>
        <c:lblAlgn val="ctr"/>
        <c:lblOffset val="100"/>
        <c:noMultiLvlLbl val="0"/>
      </c:catAx>
      <c:valAx>
        <c:axId val="91756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755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4.xml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9.xml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chart" Target="../charts/chart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5.xml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chart" Target="../charts/chart17.xml"/></Relationships>
</file>

<file path=ppt/drawings/_rels/drawing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chart" Target="../charts/chart20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0.4876</cdr:x>
      <cdr:y>0.51965</cdr:y>
    </cdr:from>
    <cdr:to>
      <cdr:x>1</cdr:x>
      <cdr:y>1</cdr:y>
    </cdr:to>
    <cdr:graphicFrame macro="">
      <cdr:nvGraphicFramePr>
        <cdr:cNvPr id="2" name="Diagramm 9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0.70745</cdr:x>
      <cdr:y>0.06818</cdr:y>
    </cdr:from>
    <cdr:to>
      <cdr:x>0.87963</cdr:x>
      <cdr:y>0.92349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822061" y="350168"/>
          <a:ext cx="1416939" cy="43924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  <a:alpha val="69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de-DE" sz="900" dirty="0"/>
            <a:t>Weitere Nennungen</a:t>
          </a:r>
          <a:r>
            <a:rPr lang="de-DE" sz="900" dirty="0" smtClean="0"/>
            <a:t>:</a:t>
          </a:r>
        </a:p>
        <a:p xmlns:a="http://schemas.openxmlformats.org/drawingml/2006/main">
          <a:pPr algn="l"/>
          <a:r>
            <a:rPr lang="de-DE" sz="900" dirty="0"/>
            <a:t/>
          </a:r>
          <a:br>
            <a:rPr lang="de-DE" sz="900" dirty="0"/>
          </a:br>
          <a:r>
            <a:rPr lang="de-DE" sz="900" dirty="0"/>
            <a:t>Bücherflohmärkte</a:t>
          </a:r>
          <a:r>
            <a:rPr lang="de-DE" sz="900" dirty="0" smtClean="0"/>
            <a:t>,</a:t>
          </a:r>
        </a:p>
        <a:p xmlns:a="http://schemas.openxmlformats.org/drawingml/2006/main">
          <a:pPr algn="l"/>
          <a:endParaRPr lang="de-DE" sz="900" dirty="0" smtClean="0"/>
        </a:p>
        <a:p xmlns:a="http://schemas.openxmlformats.org/drawingml/2006/main">
          <a:pPr algn="l"/>
          <a:r>
            <a:rPr lang="de-DE" sz="900" dirty="0" smtClean="0"/>
            <a:t>Bücherbusquiz</a:t>
          </a:r>
        </a:p>
        <a:p xmlns:a="http://schemas.openxmlformats.org/drawingml/2006/main">
          <a:pPr algn="l"/>
          <a:endParaRPr lang="de-DE" sz="900" dirty="0" smtClean="0"/>
        </a:p>
        <a:p xmlns:a="http://schemas.openxmlformats.org/drawingml/2006/main">
          <a:pPr algn="l"/>
          <a:r>
            <a:rPr lang="de-DE" sz="900" dirty="0" smtClean="0"/>
            <a:t>Lesenächte</a:t>
          </a:r>
        </a:p>
        <a:p xmlns:a="http://schemas.openxmlformats.org/drawingml/2006/main">
          <a:pPr algn="l"/>
          <a:endParaRPr lang="de-DE" sz="900" dirty="0" smtClean="0"/>
        </a:p>
        <a:p xmlns:a="http://schemas.openxmlformats.org/drawingml/2006/main">
          <a:pPr algn="l"/>
          <a:r>
            <a:rPr lang="de-DE" sz="900" dirty="0" smtClean="0"/>
            <a:t>Lesepicknicks</a:t>
          </a:r>
        </a:p>
        <a:p xmlns:a="http://schemas.openxmlformats.org/drawingml/2006/main">
          <a:pPr algn="l"/>
          <a:endParaRPr lang="de-DE" sz="900" dirty="0" smtClean="0"/>
        </a:p>
        <a:p xmlns:a="http://schemas.openxmlformats.org/drawingml/2006/main">
          <a:pPr algn="l"/>
          <a:r>
            <a:rPr lang="de-DE" sz="900" dirty="0" smtClean="0"/>
            <a:t>Teilnahme </a:t>
          </a:r>
          <a:r>
            <a:rPr lang="de-DE" sz="900" dirty="0"/>
            <a:t>an </a:t>
          </a:r>
          <a:r>
            <a:rPr lang="de-DE" sz="900" dirty="0" smtClean="0"/>
            <a:t>Schulprojekten</a:t>
          </a:r>
        </a:p>
        <a:p xmlns:a="http://schemas.openxmlformats.org/drawingml/2006/main">
          <a:pPr algn="l"/>
          <a:endParaRPr lang="de-DE" sz="900" dirty="0"/>
        </a:p>
        <a:p xmlns:a="http://schemas.openxmlformats.org/drawingml/2006/main">
          <a:pPr algn="l"/>
          <a:r>
            <a:rPr lang="de-DE" sz="900" dirty="0" smtClean="0"/>
            <a:t>Medienkoffer </a:t>
          </a:r>
          <a:r>
            <a:rPr lang="de-DE" sz="900" dirty="0"/>
            <a:t>an </a:t>
          </a:r>
          <a:r>
            <a:rPr lang="de-DE" sz="900" dirty="0" smtClean="0"/>
            <a:t>Schulen</a:t>
          </a:r>
        </a:p>
        <a:p xmlns:a="http://schemas.openxmlformats.org/drawingml/2006/main">
          <a:pPr algn="l"/>
          <a:endParaRPr lang="de-DE" sz="900" dirty="0"/>
        </a:p>
        <a:p xmlns:a="http://schemas.openxmlformats.org/drawingml/2006/main">
          <a:pPr algn="l"/>
          <a:r>
            <a:rPr lang="de-DE" sz="900" dirty="0" smtClean="0"/>
            <a:t>Literarischer </a:t>
          </a:r>
          <a:r>
            <a:rPr lang="de-DE" sz="900" dirty="0"/>
            <a:t>Abend im Stadtteil</a:t>
          </a:r>
          <a:r>
            <a:rPr lang="de-DE" sz="900" dirty="0" smtClean="0"/>
            <a:t>,</a:t>
          </a:r>
        </a:p>
        <a:p xmlns:a="http://schemas.openxmlformats.org/drawingml/2006/main">
          <a:pPr algn="l"/>
          <a:endParaRPr lang="de-DE" sz="900" dirty="0"/>
        </a:p>
        <a:p xmlns:a="http://schemas.openxmlformats.org/drawingml/2006/main">
          <a:pPr algn="l"/>
          <a:r>
            <a:rPr lang="de-DE" sz="900" dirty="0" smtClean="0"/>
            <a:t>Buchbesprechungen </a:t>
          </a:r>
          <a:r>
            <a:rPr lang="de-DE" sz="900" dirty="0"/>
            <a:t>für Stadtteilzeitung und für Bücherblog auf der eigenen </a:t>
          </a:r>
          <a:r>
            <a:rPr lang="de-DE" sz="900" dirty="0" smtClean="0"/>
            <a:t>Internetseite</a:t>
          </a:r>
        </a:p>
        <a:p xmlns:a="http://schemas.openxmlformats.org/drawingml/2006/main">
          <a:pPr algn="l"/>
          <a:endParaRPr lang="de-DE" sz="900" dirty="0"/>
        </a:p>
        <a:p xmlns:a="http://schemas.openxmlformats.org/drawingml/2006/main">
          <a:pPr algn="l"/>
          <a:r>
            <a:rPr lang="de-DE" sz="900" dirty="0" smtClean="0"/>
            <a:t>Buchwunschwochen</a:t>
          </a:r>
        </a:p>
        <a:p xmlns:a="http://schemas.openxmlformats.org/drawingml/2006/main">
          <a:pPr algn="l"/>
          <a:endParaRPr lang="de-DE" sz="900" dirty="0"/>
        </a:p>
        <a:p xmlns:a="http://schemas.openxmlformats.org/drawingml/2006/main">
          <a:pPr algn="l"/>
          <a:r>
            <a:rPr lang="de-DE" sz="900" dirty="0" smtClean="0"/>
            <a:t>Rucksackbibliothek</a:t>
          </a:r>
        </a:p>
        <a:p xmlns:a="http://schemas.openxmlformats.org/drawingml/2006/main">
          <a:pPr algn="l"/>
          <a:endParaRPr lang="de-DE" sz="900" dirty="0"/>
        </a:p>
        <a:p xmlns:a="http://schemas.openxmlformats.org/drawingml/2006/main">
          <a:pPr algn="l"/>
          <a:r>
            <a:rPr lang="de-DE" sz="900" dirty="0" smtClean="0"/>
            <a:t>Werbung </a:t>
          </a:r>
          <a:r>
            <a:rPr lang="de-DE" sz="900" dirty="0"/>
            <a:t>mit Rucksack für den landesweit stattfindenden </a:t>
          </a:r>
          <a:r>
            <a:rPr lang="de-DE" sz="900" dirty="0" err="1" smtClean="0"/>
            <a:t>FerienLeseClub</a:t>
          </a:r>
          <a:endParaRPr lang="de-DE" sz="900" dirty="0" smtClean="0"/>
        </a:p>
        <a:p xmlns:a="http://schemas.openxmlformats.org/drawingml/2006/main">
          <a:endParaRPr lang="de-DE" sz="9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0.7625</cdr:x>
      <cdr:y>0.37432</cdr:y>
    </cdr:from>
    <cdr:to>
      <cdr:x>0.98853</cdr:x>
      <cdr:y>0.89545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275040" y="1922344"/>
          <a:ext cx="1860166" cy="2676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b="1" dirty="0">
              <a:effectLst/>
              <a:latin typeface="+mn-lt"/>
              <a:ea typeface="+mn-ea"/>
              <a:cs typeface="+mn-cs"/>
            </a:rPr>
            <a:t>Bibliotheken mit mehreren Fahrzeugen:</a:t>
          </a:r>
          <a:endParaRPr lang="de-DE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Kreisfahrbibliothek Elbe-Elster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de-DE" sz="800" dirty="0">
              <a:effectLst/>
              <a:latin typeface="+mn-lt"/>
              <a:ea typeface="+mn-ea"/>
              <a:cs typeface="+mn-cs"/>
            </a:rPr>
            <a:t>2 FZ)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Stadtbibliothek Wiesbaden (2)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Stadtbibliothek Stuttgart (2)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Hamburger Öffentliche Bücherhallen 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(</a:t>
          </a:r>
          <a:r>
            <a:rPr lang="de-DE" sz="800" dirty="0">
              <a:effectLst/>
              <a:latin typeface="+mn-lt"/>
              <a:ea typeface="+mn-ea"/>
              <a:cs typeface="+mn-cs"/>
            </a:rPr>
            <a:t>2)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Stadtbibliothek Frankfurt am Main (2)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Stadtbibliothek </a:t>
          </a: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Berlin Steglitz-Zehlendorf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de-DE" sz="800" dirty="0">
              <a:effectLst/>
              <a:latin typeface="+mn-lt"/>
              <a:ea typeface="+mn-ea"/>
              <a:cs typeface="+mn-cs"/>
            </a:rPr>
            <a:t>(2)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Stadtbibliothek Koblenz (2) </a:t>
          </a:r>
        </a:p>
        <a:p xmlns:a="http://schemas.openxmlformats.org/drawingml/2006/main">
          <a:endParaRPr lang="de-DE" sz="8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de-DE" sz="800" dirty="0">
              <a:effectLst/>
              <a:latin typeface="+mn-lt"/>
              <a:ea typeface="+mn-ea"/>
              <a:cs typeface="+mn-cs"/>
            </a:rPr>
            <a:t>Münchener Stadtbibliothek</a:t>
          </a:r>
          <a:r>
            <a:rPr lang="de-DE" sz="800" baseline="0" dirty="0">
              <a:effectLst/>
              <a:latin typeface="+mn-lt"/>
              <a:ea typeface="+mn-ea"/>
              <a:cs typeface="+mn-cs"/>
            </a:rPr>
            <a:t> (</a:t>
          </a:r>
          <a:r>
            <a:rPr lang="de-DE" sz="800" dirty="0">
              <a:effectLst/>
              <a:latin typeface="+mn-lt"/>
              <a:ea typeface="+mn-ea"/>
              <a:cs typeface="+mn-cs"/>
            </a:rPr>
            <a:t>5)</a:t>
          </a:r>
        </a:p>
        <a:p xmlns:a="http://schemas.openxmlformats.org/drawingml/2006/main">
          <a:endParaRPr lang="de-DE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0.2025</cdr:x>
      <cdr:y>0.16634</cdr:y>
    </cdr:from>
    <cdr:to>
      <cdr:x>0.30033</cdr:x>
      <cdr:y>0.21067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666528" y="854224"/>
          <a:ext cx="805046" cy="227663"/>
        </a:xfrm>
        <a:prstGeom xmlns:a="http://schemas.openxmlformats.org/drawingml/2006/main" prst="rect">
          <a:avLst/>
        </a:prstGeom>
        <a:ln xmlns:a="http://schemas.openxmlformats.org/drawingml/2006/main" w="22225">
          <a:solidFill>
            <a:schemeClr val="tx1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de-DE" sz="1100" dirty="0">
              <a:solidFill>
                <a:sysClr val="windowText" lastClr="000000"/>
              </a:solidFill>
            </a:rPr>
            <a:t>Darmstadt</a:t>
          </a:r>
        </a:p>
      </cdr:txBody>
    </cdr:sp>
  </cdr:relSizeAnchor>
  <cdr:relSizeAnchor xmlns:cdr="http://schemas.openxmlformats.org/drawingml/2006/chartDrawing">
    <cdr:from>
      <cdr:x>0.37893</cdr:x>
      <cdr:y>0.80839</cdr:y>
    </cdr:from>
    <cdr:to>
      <cdr:x>0.99826</cdr:x>
      <cdr:y>0.92251</cdr:y>
    </cdr:to>
    <cdr:sp macro="" textlink="">
      <cdr:nvSpPr>
        <cdr:cNvPr id="3" name="Textfeld 2"/>
        <cdr:cNvSpPr txBox="1"/>
      </cdr:nvSpPr>
      <cdr:spPr>
        <a:xfrm xmlns:a="http://schemas.openxmlformats.org/drawingml/2006/main" rot="21055991">
          <a:off x="3118463" y="4151554"/>
          <a:ext cx="5096799" cy="58607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>
            <a:alpha val="75000"/>
          </a:srgb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000" b="1" dirty="0" smtClean="0">
              <a:solidFill>
                <a:schemeClr val="tx2"/>
              </a:solidFill>
              <a:latin typeface="+mj-lt"/>
            </a:rPr>
            <a:t>Neue Fahrzeuge seit 2011 in:</a:t>
          </a:r>
        </a:p>
        <a:p xmlns:a="http://schemas.openxmlformats.org/drawingml/2006/main">
          <a:r>
            <a:rPr lang="de-DE" sz="1000" dirty="0" smtClean="0">
              <a:solidFill>
                <a:schemeClr val="tx1"/>
              </a:solidFill>
              <a:latin typeface="+mj-lt"/>
            </a:rPr>
            <a:t>Freiburg</a:t>
          </a:r>
          <a:r>
            <a:rPr lang="de-DE" sz="1000" dirty="0">
              <a:solidFill>
                <a:schemeClr val="tx1"/>
              </a:solidFill>
              <a:latin typeface="+mj-lt"/>
            </a:rPr>
            <a:t>, Heilbronn, Stuttgart, Erlangen, 4x München, Bremen,</a:t>
          </a:r>
          <a:r>
            <a:rPr lang="de-DE" sz="1000" baseline="0" dirty="0">
              <a:solidFill>
                <a:schemeClr val="tx1"/>
              </a:solidFill>
              <a:latin typeface="+mj-lt"/>
            </a:rPr>
            <a:t> Frankfurt/M., Osnabrück, Gelsenkirchen, Münster, Leipzig, Leipziger Land, Magdeburg</a:t>
          </a:r>
          <a:endParaRPr lang="de-DE" sz="1000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0.185</cdr:x>
      <cdr:y>0.76926</cdr:y>
    </cdr:from>
    <cdr:to>
      <cdr:x>0.373</cdr:x>
      <cdr:y>0.81024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22476" y="3950583"/>
          <a:ext cx="1547165" cy="210456"/>
        </a:xfrm>
        <a:prstGeom xmlns:a="http://schemas.openxmlformats.org/drawingml/2006/main" prst="rect">
          <a:avLst/>
        </a:prstGeom>
        <a:solidFill xmlns:a="http://schemas.openxmlformats.org/drawingml/2006/main">
          <a:srgbClr val="F3C953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de-DE" sz="1100" dirty="0"/>
            <a:t>Landkreis Cuxhaven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0.46072</cdr:x>
      <cdr:y>0.40574</cdr:y>
    </cdr:from>
    <cdr:to>
      <cdr:x>0.8835</cdr:x>
      <cdr:y>0.90984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286250" y="2438728"/>
          <a:ext cx="3933168" cy="302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0.67079</cdr:x>
      <cdr:y>0.601</cdr:y>
    </cdr:from>
    <cdr:to>
      <cdr:x>0.92939</cdr:x>
      <cdr:y>0.9194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5520333" y="3086472"/>
          <a:ext cx="2128175" cy="1635165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de-DE" sz="1100" dirty="0">
              <a:effectLst/>
              <a:latin typeface="+mn-lt"/>
              <a:ea typeface="+mn-ea"/>
              <a:cs typeface="+mn-cs"/>
            </a:rPr>
            <a:t>Ausleih-Verbuchung</a:t>
          </a:r>
          <a:r>
            <a:rPr lang="de-DE" sz="11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de-DE" sz="1100" baseline="0" dirty="0" smtClean="0">
              <a:effectLst/>
              <a:latin typeface="+mn-lt"/>
              <a:ea typeface="+mn-ea"/>
              <a:cs typeface="+mn-cs"/>
            </a:rPr>
            <a:t>  </a:t>
          </a:r>
          <a:r>
            <a:rPr lang="de-DE" sz="1100" b="1" dirty="0" smtClean="0">
              <a:effectLst/>
              <a:latin typeface="+mn-lt"/>
              <a:ea typeface="+mn-ea"/>
              <a:cs typeface="+mn-cs"/>
            </a:rPr>
            <a:t>91,7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%</a:t>
          </a:r>
        </a:p>
        <a:p xmlns:a="http://schemas.openxmlformats.org/drawingml/2006/main">
          <a:pPr algn="r"/>
          <a:r>
            <a:rPr lang="de-DE" sz="1100" dirty="0" err="1">
              <a:effectLst/>
              <a:latin typeface="+mn-lt"/>
              <a:ea typeface="+mn-ea"/>
              <a:cs typeface="+mn-cs"/>
            </a:rPr>
            <a:t>Katalogrecherechen</a:t>
          </a:r>
          <a:r>
            <a:rPr lang="de-DE" sz="1100" dirty="0">
              <a:effectLst/>
              <a:latin typeface="+mn-lt"/>
              <a:ea typeface="+mn-ea"/>
              <a:cs typeface="+mn-cs"/>
            </a:rPr>
            <a:t> (MA</a:t>
          </a:r>
          <a:r>
            <a:rPr lang="de-DE" sz="1100" dirty="0" smtClean="0">
              <a:effectLst/>
              <a:latin typeface="+mn-lt"/>
              <a:ea typeface="+mn-ea"/>
              <a:cs typeface="+mn-cs"/>
            </a:rPr>
            <a:t>)   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88,9%</a:t>
          </a:r>
        </a:p>
        <a:p xmlns:a="http://schemas.openxmlformats.org/drawingml/2006/main">
          <a:pPr algn="r"/>
          <a:r>
            <a:rPr lang="de-DE" sz="1100" dirty="0">
              <a:effectLst/>
              <a:latin typeface="+mn-lt"/>
              <a:ea typeface="+mn-ea"/>
              <a:cs typeface="+mn-cs"/>
            </a:rPr>
            <a:t>OPAC für </a:t>
          </a:r>
          <a:r>
            <a:rPr lang="de-DE" sz="1100" dirty="0" smtClean="0">
              <a:effectLst/>
              <a:latin typeface="+mn-lt"/>
              <a:ea typeface="+mn-ea"/>
              <a:cs typeface="+mn-cs"/>
            </a:rPr>
            <a:t>Kunden   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13,9%</a:t>
          </a:r>
        </a:p>
        <a:p xmlns:a="http://schemas.openxmlformats.org/drawingml/2006/main">
          <a:pPr algn="r"/>
          <a:r>
            <a:rPr lang="de-DE" sz="1100" dirty="0">
              <a:effectLst/>
              <a:latin typeface="+mn-lt"/>
              <a:ea typeface="+mn-ea"/>
              <a:cs typeface="+mn-cs"/>
            </a:rPr>
            <a:t>Internet für Kunden </a:t>
          </a:r>
          <a:r>
            <a:rPr lang="de-DE" sz="1100" dirty="0" smtClean="0">
              <a:effectLst/>
              <a:latin typeface="+mn-lt"/>
              <a:ea typeface="+mn-ea"/>
              <a:cs typeface="+mn-cs"/>
            </a:rPr>
            <a:t>  </a:t>
          </a:r>
          <a:r>
            <a:rPr lang="de-DE" sz="1100" b="1" dirty="0" smtClean="0">
              <a:effectLst/>
              <a:latin typeface="+mn-lt"/>
              <a:ea typeface="+mn-ea"/>
              <a:cs typeface="+mn-cs"/>
            </a:rPr>
            <a:t>2,8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%</a:t>
          </a:r>
        </a:p>
        <a:p xmlns:a="http://schemas.openxmlformats.org/drawingml/2006/main">
          <a:pPr algn="r"/>
          <a:r>
            <a:rPr lang="de-DE" sz="1100" dirty="0" smtClean="0">
              <a:effectLst/>
              <a:latin typeface="+mn-lt"/>
              <a:ea typeface="+mn-ea"/>
              <a:cs typeface="+mn-cs"/>
            </a:rPr>
            <a:t>RFID-Verbuchung   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19,4%</a:t>
          </a:r>
        </a:p>
        <a:p xmlns:a="http://schemas.openxmlformats.org/drawingml/2006/main">
          <a:pPr algn="r"/>
          <a:r>
            <a:rPr lang="de-DE" sz="1100" dirty="0">
              <a:effectLst/>
              <a:latin typeface="+mn-lt"/>
              <a:ea typeface="+mn-ea"/>
              <a:cs typeface="+mn-cs"/>
            </a:rPr>
            <a:t>Selbstverbuchung </a:t>
          </a:r>
          <a:r>
            <a:rPr lang="de-DE" sz="1100" dirty="0" smtClean="0">
              <a:effectLst/>
              <a:latin typeface="+mn-lt"/>
              <a:ea typeface="+mn-ea"/>
              <a:cs typeface="+mn-cs"/>
            </a:rPr>
            <a:t>  </a:t>
          </a:r>
          <a:r>
            <a:rPr lang="de-DE" sz="1100" b="1" dirty="0" smtClean="0">
              <a:effectLst/>
              <a:latin typeface="+mn-lt"/>
              <a:ea typeface="+mn-ea"/>
              <a:cs typeface="+mn-cs"/>
            </a:rPr>
            <a:t>2,8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%</a:t>
          </a:r>
        </a:p>
        <a:p xmlns:a="http://schemas.openxmlformats.org/drawingml/2006/main">
          <a:pPr algn="r"/>
          <a:endParaRPr lang="de-DE" sz="110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r"/>
          <a:r>
            <a:rPr lang="de-DE" sz="1100" dirty="0">
              <a:effectLst/>
              <a:latin typeface="+mn-lt"/>
              <a:ea typeface="+mn-ea"/>
              <a:cs typeface="+mn-cs"/>
            </a:rPr>
            <a:t>keine EDV, </a:t>
          </a:r>
          <a:r>
            <a:rPr lang="de-DE" sz="1100" dirty="0" smtClean="0">
              <a:effectLst/>
              <a:latin typeface="+mn-lt"/>
              <a:ea typeface="+mn-ea"/>
              <a:cs typeface="+mn-cs"/>
            </a:rPr>
            <a:t>Buchkarten   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4,2%</a:t>
          </a:r>
        </a:p>
        <a:p xmlns:a="http://schemas.openxmlformats.org/drawingml/2006/main">
          <a:pPr algn="r"/>
          <a:r>
            <a:rPr lang="de-DE" sz="1100" dirty="0" err="1">
              <a:effectLst/>
              <a:latin typeface="+mn-lt"/>
              <a:ea typeface="+mn-ea"/>
              <a:cs typeface="+mn-cs"/>
            </a:rPr>
            <a:t>o.A.</a:t>
          </a:r>
          <a:r>
            <a:rPr lang="de-DE" sz="1100" dirty="0">
              <a:effectLst/>
              <a:latin typeface="+mn-lt"/>
              <a:ea typeface="+mn-ea"/>
              <a:cs typeface="+mn-cs"/>
            </a:rPr>
            <a:t> </a:t>
          </a:r>
          <a:r>
            <a:rPr lang="de-DE" sz="1100" dirty="0" smtClean="0">
              <a:effectLst/>
              <a:latin typeface="+mn-lt"/>
              <a:ea typeface="+mn-ea"/>
              <a:cs typeface="+mn-cs"/>
            </a:rPr>
            <a:t>  </a:t>
          </a:r>
          <a:r>
            <a:rPr lang="de-DE" sz="1100" b="1" dirty="0" smtClean="0">
              <a:effectLst/>
              <a:latin typeface="+mn-lt"/>
              <a:ea typeface="+mn-ea"/>
              <a:cs typeface="+mn-cs"/>
            </a:rPr>
            <a:t>4,2</a:t>
          </a:r>
          <a:r>
            <a:rPr lang="de-DE" sz="1100" b="1" dirty="0">
              <a:effectLst/>
              <a:latin typeface="+mn-lt"/>
              <a:ea typeface="+mn-ea"/>
              <a:cs typeface="+mn-cs"/>
            </a:rPr>
            <a:t>%</a:t>
          </a:r>
        </a:p>
        <a:p xmlns:a="http://schemas.openxmlformats.org/drawingml/2006/main">
          <a:endParaRPr lang="de-DE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0.56125</cdr:x>
      <cdr:y>0.18036</cdr:y>
    </cdr:from>
    <cdr:to>
      <cdr:x>0.96374</cdr:x>
      <cdr:y>1</cdr:y>
    </cdr:to>
    <cdr:graphicFrame macro="">
      <cdr:nvGraphicFramePr>
        <cdr:cNvPr id="2" name="Diagramm 6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0.50199</cdr:x>
      <cdr:y>0.18036</cdr:y>
    </cdr:from>
    <cdr:to>
      <cdr:x>0.92123</cdr:x>
      <cdr:y>0.24503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131168" y="926232"/>
          <a:ext cx="3450177" cy="33213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/>
            <a:t>Über einer Fahrbibliothek schwebt das </a:t>
          </a:r>
          <a:r>
            <a:rPr lang="de-DE" sz="1100" dirty="0" smtClean="0"/>
            <a:t>Damoklesschwert</a:t>
          </a:r>
          <a:r>
            <a:rPr lang="de-DE" dirty="0" smtClean="0"/>
            <a:t>.</a:t>
          </a:r>
          <a:endParaRPr lang="de-D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</cdr:x>
      <cdr:y>0.11025</cdr:y>
    </cdr:from>
    <cdr:to>
      <cdr:x>0.535</cdr:x>
      <cdr:y>0.16634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522512" y="566192"/>
          <a:ext cx="28803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/>
            <a:t>Stadtbüchereien</a:t>
          </a:r>
          <a:r>
            <a:rPr lang="de-DE" sz="1100" baseline="0" dirty="0"/>
            <a:t> </a:t>
          </a:r>
          <a:r>
            <a:rPr lang="de-DE" sz="1100" dirty="0"/>
            <a:t>München</a:t>
          </a:r>
        </a:p>
      </cdr:txBody>
    </cdr:sp>
  </cdr:relSizeAnchor>
  <cdr:relSizeAnchor xmlns:cdr="http://schemas.openxmlformats.org/drawingml/2006/chartDrawing">
    <cdr:from>
      <cdr:x>0.76787</cdr:x>
      <cdr:y>0.05416</cdr:y>
    </cdr:from>
    <cdr:to>
      <cdr:x>0.95852</cdr:x>
      <cdr:y>0.64306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6319263" y="278161"/>
          <a:ext cx="1568973" cy="3024336"/>
        </a:xfrm>
        <a:prstGeom xmlns:a="http://schemas.openxmlformats.org/drawingml/2006/main" prst="rect">
          <a:avLst/>
        </a:prstGeom>
        <a:ln xmlns:a="http://schemas.openxmlformats.org/drawingml/2006/main"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/>
            <a:t>Drei Fahrbibliotheken</a:t>
          </a:r>
          <a:r>
            <a:rPr lang="de-DE" sz="1100" baseline="0" dirty="0"/>
            <a:t> setzen ehrenamtliche </a:t>
          </a:r>
          <a:r>
            <a:rPr lang="de-DE" sz="1100" baseline="0" dirty="0" err="1"/>
            <a:t>MitarbeiterInnen</a:t>
          </a:r>
          <a:r>
            <a:rPr lang="de-DE" sz="1100" baseline="0" dirty="0"/>
            <a:t> ein</a:t>
          </a:r>
        </a:p>
        <a:p xmlns:a="http://schemas.openxmlformats.org/drawingml/2006/main">
          <a:endParaRPr lang="de-DE" sz="1100" baseline="0" dirty="0"/>
        </a:p>
        <a:p xmlns:a="http://schemas.openxmlformats.org/drawingml/2006/main">
          <a:r>
            <a:rPr lang="de-DE" sz="1100" baseline="0" dirty="0"/>
            <a:t>Zwei Fahrbibliotheken setzen 1€-Kräfte ein</a:t>
          </a:r>
        </a:p>
        <a:p xmlns:a="http://schemas.openxmlformats.org/drawingml/2006/main">
          <a:endParaRPr lang="de-DE" sz="1100" baseline="0" dirty="0"/>
        </a:p>
        <a:p xmlns:a="http://schemas.openxmlformats.org/drawingml/2006/main">
          <a:r>
            <a:rPr lang="de-DE" sz="1100" baseline="0" dirty="0"/>
            <a:t>Eine Fahrbibliothek wird mit 0,66 Stellen betrieben</a:t>
          </a:r>
        </a:p>
        <a:p xmlns:a="http://schemas.openxmlformats.org/drawingml/2006/main">
          <a:endParaRPr lang="de-DE" sz="1100" baseline="0" dirty="0"/>
        </a:p>
        <a:p xmlns:a="http://schemas.openxmlformats.org/drawingml/2006/main">
          <a:r>
            <a:rPr lang="de-DE" sz="1100" baseline="0" dirty="0"/>
            <a:t>Koblenz betreibt 2 Fahrzeuge mit 2,5 Stellen</a:t>
          </a:r>
        </a:p>
        <a:p xmlns:a="http://schemas.openxmlformats.org/drawingml/2006/main">
          <a:endParaRPr lang="de-DE" sz="1100" baseline="0" dirty="0"/>
        </a:p>
        <a:p xmlns:a="http://schemas.openxmlformats.org/drawingml/2006/main">
          <a:r>
            <a:rPr lang="de-DE" sz="1100" baseline="0" dirty="0"/>
            <a:t>München betreibt 5 Fahrzeuge</a:t>
          </a:r>
          <a:endParaRPr lang="de-D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0.00635</cdr:x>
      <cdr:y>0.47667</cdr:y>
    </cdr:from>
    <cdr:to>
      <cdr:x>0.31592</cdr:x>
      <cdr:y>0.93306</cdr:y>
    </cdr:to>
    <cdr:graphicFrame macro="">
      <cdr:nvGraphicFramePr>
        <cdr:cNvPr id="2" name="Diagramm 15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0.00565</cdr:x>
      <cdr:y>0.00809</cdr:y>
    </cdr:from>
    <cdr:to>
      <cdr:x>0.31522</cdr:x>
      <cdr:y>0.46448</cdr:y>
    </cdr:to>
    <cdr:graphicFrame macro="">
      <cdr:nvGraphicFramePr>
        <cdr:cNvPr id="3" name="Diagramm 16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0.32162</cdr:x>
      <cdr:y>0.47803</cdr:y>
    </cdr:from>
    <cdr:to>
      <cdr:x>0.63119</cdr:x>
      <cdr:y>0.93443</cdr:y>
    </cdr:to>
    <cdr:graphicFrame macro="">
      <cdr:nvGraphicFramePr>
        <cdr:cNvPr id="4" name="Diagramm 17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3"/>
        </a:graphicData>
      </a:graphic>
    </cdr:graphicFrame>
  </cdr:relSizeAnchor>
  <cdr:relSizeAnchor xmlns:cdr="http://schemas.openxmlformats.org/drawingml/2006/chartDrawing">
    <cdr:from>
      <cdr:x>0.63673</cdr:x>
      <cdr:y>0.4794</cdr:y>
    </cdr:from>
    <cdr:to>
      <cdr:x>0.9463</cdr:x>
      <cdr:y>0.93579</cdr:y>
    </cdr:to>
    <cdr:graphicFrame macro="">
      <cdr:nvGraphicFramePr>
        <cdr:cNvPr id="5" name="Diagramm 18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4"/>
        </a:graphicData>
      </a:graphic>
    </cdr:graphicFrame>
  </cdr:relSizeAnchor>
  <cdr:relSizeAnchor xmlns:cdr="http://schemas.openxmlformats.org/drawingml/2006/chartDrawing">
    <cdr:from>
      <cdr:x>0.63673</cdr:x>
      <cdr:y>0.01219</cdr:y>
    </cdr:from>
    <cdr:to>
      <cdr:x>0.9463</cdr:x>
      <cdr:y>0.46858</cdr:y>
    </cdr:to>
    <cdr:graphicFrame macro="">
      <cdr:nvGraphicFramePr>
        <cdr:cNvPr id="6" name="Diagramm 19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5"/>
        </a:graphicData>
      </a:graphic>
    </cdr:graphicFrame>
  </cdr:relSizeAnchor>
  <cdr:relSizeAnchor xmlns:cdr="http://schemas.openxmlformats.org/drawingml/2006/chartDrawing">
    <cdr:from>
      <cdr:x>0.32657</cdr:x>
      <cdr:y>0.12427</cdr:y>
    </cdr:from>
    <cdr:to>
      <cdr:x>0.63195</cdr:x>
      <cdr:y>0.32676</cdr:y>
    </cdr:to>
    <cdr:sp macro="" textlink="">
      <cdr:nvSpPr>
        <cdr:cNvPr id="8" name="Textfeld 1"/>
        <cdr:cNvSpPr txBox="1"/>
      </cdr:nvSpPr>
      <cdr:spPr>
        <a:xfrm xmlns:a="http://schemas.openxmlformats.org/drawingml/2006/main">
          <a:off x="2687540" y="638200"/>
          <a:ext cx="2513156" cy="103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dirty="0" smtClean="0"/>
            <a:t>TVöD</a:t>
          </a:r>
        </a:p>
        <a:p xmlns:a="http://schemas.openxmlformats.org/drawingml/2006/main">
          <a:pPr algn="ctr"/>
          <a:r>
            <a:rPr lang="de-DE" sz="1200" dirty="0" smtClean="0"/>
            <a:t>TV-L </a:t>
          </a:r>
          <a:r>
            <a:rPr lang="de-DE" sz="1200" dirty="0"/>
            <a:t>in </a:t>
          </a:r>
          <a:r>
            <a:rPr lang="de-DE" sz="1200" dirty="0" smtClean="0"/>
            <a:t>Berlin </a:t>
          </a:r>
          <a:endParaRPr lang="de-DE" sz="1200" dirty="0"/>
        </a:p>
        <a:p xmlns:a="http://schemas.openxmlformats.org/drawingml/2006/main">
          <a:pPr algn="ctr"/>
          <a:r>
            <a:rPr lang="de-DE" sz="1200" dirty="0"/>
            <a:t>kein Tarifvertrag im Vogtlandkreis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0.74669</cdr:x>
      <cdr:y>0.68716</cdr:y>
    </cdr:from>
    <cdr:to>
      <cdr:x>0.97352</cdr:x>
      <cdr:y>0.87295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946681" y="4130237"/>
          <a:ext cx="2110280" cy="1116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0.74757</cdr:x>
      <cdr:y>0.63934</cdr:y>
    </cdr:from>
    <cdr:to>
      <cdr:x>0.96999</cdr:x>
      <cdr:y>0.72404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6954892" y="3842845"/>
          <a:ext cx="2069224" cy="509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800" dirty="0"/>
            <a:t>*teilweise unterschiedliche Eingruppierung </a:t>
          </a:r>
        </a:p>
        <a:p xmlns:a="http://schemas.openxmlformats.org/drawingml/2006/main">
          <a:r>
            <a:rPr lang="de-DE" sz="800" dirty="0"/>
            <a:t>  verschiedener MA in derselben </a:t>
          </a:r>
        </a:p>
        <a:p xmlns:a="http://schemas.openxmlformats.org/drawingml/2006/main">
          <a:r>
            <a:rPr lang="de-DE" sz="800" dirty="0"/>
            <a:t>  Fahrbibliothek</a:t>
          </a:r>
        </a:p>
      </cdr:txBody>
    </cdr:sp>
  </cdr:relSizeAnchor>
  <cdr:relSizeAnchor xmlns:cdr="http://schemas.openxmlformats.org/drawingml/2006/chartDrawing">
    <cdr:from>
      <cdr:x>0.75022</cdr:x>
      <cdr:y>0.01776</cdr:y>
    </cdr:from>
    <cdr:to>
      <cdr:x>0.98676</cdr:x>
      <cdr:y>0.22242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6174011" y="91208"/>
          <a:ext cx="1946629" cy="1051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/>
            <a:t>TVöD</a:t>
          </a:r>
        </a:p>
        <a:p xmlns:a="http://schemas.openxmlformats.org/drawingml/2006/main">
          <a:r>
            <a:rPr lang="de-DE" sz="1100" dirty="0"/>
            <a:t>TV-L in Berlin</a:t>
          </a:r>
        </a:p>
        <a:p xmlns:a="http://schemas.openxmlformats.org/drawingml/2006/main">
          <a:r>
            <a:rPr lang="de-DE" sz="1100" dirty="0"/>
            <a:t>kein Tarifvertrag im Vogtlandkreis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0.75887</cdr:x>
      <cdr:y>0.20082</cdr:y>
    </cdr:from>
    <cdr:to>
      <cdr:x>0.99382</cdr:x>
      <cdr:y>0.76366</cdr:y>
    </cdr:to>
    <cdr:graphicFrame macro="">
      <cdr:nvGraphicFramePr>
        <cdr:cNvPr id="2" name="Diagramm 3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0.6376</cdr:x>
      <cdr:y>0.2084</cdr:y>
    </cdr:from>
    <cdr:to>
      <cdr:x>1</cdr:x>
      <cdr:y>0.69915</cdr:y>
    </cdr:to>
    <cdr:graphicFrame macro="">
      <cdr:nvGraphicFramePr>
        <cdr:cNvPr id="2" name="Diagramm 6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0.14272</cdr:x>
      <cdr:y>0.10878</cdr:y>
    </cdr:from>
    <cdr:to>
      <cdr:x>0.87579</cdr:x>
      <cdr:y>0.24072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25649" y="254961"/>
          <a:ext cx="2186313" cy="309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000" dirty="0"/>
            <a:t>Mehrfachnennungen</a:t>
          </a:r>
          <a:r>
            <a:rPr lang="de-DE" sz="1000" baseline="0" dirty="0"/>
            <a:t> möglich</a:t>
          </a:r>
          <a:endParaRPr lang="de-DE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0.6925</cdr:x>
      <cdr:y>0.08221</cdr:y>
    </cdr:from>
    <cdr:to>
      <cdr:x>0.9153</cdr:x>
      <cdr:y>0.26449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698976" y="422176"/>
          <a:ext cx="1833590" cy="93610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3000" b="1" dirty="0"/>
            <a:t>6.547.508</a:t>
          </a:r>
          <a:r>
            <a:rPr lang="de-DE" sz="3000" dirty="0"/>
            <a:t> </a:t>
          </a:r>
          <a:r>
            <a:rPr lang="de-DE" sz="1100" dirty="0">
              <a:effectLst/>
              <a:latin typeface="+mn-lt"/>
              <a:ea typeface="+mn-ea"/>
              <a:cs typeface="+mn-cs"/>
            </a:rPr>
            <a:t>Entleihungen in 69 Fahrbibliotheken</a:t>
          </a:r>
          <a:endParaRPr lang="de-DE" sz="3200" dirty="0">
            <a:effectLst/>
          </a:endParaRPr>
        </a:p>
        <a:p xmlns:a="http://schemas.openxmlformats.org/drawingml/2006/main">
          <a:endParaRPr lang="de-DE" sz="3000" dirty="0"/>
        </a:p>
      </cdr:txBody>
    </cdr:sp>
  </cdr:relSizeAnchor>
  <cdr:relSizeAnchor xmlns:cdr="http://schemas.openxmlformats.org/drawingml/2006/chartDrawing">
    <cdr:from>
      <cdr:x>0.32215</cdr:x>
      <cdr:y>0.76366</cdr:y>
    </cdr:from>
    <cdr:to>
      <cdr:x>0.85875</cdr:x>
      <cdr:y>0.81148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651166" y="3921824"/>
          <a:ext cx="4415962" cy="2455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de-DE" sz="1100" dirty="0"/>
            <a:t>Spitzenreiter: </a:t>
          </a:r>
          <a:r>
            <a:rPr lang="de-DE" sz="1100" b="1" dirty="0"/>
            <a:t>München</a:t>
          </a:r>
          <a:r>
            <a:rPr lang="de-DE" sz="1100" dirty="0"/>
            <a:t> mit 698.470 ME entliehenen</a:t>
          </a:r>
          <a:r>
            <a:rPr lang="de-DE" sz="1100" baseline="0" dirty="0"/>
            <a:t> Medien in 5 Bussen</a:t>
          </a:r>
        </a:p>
        <a:p xmlns:a="http://schemas.openxmlformats.org/drawingml/2006/main">
          <a:endParaRPr lang="de-DE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0.43781</cdr:x>
      <cdr:y>0.15574</cdr:y>
    </cdr:from>
    <cdr:to>
      <cdr:x>0.76876</cdr:x>
      <cdr:y>0.44945</cdr:y>
    </cdr:to>
    <cdr:graphicFrame macro="">
      <cdr:nvGraphicFramePr>
        <cdr:cNvPr id="2" name="Diagramm 5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0.36311</cdr:x>
      <cdr:y>0.55601</cdr:y>
    </cdr:from>
    <cdr:to>
      <cdr:x>0.68756</cdr:x>
      <cdr:y>0.89344</cdr:y>
    </cdr:to>
    <cdr:graphicFrame macro="">
      <cdr:nvGraphicFramePr>
        <cdr:cNvPr id="3" name="Diagramm 6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27196C-9F1F-4808-82EC-85DE356FD48A}" type="datetimeFigureOut">
              <a:rPr lang="de-DE"/>
              <a:pPr>
                <a:defRPr/>
              </a:pPr>
              <a:t>08.10.2014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43B3BF-66F3-4383-B04C-BE8E92D099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861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95DE98-6B5D-4EAE-BC97-F562435BC1F9}" type="datetimeFigureOut">
              <a:rPr lang="de-DE"/>
              <a:pPr>
                <a:defRPr/>
              </a:pPr>
              <a:t>08.10.2014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937623-684C-4636-A25D-498957735C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500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76AC-3B91-40DB-871E-E3F2194C18FD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2AFF-3738-478F-810E-3D60DE9309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26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921A-3FC3-4638-94BF-936535A45DF3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31C5-38C1-48D0-A314-EDB0A6E99BC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3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2A5B-978B-4B0B-8E3D-3D501B9D7751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9067-45CB-4609-A3CC-ECD7EC5F0B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8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84C7-9C93-4265-B735-1003B34A6199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3D71-BDF0-481F-9CBD-C9359455DF3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3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B0CF-8A3D-4EAD-983F-7D0F12C0AD98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1AF2-B382-4814-A9B0-365918839F0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25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3BCB-34B4-47FC-A9BE-8D690A694007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6DFF-BD90-47B9-BD7D-209B4BEE6D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25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Thirdlevel</a:t>
            </a:r>
            <a:endParaRPr lang="de-DE" dirty="0" smtClean="0"/>
          </a:p>
          <a:p>
            <a:pPr lvl="3"/>
            <a:r>
              <a:rPr lang="de-DE" dirty="0" err="1" smtClean="0"/>
              <a:t>Fourthlevel</a:t>
            </a:r>
            <a:endParaRPr lang="de-DE" dirty="0" smtClean="0"/>
          </a:p>
          <a:p>
            <a:pPr lvl="4"/>
            <a:r>
              <a:rPr lang="de-DE" dirty="0" err="1" smtClean="0"/>
              <a:t>Fifthlevel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924C-A70D-498A-9103-C50D30C27CFB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9B9E-DDA9-4683-8CF0-5D92FF556E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96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0920-F6CE-47F1-853A-2D25FEC9A5A6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46F9-4BC1-4A19-BC1A-C57EBE43F4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84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F7D3-21FD-437B-BFF3-F6E096ADEA4D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5AD8-AAE5-403D-B36A-4C515EAEA2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12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D276-548C-4DB5-9CA5-72D57E9C8181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630A-0F75-4B3D-8EF2-9BA847152B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21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6F43-7FA5-46B8-ADE0-7FF60B581244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1A65-9CD5-480E-9743-B4F5C56777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95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tb_inne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 to edit Master text styles</a:t>
            </a:r>
          </a:p>
          <a:p>
            <a:pPr lvl="1"/>
            <a:r>
              <a:rPr lang="de-DE" altLang="de-DE" smtClean="0"/>
              <a:t>Second level</a:t>
            </a:r>
          </a:p>
          <a:p>
            <a:pPr lvl="2"/>
            <a:r>
              <a:rPr lang="de-DE" altLang="de-DE" smtClean="0"/>
              <a:t>Thirdlevel</a:t>
            </a:r>
          </a:p>
          <a:p>
            <a:pPr lvl="3"/>
            <a:r>
              <a:rPr lang="de-DE" altLang="de-DE" smtClean="0"/>
              <a:t>Fourthlevel</a:t>
            </a:r>
          </a:p>
          <a:p>
            <a:pPr lvl="4"/>
            <a:r>
              <a:rPr lang="de-DE" altLang="de-DE" smtClean="0"/>
              <a:t>Fifthlevel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A33547-6F5C-4144-A400-D2B30D098701}" type="datetime1">
              <a:rPr lang="de-DE"/>
              <a:pPr>
                <a:defRPr/>
              </a:pPr>
              <a:t>08.10.2014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C1788E-6165-4A6A-BE93-4F0C899F3B9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00009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00009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har char="•"/>
        <a:defRPr sz="3000" kern="1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15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12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368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spcAft>
                <a:spcPct val="0"/>
              </a:spcAft>
              <a:buFontTx/>
              <a:buNone/>
            </a:pPr>
            <a:r>
              <a:rPr lang="de-DE" altLang="de-DE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Fahrbibliotheksumfrage 2014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de-DE" altLang="de-DE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Auswertung, Fazit, Ausblick</a:t>
            </a:r>
          </a:p>
          <a:p>
            <a:pPr eaLnBrk="1" hangingPunct="1">
              <a:buFontTx/>
              <a:buNone/>
            </a:pPr>
            <a:endParaRPr lang="de-DE" altLang="de-DE" dirty="0" smtClean="0"/>
          </a:p>
          <a:p>
            <a:pPr eaLnBrk="1" hangingPunct="1">
              <a:buFontTx/>
              <a:buNone/>
            </a:pPr>
            <a:endParaRPr lang="de-DE" altLang="de-DE" dirty="0" smtClean="0"/>
          </a:p>
          <a:p>
            <a:pPr eaLnBrk="1" hangingPunct="1">
              <a:buFontTx/>
              <a:buNone/>
            </a:pPr>
            <a:endParaRPr lang="de-DE" altLang="de-DE" dirty="0" smtClean="0"/>
          </a:p>
          <a:p>
            <a:pPr algn="r" eaLnBrk="1" hangingPunct="1">
              <a:buFontTx/>
              <a:buNone/>
            </a:pPr>
            <a:endParaRPr lang="de-DE" altLang="de-DE" sz="1600" dirty="0" smtClean="0"/>
          </a:p>
          <a:p>
            <a:pPr algn="r" eaLnBrk="1" hangingPunct="1">
              <a:buFontTx/>
              <a:buNone/>
            </a:pPr>
            <a:endParaRPr lang="de-DE" altLang="de-DE" sz="1600" dirty="0"/>
          </a:p>
          <a:p>
            <a:pPr algn="r" eaLnBrk="1" hangingPunct="1">
              <a:buFontTx/>
              <a:buNone/>
            </a:pPr>
            <a:endParaRPr lang="de-DE" altLang="de-DE" sz="1600" dirty="0" smtClean="0"/>
          </a:p>
          <a:p>
            <a:pPr algn="r" eaLnBrk="1" hangingPunct="1">
              <a:buFontTx/>
              <a:buNone/>
            </a:pPr>
            <a:endParaRPr lang="de-DE" altLang="de-DE" sz="1600" dirty="0"/>
          </a:p>
          <a:p>
            <a:pPr algn="r" eaLnBrk="1" hangingPunct="1">
              <a:buFontTx/>
              <a:buNone/>
            </a:pPr>
            <a:endParaRPr lang="de-DE" altLang="de-DE" sz="1600" dirty="0" smtClean="0"/>
          </a:p>
          <a:p>
            <a:pPr algn="r" eaLnBrk="1" hangingPunct="1">
              <a:buFontTx/>
              <a:buNone/>
            </a:pPr>
            <a:r>
              <a:rPr lang="de-DE" altLang="de-DE" sz="1600" dirty="0" smtClean="0"/>
              <a:t>Matthias Weyh, Soltau, 10.10.2014</a:t>
            </a:r>
          </a:p>
          <a:p>
            <a:pPr eaLnBrk="1" hangingPunct="1">
              <a:buFontTx/>
              <a:buNone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Fahrplan</a:t>
            </a: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2043977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Nutzung</a:t>
            </a:r>
            <a:r>
              <a:rPr lang="de-DE" dirty="0" smtClean="0"/>
              <a:t>: Anzahl der Entleihungen in</a:t>
            </a:r>
            <a:r>
              <a:rPr lang="de-DE" baseline="0" dirty="0" smtClean="0"/>
              <a:t> den Fahrbibliotheken in ME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541637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Nutzung: Aktive Leserinnen und Leser in Fahrbibliotheken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5536976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Welche Angebote gibt es in Fahrbibliotheken?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35320154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Anzahl und Bauart der Fahrzeuge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7533898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C:\Users\pc7004\Pictures\Bibliothekartag 2014\DSCF20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1055" y="4446240"/>
            <a:ext cx="1607428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7004\Pictures\Bibliothekartag 2014\DSCF20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4446240"/>
            <a:ext cx="2760991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Baujahr</a:t>
            </a:r>
            <a:r>
              <a:rPr lang="de-DE" baseline="0" dirty="0" smtClean="0"/>
              <a:t> der Bibliotheksfahrzeuge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8635674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Fassungsvermögen der Fahrzeuge in</a:t>
            </a:r>
            <a:r>
              <a:rPr lang="de-DE" baseline="0" dirty="0" smtClean="0"/>
              <a:t> ME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62417822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9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Fahrleistung je Fahrzeug in km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2082243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EDV: Nutzung im Fahrzeug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4412926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EDV: </a:t>
            </a:r>
            <a:r>
              <a:rPr lang="de-DE" dirty="0" smtClean="0"/>
              <a:t>Im Fahrzeug eingesetzte Bibliothekssoftware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5874461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3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4D41CB-E6D3-B640-A393-B09CB75BD4F3}" type="datetime1">
              <a:rPr lang="de-DE"/>
              <a:pPr>
                <a:defRPr/>
              </a:pPr>
              <a:t>08.10.2014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79369-CA7D-4676-B6E2-11E031F6157B}" type="slidenum">
              <a:rPr lang="de-DE"/>
              <a:pPr>
                <a:defRPr/>
              </a:pPr>
              <a:t>2</a:t>
            </a:fld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53128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de-DE" dirty="0" smtClean="0"/>
              <a:t>Entwicklung der Fahrbibliotheken in Deutschland in Zahlen</a:t>
            </a:r>
            <a:endParaRPr lang="de-DE" alt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4077072"/>
            <a:ext cx="2039094" cy="1368000"/>
          </a:xfrm>
          <a:prstGeom prst="rect">
            <a:avLst/>
          </a:prstGeom>
        </p:spPr>
      </p:pic>
      <p:pic>
        <p:nvPicPr>
          <p:cNvPr id="16391" name="Picture 7" descr="http://www.buecherhallen.de/global/show_picture.asp?id=aaaaaaaaaadfnzw&amp;w=&amp;h=&amp;gray=&amp;neg=&amp;mirror=&amp;flip=&amp;rleft=&amp;rright=&amp;r180=&amp;thres=&amp;dither=&amp;crize=&amp;srgb=&amp;noise=&amp;cont=&amp;jitter=&amp;blur=&amp;edge=&amp;emboss=&amp;pseudo=&amp;painter=&amp;repair=&amp;sharpen=&amp;soften=&amp;gauss33=&amp;gauss55=&amp;light=&amp;contrast=&amp;crop=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077072"/>
            <a:ext cx="2425532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www.wiesbaden.de/kultur/bibliotheken/stadtbibliotheken/fahrbibliotheken.php.media/57319/stadtteilbus-219x135.jpg.scaled/219x132.pm2.bgF1EE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78585"/>
            <a:ext cx="225257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Zukünftiges</a:t>
            </a: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1771968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1"/>
          <p:cNvSpPr txBox="1"/>
          <p:nvPr/>
        </p:nvSpPr>
        <p:spPr>
          <a:xfrm>
            <a:off x="4588370" y="3018433"/>
            <a:ext cx="3450177" cy="57735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baseline="0" dirty="0" smtClean="0"/>
              <a:t>Erstmals </a:t>
            </a:r>
            <a:r>
              <a:rPr lang="de-DE" sz="1100" baseline="0" dirty="0"/>
              <a:t>seit Anfang der 1990er Jahre erscheint es einigen Städten offenbar nicht mehr komplett abwegig, komplett neue Fahrbibliotheken einzurichten.</a:t>
            </a:r>
            <a:endParaRPr lang="de-DE" sz="1100" dirty="0"/>
          </a:p>
        </p:txBody>
      </p:sp>
      <p:sp>
        <p:nvSpPr>
          <p:cNvPr id="10" name="Textfeld 1"/>
          <p:cNvSpPr txBox="1"/>
          <p:nvPr/>
        </p:nvSpPr>
        <p:spPr>
          <a:xfrm>
            <a:off x="4588370" y="2348880"/>
            <a:ext cx="3450177" cy="576064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smtClean="0"/>
              <a:t>I</a:t>
            </a:r>
            <a:r>
              <a:rPr lang="de-DE" sz="1100" baseline="0" dirty="0" smtClean="0"/>
              <a:t>mmerhin </a:t>
            </a:r>
            <a:r>
              <a:rPr lang="de-DE" sz="1100" baseline="0" dirty="0"/>
              <a:t>11 Bibliotheken befinden sich in den unterschiedlichsten Planungsstadien hinsichtlich eines Ersatzes des vorhanden </a:t>
            </a:r>
            <a:r>
              <a:rPr lang="de-DE" sz="1100" baseline="0" dirty="0" smtClean="0"/>
              <a:t>Fahrzeugs.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993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Fazit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altLang="de-DE" sz="1800" dirty="0" smtClean="0"/>
              <a:t>Teilnahme &amp; Rücklauf</a:t>
            </a:r>
          </a:p>
          <a:p>
            <a:pPr eaLnBrk="1" hangingPunct="1">
              <a:buFontTx/>
              <a:buNone/>
            </a:pPr>
            <a:endParaRPr lang="de-DE" altLang="de-DE" sz="1800" dirty="0"/>
          </a:p>
          <a:p>
            <a:pPr eaLnBrk="1" hangingPunct="1">
              <a:buFontTx/>
              <a:buNone/>
            </a:pPr>
            <a:endParaRPr lang="de-DE" altLang="de-DE" sz="1800" dirty="0" smtClean="0"/>
          </a:p>
          <a:p>
            <a:pPr eaLnBrk="1" hangingPunct="1">
              <a:buFontTx/>
              <a:buNone/>
            </a:pPr>
            <a:endParaRPr lang="de-DE" altLang="de-DE" sz="1800" dirty="0"/>
          </a:p>
          <a:p>
            <a:pPr algn="ctr" eaLnBrk="1" hangingPunct="1">
              <a:buFontTx/>
              <a:buNone/>
            </a:pPr>
            <a:r>
              <a:rPr lang="de-DE" altLang="de-DE" sz="1200" dirty="0" smtClean="0"/>
              <a:t>                                                                          (schwächste Teilnahmequote seit 2006)</a:t>
            </a:r>
            <a:endParaRPr lang="de-DE" altLang="de-DE" sz="1200" dirty="0"/>
          </a:p>
          <a:p>
            <a:pPr eaLnBrk="1" hangingPunct="1">
              <a:buFontTx/>
              <a:buNone/>
            </a:pPr>
            <a:endParaRPr lang="de-DE" altLang="de-DE" sz="1800" dirty="0" smtClean="0"/>
          </a:p>
          <a:p>
            <a:pPr eaLnBrk="1" hangingPunct="1">
              <a:buFontTx/>
              <a:buNone/>
            </a:pPr>
            <a:r>
              <a:rPr lang="de-DE" altLang="de-DE" sz="1800" dirty="0" smtClean="0"/>
              <a:t>z.T. sehr zögerliche Antworten zum Thema Kosten</a:t>
            </a:r>
          </a:p>
          <a:p>
            <a:pPr eaLnBrk="1" hangingPunct="1"/>
            <a:r>
              <a:rPr lang="de-DE" altLang="de-DE" sz="1600" dirty="0" smtClean="0"/>
              <a:t>26 Fahrbibliotheken machten keine Angaben zur tariflichen Eingruppierung</a:t>
            </a:r>
          </a:p>
          <a:p>
            <a:pPr eaLnBrk="1" hangingPunct="1"/>
            <a:r>
              <a:rPr lang="de-DE" altLang="de-DE" sz="1600" dirty="0" smtClean="0"/>
              <a:t>39 Fahrbibliotheken machten keine Angaben zu Treibstoffkosten</a:t>
            </a:r>
          </a:p>
          <a:p>
            <a:pPr eaLnBrk="1" hangingPunct="1"/>
            <a:r>
              <a:rPr lang="de-DE" altLang="de-DE" sz="1600" dirty="0" smtClean="0"/>
              <a:t>61 Fahrbibliotheken machten keine Angaben zu Werkstattkosten</a:t>
            </a:r>
          </a:p>
          <a:p>
            <a:pPr eaLnBrk="1" hangingPunct="1"/>
            <a:r>
              <a:rPr lang="de-DE" altLang="de-DE" sz="1600" dirty="0" smtClean="0"/>
              <a:t>Lediglich 7 Fahrbibliotheken machten Angaben zu den Kosten für Datenverbindungen</a:t>
            </a:r>
          </a:p>
          <a:p>
            <a:pPr eaLnBrk="1" hangingPunct="1">
              <a:buFontTx/>
              <a:buNone/>
            </a:pPr>
            <a:endParaRPr lang="de-DE" altLang="de-DE" sz="1800" dirty="0" smtClean="0"/>
          </a:p>
          <a:p>
            <a:pPr eaLnBrk="1" hangingPunct="1">
              <a:buFontTx/>
              <a:buNone/>
            </a:pPr>
            <a:endParaRPr lang="de-DE" altLang="de-DE" sz="1800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66053"/>
              </p:ext>
            </p:extLst>
          </p:nvPr>
        </p:nvGraphicFramePr>
        <p:xfrm>
          <a:off x="914400" y="1484784"/>
          <a:ext cx="6096000" cy="11430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 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Anzahl der Fahrbibliotheken, die an der Umfrage teilgenommen haben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72</a:t>
                      </a:r>
                      <a:endParaRPr lang="de-DE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79,12</a:t>
                      </a:r>
                      <a:endParaRPr lang="de-DE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Anzahl der Fahrbibliotheken, die nicht an der Umfrage teilgenommen haben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20,88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Anzahl der in den teilnehmenden FB eingesetzten Fahrzeuge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84</a:t>
                      </a:r>
                      <a:endParaRPr lang="de-DE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77,78</a:t>
                      </a:r>
                      <a:endParaRPr lang="de-DE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Anzahl der in den nicht teilnehmenden FB eingesetzten Fahrzeuge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22,22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84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Ausblick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de-DE" altLang="de-DE" sz="1800" dirty="0" smtClean="0"/>
          </a:p>
          <a:p>
            <a:pPr eaLnBrk="1" hangingPunct="1"/>
            <a:r>
              <a:rPr lang="de-DE" altLang="de-DE" sz="1800" dirty="0" smtClean="0"/>
              <a:t>Fahrbibliotheksumfrage künftig in Kooperation mit dem </a:t>
            </a:r>
            <a:r>
              <a:rPr lang="de-DE" altLang="de-DE" sz="1800" dirty="0" err="1" smtClean="0"/>
              <a:t>hbz</a:t>
            </a:r>
            <a:r>
              <a:rPr lang="de-DE" altLang="de-DE" sz="1800" dirty="0" smtClean="0"/>
              <a:t> als Teil der DBS</a:t>
            </a:r>
          </a:p>
          <a:p>
            <a:pPr lvl="1" eaLnBrk="1" hangingPunct="1"/>
            <a:r>
              <a:rPr lang="de-DE" altLang="de-DE" sz="1400" dirty="0" smtClean="0"/>
              <a:t>Arbeitstreffen in Köln am 16. Oktober 2014</a:t>
            </a:r>
          </a:p>
          <a:p>
            <a:pPr lvl="1" eaLnBrk="1" hangingPunct="1"/>
            <a:endParaRPr lang="de-DE" altLang="de-DE" sz="1400" dirty="0"/>
          </a:p>
          <a:p>
            <a:pPr eaLnBrk="1" hangingPunct="1"/>
            <a:r>
              <a:rPr lang="de-DE" altLang="de-DE" sz="1800" dirty="0" smtClean="0"/>
              <a:t>Vereinfachte Datenerfassung</a:t>
            </a:r>
            <a:endParaRPr lang="de-DE" altLang="de-DE" sz="1800" dirty="0"/>
          </a:p>
          <a:p>
            <a:pPr lvl="1" eaLnBrk="1" hangingPunct="1"/>
            <a:r>
              <a:rPr lang="de-DE" altLang="de-DE" sz="1400" dirty="0" smtClean="0"/>
              <a:t>Die vorhandene Eingabemaske ist wenig tolerant bei fehlerhaften Eingaben</a:t>
            </a:r>
          </a:p>
          <a:p>
            <a:pPr lvl="1" eaLnBrk="1" hangingPunct="1"/>
            <a:endParaRPr lang="de-DE" altLang="de-DE" sz="1400" dirty="0"/>
          </a:p>
          <a:p>
            <a:pPr eaLnBrk="1" hangingPunct="1"/>
            <a:r>
              <a:rPr lang="de-DE" altLang="de-DE" sz="1800" dirty="0"/>
              <a:t>Professionalisierung der Auswertung</a:t>
            </a:r>
          </a:p>
          <a:p>
            <a:pPr lvl="1" eaLnBrk="1" hangingPunct="1"/>
            <a:r>
              <a:rPr lang="de-DE" altLang="de-DE" sz="1400" dirty="0"/>
              <a:t>Ermöglichen von Betriebsvergleichen (z.B. Anfrage an Fachkommission zu den Kosten einer Fahrbibliothek in einer Großstadt</a:t>
            </a:r>
            <a:r>
              <a:rPr lang="de-DE" altLang="de-DE" sz="1400" dirty="0" smtClean="0"/>
              <a:t>)</a:t>
            </a:r>
          </a:p>
          <a:p>
            <a:pPr lvl="1" eaLnBrk="1" hangingPunct="1"/>
            <a:r>
              <a:rPr lang="de-DE" altLang="de-DE" sz="1400" dirty="0" smtClean="0"/>
              <a:t>Bessere Analyse von Teilergebnissen (Fahrbibliotheken im ländlichen Raum vs. Großstadt)</a:t>
            </a:r>
          </a:p>
          <a:p>
            <a:pPr eaLnBrk="1" hangingPunct="1"/>
            <a:endParaRPr lang="de-DE" altLang="de-DE" sz="1800" dirty="0" smtClean="0"/>
          </a:p>
          <a:p>
            <a:pPr eaLnBrk="1" hangingPunct="1">
              <a:buFontTx/>
              <a:buNone/>
            </a:pPr>
            <a:endParaRPr lang="de-DE" altLang="de-DE" sz="1800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60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www.fahrbibliothek.de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de-DE" altLang="de-DE" sz="1800" dirty="0" smtClean="0"/>
              <a:t>Abschließend der obligatorische Verweis auf das Portal fahrbibliothek.de</a:t>
            </a:r>
          </a:p>
          <a:p>
            <a:pPr marL="0" indent="0" eaLnBrk="1" hangingPunct="1">
              <a:buNone/>
            </a:pPr>
            <a:endParaRPr lang="de-DE" altLang="de-DE" sz="1800" dirty="0" smtClean="0"/>
          </a:p>
          <a:p>
            <a:pPr eaLnBrk="1" hangingPunct="1">
              <a:buFontTx/>
              <a:buNone/>
            </a:pPr>
            <a:endParaRPr lang="de-DE" altLang="de-DE" sz="1800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1924" y="4170015"/>
            <a:ext cx="2741291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3" y="1484784"/>
            <a:ext cx="3734398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205064"/>
            <a:ext cx="2721562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0926" y="4149080"/>
            <a:ext cx="37343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tx2"/>
                </a:solidFill>
                <a:latin typeface="+mn-lt"/>
              </a:rPr>
              <a:t>Das Portal</a:t>
            </a:r>
          </a:p>
          <a:p>
            <a:r>
              <a:rPr lang="de-DE" sz="1200" dirty="0" smtClean="0">
                <a:solidFill>
                  <a:schemeClr val="tx2"/>
                </a:solidFill>
                <a:latin typeface="+mn-lt"/>
              </a:rPr>
              <a:t>Der Einstieg, Links zu allen Fahrbibliotheken in Deutschland</a:t>
            </a:r>
          </a:p>
          <a:p>
            <a:endParaRPr lang="de-DE" sz="14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1400" b="1" dirty="0" smtClean="0">
                <a:solidFill>
                  <a:schemeClr val="tx2"/>
                </a:solidFill>
                <a:latin typeface="+mn-lt"/>
              </a:rPr>
              <a:t>Das Weblog</a:t>
            </a:r>
          </a:p>
          <a:p>
            <a:r>
              <a:rPr lang="de-DE" sz="1200" dirty="0" smtClean="0">
                <a:solidFill>
                  <a:schemeClr val="tx2"/>
                </a:solidFill>
                <a:latin typeface="+mn-lt"/>
              </a:rPr>
              <a:t>Neuigkeiten und Presseberichte. </a:t>
            </a:r>
            <a:r>
              <a:rPr lang="de-DE" sz="1200" b="1" dirty="0" smtClean="0">
                <a:solidFill>
                  <a:schemeClr val="tx2"/>
                </a:solidFill>
                <a:latin typeface="+mn-lt"/>
              </a:rPr>
              <a:t>MITMACHEN!!!</a:t>
            </a:r>
          </a:p>
          <a:p>
            <a:endParaRPr lang="de-DE" sz="1400" dirty="0" smtClean="0">
              <a:solidFill>
                <a:schemeClr val="tx2"/>
              </a:solidFill>
              <a:latin typeface="+mn-lt"/>
            </a:endParaRPr>
          </a:p>
          <a:p>
            <a:r>
              <a:rPr lang="de-DE" sz="1400" b="1" dirty="0" smtClean="0">
                <a:solidFill>
                  <a:schemeClr val="tx2"/>
                </a:solidFill>
                <a:latin typeface="+mn-lt"/>
              </a:rPr>
              <a:t>Das Forum</a:t>
            </a:r>
          </a:p>
          <a:p>
            <a:r>
              <a:rPr lang="de-DE" sz="1200" dirty="0" smtClean="0">
                <a:solidFill>
                  <a:schemeClr val="tx2"/>
                </a:solidFill>
                <a:latin typeface="+mn-lt"/>
              </a:rPr>
              <a:t>Aus der Praxis, Erfahrungsaustausch, Tipps und Tricks aus anderen </a:t>
            </a:r>
            <a:r>
              <a:rPr lang="de-DE" sz="1200" smtClean="0">
                <a:solidFill>
                  <a:schemeClr val="tx2"/>
                </a:solidFill>
                <a:latin typeface="+mn-lt"/>
              </a:rPr>
              <a:t>Fahrbibliotheken </a:t>
            </a:r>
            <a:r>
              <a:rPr lang="de-DE" sz="1200" b="1" smtClean="0">
                <a:solidFill>
                  <a:schemeClr val="tx2"/>
                </a:solidFill>
                <a:latin typeface="+mn-lt"/>
              </a:rPr>
              <a:t>ANMELDEN + MITMACHEN!!!</a:t>
            </a:r>
            <a:endParaRPr lang="de-DE" sz="1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1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Ausblick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4186808" cy="5135563"/>
          </a:xfrm>
        </p:spPr>
        <p:txBody>
          <a:bodyPr/>
          <a:lstStyle/>
          <a:p>
            <a:pPr eaLnBrk="1" hangingPunct="1"/>
            <a:endParaRPr lang="de-DE" altLang="de-DE" sz="1800" dirty="0" smtClean="0"/>
          </a:p>
          <a:p>
            <a:pPr marL="0" indent="0" eaLnBrk="1" hangingPunct="1">
              <a:buNone/>
            </a:pPr>
            <a:endParaRPr lang="de-DE" altLang="de-DE" sz="1800" dirty="0" smtClean="0"/>
          </a:p>
          <a:p>
            <a:pPr algn="ctr" eaLnBrk="1" hangingPunct="1">
              <a:buFontTx/>
              <a:buNone/>
            </a:pPr>
            <a:endParaRPr lang="de-DE" altLang="de-DE" sz="1800" dirty="0" smtClean="0"/>
          </a:p>
          <a:p>
            <a:pPr algn="ctr" eaLnBrk="1" hangingPunct="1">
              <a:buFontTx/>
              <a:buNone/>
            </a:pPr>
            <a:endParaRPr lang="de-DE" altLang="de-DE" sz="1800" dirty="0"/>
          </a:p>
          <a:p>
            <a:pPr algn="ctr" eaLnBrk="1" hangingPunct="1">
              <a:buFontTx/>
              <a:buNone/>
            </a:pPr>
            <a:endParaRPr lang="de-DE" altLang="de-DE" sz="1800" dirty="0" smtClean="0"/>
          </a:p>
          <a:p>
            <a:pPr algn="ctr" eaLnBrk="1" hangingPunct="1">
              <a:buFontTx/>
              <a:buNone/>
            </a:pPr>
            <a:r>
              <a:rPr lang="de-DE" altLang="de-DE" sz="1800" dirty="0" smtClean="0"/>
              <a:t>Nächste Fahrbibliotheksumfrage: </a:t>
            </a:r>
          </a:p>
          <a:p>
            <a:pPr algn="ctr" eaLnBrk="1" hangingPunct="1">
              <a:buFontTx/>
              <a:buNone/>
            </a:pPr>
            <a:r>
              <a:rPr lang="de-DE" altLang="de-DE" sz="10000" dirty="0" smtClean="0"/>
              <a:t>2016</a:t>
            </a:r>
            <a:endParaRPr lang="de-DE" altLang="de-DE" sz="1800" dirty="0" smtClean="0"/>
          </a:p>
          <a:p>
            <a:pPr algn="ctr" eaLnBrk="1" hangingPunct="1">
              <a:buFontTx/>
              <a:buNone/>
            </a:pPr>
            <a:r>
              <a:rPr lang="de-DE" altLang="de-DE" sz="1800" dirty="0" smtClean="0"/>
              <a:t>(voraussichtlich)</a:t>
            </a:r>
          </a:p>
          <a:p>
            <a:pPr algn="ctr" eaLnBrk="1" hangingPunct="1">
              <a:buFontTx/>
              <a:buNone/>
            </a:pPr>
            <a:endParaRPr lang="de-DE" altLang="de-DE" sz="1800" dirty="0" smtClean="0"/>
          </a:p>
          <a:p>
            <a:pPr eaLnBrk="1" hangingPunct="1">
              <a:buFontTx/>
              <a:buNone/>
            </a:pPr>
            <a:endParaRPr lang="de-DE" altLang="de-DE" sz="1800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C:\Users\pc7004\Pictures\Bibliothekartag 2014\DSCF2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96955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5840413"/>
            <a:ext cx="381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Träger der Fahrbibliotheken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98044987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Einsatzgebiet der Fahrbibliotheken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199" y="6356350"/>
            <a:ext cx="998023" cy="37302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8063535"/>
              </p:ext>
            </p:extLst>
          </p:nvPr>
        </p:nvGraphicFramePr>
        <p:xfrm>
          <a:off x="457200" y="990600"/>
          <a:ext cx="8291264" cy="524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Organisationsform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1472003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Vollzeitstellen</a:t>
            </a:r>
            <a:r>
              <a:rPr lang="en-US" dirty="0" smtClean="0"/>
              <a:t> je Fahrbibliothek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63452041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Tarifliche Eingruppierung</a:t>
            </a: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7086786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Tarifliche Eingruppierung</a:t>
            </a:r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 title="Eingruppierung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6046856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Fahrplan: Anzahl der Haltestellen pro Fahrbibliothek</a:t>
            </a:r>
            <a:endParaRPr lang="de-DE" altLang="de-DE" dirty="0" smtClean="0"/>
          </a:p>
        </p:txBody>
      </p:sp>
      <p:sp>
        <p:nvSpPr>
          <p:cNvPr id="6" name="Date Placeholder 5"/>
          <p:cNvSpPr txBox="1">
            <a:spLocks noGrp="1"/>
          </p:cNvSpPr>
          <p:nvPr/>
        </p:nvSpPr>
        <p:spPr>
          <a:xfrm>
            <a:off x="59436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4D41CB-E6D3-B640-A393-B09CB75BD4F3}" type="datetime1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08.10.2014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>
          <a:xfrm>
            <a:off x="7696200" y="6356350"/>
            <a:ext cx="990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69DD445-1DDD-407E-9793-D90B44091D71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5217403"/>
              </p:ext>
            </p:extLst>
          </p:nvPr>
        </p:nvGraphicFramePr>
        <p:xfrm>
          <a:off x="457200" y="990600"/>
          <a:ext cx="8229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4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Bildschirmpräsentation (4:3)</PresentationFormat>
  <Paragraphs>360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 Theme</vt:lpstr>
      <vt:lpstr>PowerPoint-Präsentation</vt:lpstr>
      <vt:lpstr>Entwicklung der Fahrbibliotheken in Deutschland in Zahlen</vt:lpstr>
      <vt:lpstr>Träger der Fahrbibliotheken</vt:lpstr>
      <vt:lpstr>Einsatzgebiet der Fahrbibliotheken</vt:lpstr>
      <vt:lpstr>Organisationsform</vt:lpstr>
      <vt:lpstr>Anzahl der Vollzeitstellen je Fahrbibliothek</vt:lpstr>
      <vt:lpstr>Tarifliche Eingruppierung</vt:lpstr>
      <vt:lpstr>Tarifliche Eingruppierung</vt:lpstr>
      <vt:lpstr>Fahrplan: Anzahl der Haltestellen pro Fahrbibliothek</vt:lpstr>
      <vt:lpstr>Fahrplan</vt:lpstr>
      <vt:lpstr>Nutzung: Anzahl der Entleihungen in den Fahrbibliotheken in ME</vt:lpstr>
      <vt:lpstr>Nutzung: Aktive Leserinnen und Leser in Fahrbibliotheken</vt:lpstr>
      <vt:lpstr>Welche Angebote gibt es in Fahrbibliotheken?</vt:lpstr>
      <vt:lpstr>Anzahl und Bauart der Fahrzeuge</vt:lpstr>
      <vt:lpstr>Baujahr der Bibliotheksfahrzeuge</vt:lpstr>
      <vt:lpstr>Fassungsvermögen der Fahrzeuge in ME</vt:lpstr>
      <vt:lpstr>Fahrleistung je Fahrzeug in km</vt:lpstr>
      <vt:lpstr>EDV: Nutzung im Fahrzeug</vt:lpstr>
      <vt:lpstr>EDV: Im Fahrzeug eingesetzte Bibliothekssoftware</vt:lpstr>
      <vt:lpstr>Zukünftiges</vt:lpstr>
      <vt:lpstr>Fazit</vt:lpstr>
      <vt:lpstr>Ausblick</vt:lpstr>
      <vt:lpstr>www.fahrbibliothek.de</vt:lpstr>
      <vt:lpstr>Ausblick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xxx xxx</dc:creator>
  <cp:lastModifiedBy>Matthias Weyh</cp:lastModifiedBy>
  <cp:revision>51</cp:revision>
  <dcterms:created xsi:type="dcterms:W3CDTF">2010-06-20T10:01:09Z</dcterms:created>
  <dcterms:modified xsi:type="dcterms:W3CDTF">2014-10-08T13:11:21Z</dcterms:modified>
</cp:coreProperties>
</file>