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2" r:id="rId18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.ve\Desktop\auswertung%20(2017)kp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Teilnahme / Rücklauf (Fahrbibliotheken)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Tabelle1!$B$4:$B$5</c:f>
              <c:strCache>
                <c:ptCount val="2"/>
                <c:pt idx="0">
                  <c:v>Anzahl der FB, die an der Umfrage teilgenommen haben</c:v>
                </c:pt>
                <c:pt idx="1">
                  <c:v>Anzahl der FB, die nicht an der Umfrage teilgenommen haben</c:v>
                </c:pt>
              </c:strCache>
            </c:strRef>
          </c:cat>
          <c:val>
            <c:numRef>
              <c:f>Tabelle1!$C$4:$C$5</c:f>
              <c:numCache>
                <c:formatCode>General</c:formatCode>
                <c:ptCount val="2"/>
                <c:pt idx="0">
                  <c:v>84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277760"/>
        <c:axId val="66279296"/>
        <c:axId val="0"/>
      </c:bar3DChart>
      <c:catAx>
        <c:axId val="66277760"/>
        <c:scaling>
          <c:orientation val="maxMin"/>
        </c:scaling>
        <c:delete val="0"/>
        <c:axPos val="l"/>
        <c:majorTickMark val="out"/>
        <c:minorTickMark val="none"/>
        <c:tickLblPos val="nextTo"/>
        <c:crossAx val="66279296"/>
        <c:crosses val="autoZero"/>
        <c:auto val="1"/>
        <c:lblAlgn val="ctr"/>
        <c:lblOffset val="100"/>
        <c:noMultiLvlLbl val="0"/>
      </c:catAx>
      <c:valAx>
        <c:axId val="66279296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66277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Baujahr der eingesetzten Fahrzeuge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Tabelle1!$B$75:$B$82</c:f>
              <c:strCache>
                <c:ptCount val="8"/>
                <c:pt idx="0">
                  <c:v>vor 1990</c:v>
                </c:pt>
                <c:pt idx="1">
                  <c:v>1990 - 1995</c:v>
                </c:pt>
                <c:pt idx="2">
                  <c:v>1996 - 2000</c:v>
                </c:pt>
                <c:pt idx="3">
                  <c:v>2001 - 2005</c:v>
                </c:pt>
                <c:pt idx="4">
                  <c:v>2006 - 2010</c:v>
                </c:pt>
                <c:pt idx="5">
                  <c:v>2011 - 2015</c:v>
                </c:pt>
                <c:pt idx="6">
                  <c:v>2016 - heute</c:v>
                </c:pt>
                <c:pt idx="7">
                  <c:v>o.A.</c:v>
                </c:pt>
              </c:strCache>
            </c:strRef>
          </c:cat>
          <c:val>
            <c:numRef>
              <c:f>Tabelle1!$C$75:$C$82</c:f>
              <c:numCache>
                <c:formatCode>General</c:formatCode>
                <c:ptCount val="8"/>
                <c:pt idx="0">
                  <c:v>5</c:v>
                </c:pt>
                <c:pt idx="1">
                  <c:v>14</c:v>
                </c:pt>
                <c:pt idx="2">
                  <c:v>12</c:v>
                </c:pt>
                <c:pt idx="3">
                  <c:v>14</c:v>
                </c:pt>
                <c:pt idx="4">
                  <c:v>19</c:v>
                </c:pt>
                <c:pt idx="5">
                  <c:v>23</c:v>
                </c:pt>
                <c:pt idx="6">
                  <c:v>10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675072"/>
        <c:axId val="70676864"/>
        <c:axId val="0"/>
      </c:bar3DChart>
      <c:catAx>
        <c:axId val="70675072"/>
        <c:scaling>
          <c:orientation val="maxMin"/>
        </c:scaling>
        <c:delete val="0"/>
        <c:axPos val="l"/>
        <c:majorTickMark val="out"/>
        <c:minorTickMark val="none"/>
        <c:tickLblPos val="nextTo"/>
        <c:crossAx val="70676864"/>
        <c:crosses val="autoZero"/>
        <c:auto val="1"/>
        <c:lblAlgn val="ctr"/>
        <c:lblOffset val="100"/>
        <c:noMultiLvlLbl val="0"/>
      </c:catAx>
      <c:valAx>
        <c:axId val="7067686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70675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Medien an Bord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(Tabelle1!$B$85:$B$90,Tabelle1!$B$92)</c:f>
              <c:strCache>
                <c:ptCount val="7"/>
                <c:pt idx="0">
                  <c:v>unter 3000 ME</c:v>
                </c:pt>
                <c:pt idx="1">
                  <c:v>3000 - 3500 ME</c:v>
                </c:pt>
                <c:pt idx="2">
                  <c:v>3501 - 4500 ME</c:v>
                </c:pt>
                <c:pt idx="3">
                  <c:v>4501 - 5500 ME</c:v>
                </c:pt>
                <c:pt idx="4">
                  <c:v>5501 - 6000 ME</c:v>
                </c:pt>
                <c:pt idx="5">
                  <c:v>über 6000 ME</c:v>
                </c:pt>
                <c:pt idx="6">
                  <c:v>o.A.</c:v>
                </c:pt>
              </c:strCache>
            </c:strRef>
          </c:cat>
          <c:val>
            <c:numRef>
              <c:f>(Tabelle1!$C$85:$C$90,Tabelle1!$C$92)</c:f>
              <c:numCache>
                <c:formatCode>General</c:formatCode>
                <c:ptCount val="7"/>
                <c:pt idx="0">
                  <c:v>8</c:v>
                </c:pt>
                <c:pt idx="1">
                  <c:v>7</c:v>
                </c:pt>
                <c:pt idx="2">
                  <c:v>39</c:v>
                </c:pt>
                <c:pt idx="3">
                  <c:v>15</c:v>
                </c:pt>
                <c:pt idx="4">
                  <c:v>3</c:v>
                </c:pt>
                <c:pt idx="5">
                  <c:v>8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307392"/>
        <c:axId val="67308928"/>
        <c:axId val="0"/>
      </c:bar3DChart>
      <c:catAx>
        <c:axId val="67307392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solidFill>
            <a:schemeClr val="bg1"/>
          </a:solidFill>
        </c:spPr>
        <c:crossAx val="67308928"/>
        <c:crosses val="autoZero"/>
        <c:auto val="1"/>
        <c:lblAlgn val="ctr"/>
        <c:lblOffset val="100"/>
        <c:noMultiLvlLbl val="0"/>
      </c:catAx>
      <c:valAx>
        <c:axId val="67308928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67307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Zurückgelegte Kilometer je Fahrzeug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Tabelle1!$B$96:$B$103</c:f>
              <c:strCache>
                <c:ptCount val="8"/>
                <c:pt idx="0">
                  <c:v>bis 4000km</c:v>
                </c:pt>
                <c:pt idx="1">
                  <c:v>4000 - 8000km</c:v>
                </c:pt>
                <c:pt idx="2">
                  <c:v>8000 - 12000km</c:v>
                </c:pt>
                <c:pt idx="3">
                  <c:v>12000 - 16000km</c:v>
                </c:pt>
                <c:pt idx="4">
                  <c:v>16000 - 20000km</c:v>
                </c:pt>
                <c:pt idx="5">
                  <c:v>20000 - 24000km</c:v>
                </c:pt>
                <c:pt idx="6">
                  <c:v>mehr als 24000km</c:v>
                </c:pt>
                <c:pt idx="7">
                  <c:v>o.A.</c:v>
                </c:pt>
              </c:strCache>
            </c:strRef>
          </c:cat>
          <c:val>
            <c:numRef>
              <c:f>Tabelle1!$C$96:$C$103</c:f>
              <c:numCache>
                <c:formatCode>General</c:formatCode>
                <c:ptCount val="8"/>
                <c:pt idx="0">
                  <c:v>11</c:v>
                </c:pt>
                <c:pt idx="1">
                  <c:v>33</c:v>
                </c:pt>
                <c:pt idx="2">
                  <c:v>16</c:v>
                </c:pt>
                <c:pt idx="3">
                  <c:v>14</c:v>
                </c:pt>
                <c:pt idx="4">
                  <c:v>9</c:v>
                </c:pt>
                <c:pt idx="5">
                  <c:v>3</c:v>
                </c:pt>
                <c:pt idx="6">
                  <c:v>3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347200"/>
        <c:axId val="67348736"/>
        <c:axId val="0"/>
      </c:bar3DChart>
      <c:catAx>
        <c:axId val="67347200"/>
        <c:scaling>
          <c:orientation val="maxMin"/>
        </c:scaling>
        <c:delete val="0"/>
        <c:axPos val="l"/>
        <c:majorTickMark val="out"/>
        <c:minorTickMark val="none"/>
        <c:tickLblPos val="nextTo"/>
        <c:crossAx val="67348736"/>
        <c:crosses val="autoZero"/>
        <c:auto val="1"/>
        <c:lblAlgn val="ctr"/>
        <c:lblOffset val="100"/>
        <c:noMultiLvlLbl val="0"/>
      </c:catAx>
      <c:valAx>
        <c:axId val="67348736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67347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Entliehene Medien je Fahrzeug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cat>
            <c:strRef>
              <c:f>Tabelle1!$B$107:$B$114</c:f>
              <c:strCache>
                <c:ptCount val="8"/>
                <c:pt idx="0">
                  <c:v>bis 20000 ME</c:v>
                </c:pt>
                <c:pt idx="1">
                  <c:v>20000 - 40000 ME</c:v>
                </c:pt>
                <c:pt idx="2">
                  <c:v>40000 - 60000 ME</c:v>
                </c:pt>
                <c:pt idx="3">
                  <c:v>60000 - 80000 ME</c:v>
                </c:pt>
                <c:pt idx="4">
                  <c:v>80000 - 100000 ME</c:v>
                </c:pt>
                <c:pt idx="5">
                  <c:v>100000 - 120000 ME</c:v>
                </c:pt>
                <c:pt idx="6">
                  <c:v>über 120000 ME</c:v>
                </c:pt>
                <c:pt idx="7">
                  <c:v>o.A.</c:v>
                </c:pt>
              </c:strCache>
            </c:strRef>
          </c:cat>
          <c:val>
            <c:numRef>
              <c:f>Tabelle1!$C$107:$C$114</c:f>
              <c:numCache>
                <c:formatCode>General</c:formatCode>
                <c:ptCount val="8"/>
                <c:pt idx="0">
                  <c:v>3</c:v>
                </c:pt>
                <c:pt idx="1">
                  <c:v>12</c:v>
                </c:pt>
                <c:pt idx="2">
                  <c:v>19</c:v>
                </c:pt>
                <c:pt idx="3">
                  <c:v>22</c:v>
                </c:pt>
                <c:pt idx="4">
                  <c:v>18</c:v>
                </c:pt>
                <c:pt idx="5">
                  <c:v>6</c:v>
                </c:pt>
                <c:pt idx="6">
                  <c:v>9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374464"/>
        <c:axId val="67404928"/>
        <c:axId val="0"/>
      </c:bar3DChart>
      <c:catAx>
        <c:axId val="67374464"/>
        <c:scaling>
          <c:orientation val="maxMin"/>
        </c:scaling>
        <c:delete val="0"/>
        <c:axPos val="l"/>
        <c:majorTickMark val="out"/>
        <c:minorTickMark val="none"/>
        <c:tickLblPos val="nextTo"/>
        <c:crossAx val="67404928"/>
        <c:crosses val="autoZero"/>
        <c:auto val="1"/>
        <c:lblAlgn val="ctr"/>
        <c:lblOffset val="100"/>
        <c:noMultiLvlLbl val="0"/>
      </c:catAx>
      <c:valAx>
        <c:axId val="67404928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6737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Anzahl der aktiven Leserinnen und Leser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Tabelle1!$B$118:$B$122</c:f>
              <c:strCache>
                <c:ptCount val="5"/>
                <c:pt idx="0">
                  <c:v>0 - 1000</c:v>
                </c:pt>
                <c:pt idx="1">
                  <c:v>1000 - 1500</c:v>
                </c:pt>
                <c:pt idx="2">
                  <c:v>1501 - 2500</c:v>
                </c:pt>
                <c:pt idx="3">
                  <c:v>mehr als 2500</c:v>
                </c:pt>
                <c:pt idx="4">
                  <c:v>o.A.</c:v>
                </c:pt>
              </c:strCache>
            </c:strRef>
          </c:cat>
          <c:val>
            <c:numRef>
              <c:f>Tabelle1!$C$118:$C$122</c:f>
              <c:numCache>
                <c:formatCode>General</c:formatCode>
                <c:ptCount val="5"/>
                <c:pt idx="0">
                  <c:v>8</c:v>
                </c:pt>
                <c:pt idx="1">
                  <c:v>19</c:v>
                </c:pt>
                <c:pt idx="2">
                  <c:v>28</c:v>
                </c:pt>
                <c:pt idx="3">
                  <c:v>11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094656"/>
        <c:axId val="71096192"/>
        <c:axId val="0"/>
      </c:bar3DChart>
      <c:catAx>
        <c:axId val="71094656"/>
        <c:scaling>
          <c:orientation val="maxMin"/>
        </c:scaling>
        <c:delete val="0"/>
        <c:axPos val="l"/>
        <c:majorTickMark val="out"/>
        <c:minorTickMark val="none"/>
        <c:tickLblPos val="nextTo"/>
        <c:crossAx val="71096192"/>
        <c:crosses val="autoZero"/>
        <c:auto val="1"/>
        <c:lblAlgn val="ctr"/>
        <c:lblOffset val="100"/>
        <c:noMultiLvlLbl val="0"/>
      </c:catAx>
      <c:valAx>
        <c:axId val="71096192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71094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/>
              <a:t>Anteil</a:t>
            </a:r>
            <a:r>
              <a:rPr lang="en-US" sz="1600" dirty="0"/>
              <a:t> </a:t>
            </a:r>
            <a:r>
              <a:rPr lang="en-US" sz="1600" dirty="0" smtClean="0"/>
              <a:t>der Kinder </a:t>
            </a:r>
            <a:r>
              <a:rPr lang="en-US" sz="1600" dirty="0"/>
              <a:t>und </a:t>
            </a:r>
            <a:r>
              <a:rPr lang="en-US" sz="1600" dirty="0" err="1" smtClean="0"/>
              <a:t>Jugendlichen</a:t>
            </a:r>
            <a:r>
              <a:rPr lang="en-US" sz="1600" dirty="0" smtClean="0"/>
              <a:t> </a:t>
            </a:r>
            <a:r>
              <a:rPr lang="en-US" sz="1600" dirty="0"/>
              <a:t>an den </a:t>
            </a:r>
            <a:r>
              <a:rPr lang="en-US" sz="1600" dirty="0" err="1"/>
              <a:t>aktiven</a:t>
            </a:r>
            <a:r>
              <a:rPr lang="en-US" sz="1600" baseline="0" dirty="0"/>
              <a:t> </a:t>
            </a:r>
            <a:r>
              <a:rPr lang="en-US" sz="1600" baseline="0" dirty="0" err="1" smtClean="0"/>
              <a:t>Leserinnen</a:t>
            </a:r>
            <a:r>
              <a:rPr lang="en-US" sz="1600" baseline="0" dirty="0" smtClean="0"/>
              <a:t> und </a:t>
            </a:r>
            <a:r>
              <a:rPr lang="en-US" sz="1600" baseline="0" dirty="0" err="1" smtClean="0"/>
              <a:t>Lesern</a:t>
            </a:r>
            <a:endParaRPr lang="en-U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Tabelle1!$B$125:$B$130</c:f>
              <c:strCache>
                <c:ptCount val="6"/>
                <c:pt idx="0">
                  <c:v>30 – 40%</c:v>
                </c:pt>
                <c:pt idx="1">
                  <c:v>40 – 50%</c:v>
                </c:pt>
                <c:pt idx="2">
                  <c:v>50 – 60%</c:v>
                </c:pt>
                <c:pt idx="3">
                  <c:v>60 – 70%</c:v>
                </c:pt>
                <c:pt idx="4">
                  <c:v>70 – 80%</c:v>
                </c:pt>
                <c:pt idx="5">
                  <c:v>&gt; 80%</c:v>
                </c:pt>
              </c:strCache>
            </c:strRef>
          </c:cat>
          <c:val>
            <c:numRef>
              <c:f>Tabelle1!$C$125:$C$130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10</c:v>
                </c:pt>
                <c:pt idx="3">
                  <c:v>17</c:v>
                </c:pt>
                <c:pt idx="4">
                  <c:v>12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341376"/>
        <c:axId val="70342528"/>
        <c:axId val="0"/>
      </c:bar3DChart>
      <c:catAx>
        <c:axId val="70341376"/>
        <c:scaling>
          <c:orientation val="maxMin"/>
        </c:scaling>
        <c:delete val="0"/>
        <c:axPos val="l"/>
        <c:majorTickMark val="out"/>
        <c:minorTickMark val="none"/>
        <c:tickLblPos val="nextTo"/>
        <c:crossAx val="70342528"/>
        <c:crosses val="autoZero"/>
        <c:auto val="1"/>
        <c:lblAlgn val="ctr"/>
        <c:lblOffset val="100"/>
        <c:noMultiLvlLbl val="0"/>
      </c:catAx>
      <c:valAx>
        <c:axId val="70342528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70341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Personelle Ausstattung in VZÄ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Tabelle1!$B$134:$B$139</c:f>
              <c:strCache>
                <c:ptCount val="6"/>
                <c:pt idx="0">
                  <c:v>0,4 - 1,5 Stellen</c:v>
                </c:pt>
                <c:pt idx="1">
                  <c:v>1,5 - 2,5 Stellen</c:v>
                </c:pt>
                <c:pt idx="2">
                  <c:v>2,5 - 3,5 Stellen</c:v>
                </c:pt>
                <c:pt idx="3">
                  <c:v>3,5 - 5 Stellen</c:v>
                </c:pt>
                <c:pt idx="4">
                  <c:v>mehr als 5 Stellen</c:v>
                </c:pt>
                <c:pt idx="5">
                  <c:v>o.A.</c:v>
                </c:pt>
              </c:strCache>
            </c:strRef>
          </c:cat>
          <c:val>
            <c:numRef>
              <c:f>Tabelle1!$C$134:$C$139</c:f>
              <c:numCache>
                <c:formatCode>General</c:formatCode>
                <c:ptCount val="6"/>
                <c:pt idx="0">
                  <c:v>8</c:v>
                </c:pt>
                <c:pt idx="1">
                  <c:v>27</c:v>
                </c:pt>
                <c:pt idx="2">
                  <c:v>20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368256"/>
        <c:axId val="70402816"/>
        <c:axId val="0"/>
      </c:bar3DChart>
      <c:catAx>
        <c:axId val="70368256"/>
        <c:scaling>
          <c:orientation val="maxMin"/>
        </c:scaling>
        <c:delete val="0"/>
        <c:axPos val="l"/>
        <c:majorTickMark val="out"/>
        <c:minorTickMark val="none"/>
        <c:tickLblPos val="nextTo"/>
        <c:crossAx val="70402816"/>
        <c:crosses val="autoZero"/>
        <c:auto val="1"/>
        <c:lblAlgn val="ctr"/>
        <c:lblOffset val="100"/>
        <c:noMultiLvlLbl val="0"/>
      </c:catAx>
      <c:valAx>
        <c:axId val="70402816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70368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EDV-Anbindung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cat>
            <c:strRef>
              <c:f>Tabelle1!$B$147:$B$152</c:f>
              <c:strCache>
                <c:ptCount val="6"/>
                <c:pt idx="0">
                  <c:v>Mobilfunk nur mit GPRS</c:v>
                </c:pt>
                <c:pt idx="1">
                  <c:v>Mobilfunk nur mit UMTS</c:v>
                </c:pt>
                <c:pt idx="2">
                  <c:v>Mobilfunk nur mit LTE</c:v>
                </c:pt>
                <c:pt idx="3">
                  <c:v>Offline-Anbindung (täglicher Datenabgleich o.Ä.)</c:v>
                </c:pt>
                <c:pt idx="4">
                  <c:v>Keine EDV-Verbuchung</c:v>
                </c:pt>
                <c:pt idx="5">
                  <c:v>o.A.</c:v>
                </c:pt>
              </c:strCache>
            </c:strRef>
          </c:cat>
          <c:val>
            <c:numRef>
              <c:f>Tabelle1!$C$147:$C$152</c:f>
              <c:numCache>
                <c:formatCode>General</c:formatCode>
                <c:ptCount val="6"/>
                <c:pt idx="0">
                  <c:v>12</c:v>
                </c:pt>
                <c:pt idx="1">
                  <c:v>41</c:v>
                </c:pt>
                <c:pt idx="2">
                  <c:v>49</c:v>
                </c:pt>
                <c:pt idx="3">
                  <c:v>32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449792"/>
        <c:axId val="70451584"/>
        <c:axId val="0"/>
      </c:bar3DChart>
      <c:catAx>
        <c:axId val="70449792"/>
        <c:scaling>
          <c:orientation val="maxMin"/>
        </c:scaling>
        <c:delete val="0"/>
        <c:axPos val="l"/>
        <c:majorTickMark val="out"/>
        <c:minorTickMark val="none"/>
        <c:tickLblPos val="nextTo"/>
        <c:crossAx val="70451584"/>
        <c:crosses val="autoZero"/>
        <c:auto val="1"/>
        <c:lblAlgn val="ctr"/>
        <c:lblOffset val="100"/>
        <c:noMultiLvlLbl val="0"/>
      </c:catAx>
      <c:valAx>
        <c:axId val="7045158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70449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Blick in die Zukunft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-0.12037037037037036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Tabelle1!$B$155:$B$160</c:f>
              <c:strCache>
                <c:ptCount val="6"/>
                <c:pt idx="0">
                  <c:v>Neues EDV-System</c:v>
                </c:pt>
                <c:pt idx="1">
                  <c:v>Unklare Zukunft, Ersatz des FZ notwendig</c:v>
                </c:pt>
                <c:pt idx="2">
                  <c:v>Ebooks ins Angebot</c:v>
                </c:pt>
                <c:pt idx="3">
                  <c:v>Intensivierung der Kooperation mit Schulen</c:v>
                </c:pt>
                <c:pt idx="4">
                  <c:v>LTE</c:v>
                </c:pt>
                <c:pt idx="5">
                  <c:v>Neues Fahrzeug</c:v>
                </c:pt>
              </c:strCache>
            </c:strRef>
          </c:cat>
          <c:val>
            <c:numRef>
              <c:f>Tabelle1!$C$155:$C$160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494080"/>
        <c:axId val="70495616"/>
        <c:axId val="0"/>
      </c:bar3DChart>
      <c:catAx>
        <c:axId val="70494080"/>
        <c:scaling>
          <c:orientation val="minMax"/>
        </c:scaling>
        <c:delete val="0"/>
        <c:axPos val="l"/>
        <c:majorTickMark val="out"/>
        <c:minorTickMark val="none"/>
        <c:tickLblPos val="nextTo"/>
        <c:crossAx val="70495616"/>
        <c:crosses val="autoZero"/>
        <c:auto val="1"/>
        <c:lblAlgn val="ctr"/>
        <c:lblOffset val="100"/>
        <c:noMultiLvlLbl val="0"/>
      </c:catAx>
      <c:valAx>
        <c:axId val="7049561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70494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Teilnahme / Rücklauf (Fahrzeuge)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Tabelle1!$B$7:$B$8</c:f>
              <c:strCache>
                <c:ptCount val="2"/>
                <c:pt idx="0">
                  <c:v>Anzahl der in den teilnehmenden FB eingesetzten Fahrzeuge</c:v>
                </c:pt>
                <c:pt idx="1">
                  <c:v>Anzahl der in den nicht teilnehmenden FB eingesetzten Fahrzeuge</c:v>
                </c:pt>
              </c:strCache>
            </c:strRef>
          </c:cat>
          <c:val>
            <c:numRef>
              <c:f>Tabelle1!$C$7:$C$8</c:f>
              <c:numCache>
                <c:formatCode>General</c:formatCode>
                <c:ptCount val="2"/>
                <c:pt idx="0">
                  <c:v>99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24736"/>
        <c:axId val="66326528"/>
        <c:axId val="0"/>
      </c:bar3DChart>
      <c:catAx>
        <c:axId val="66324736"/>
        <c:scaling>
          <c:orientation val="maxMin"/>
        </c:scaling>
        <c:delete val="0"/>
        <c:axPos val="l"/>
        <c:majorTickMark val="out"/>
        <c:minorTickMark val="none"/>
        <c:tickLblPos val="nextTo"/>
        <c:crossAx val="66326528"/>
        <c:crosses val="autoZero"/>
        <c:auto val="1"/>
        <c:lblAlgn val="ctr"/>
        <c:lblOffset val="100"/>
        <c:noMultiLvlLbl val="0"/>
      </c:catAx>
      <c:valAx>
        <c:axId val="66326528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66324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Fahrbibliothek für mehrere Gemeinden aktiv?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numFmt formatCode="0.0%" sourceLinked="0"/>
            <c:spPr>
              <a:solidFill>
                <a:schemeClr val="bg1">
                  <a:alpha val="89000"/>
                </a:schemeClr>
              </a:solidFill>
              <a:ln w="25400">
                <a:solidFill>
                  <a:schemeClr val="tx1"/>
                </a:solidFill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Tabelle1!$B$18:$B$20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o.A.</c:v>
                </c:pt>
              </c:strCache>
            </c:strRef>
          </c:cat>
          <c:val>
            <c:numRef>
              <c:f>Tabelle1!$C$18:$C$20</c:f>
              <c:numCache>
                <c:formatCode>General</c:formatCode>
                <c:ptCount val="3"/>
                <c:pt idx="0">
                  <c:v>35</c:v>
                </c:pt>
                <c:pt idx="1">
                  <c:v>41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Anzahl der Haltepunkte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numFmt formatCode="General" sourceLinked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Tabelle1!$B$23:$B$31</c:f>
              <c:strCache>
                <c:ptCount val="9"/>
                <c:pt idx="0">
                  <c:v>0 - 15</c:v>
                </c:pt>
                <c:pt idx="1">
                  <c:v>16 - 25</c:v>
                </c:pt>
                <c:pt idx="2">
                  <c:v>25 - 35</c:v>
                </c:pt>
                <c:pt idx="3">
                  <c:v>36 - 50</c:v>
                </c:pt>
                <c:pt idx="4">
                  <c:v>51 - 100</c:v>
                </c:pt>
                <c:pt idx="5">
                  <c:v>100 - 150</c:v>
                </c:pt>
                <c:pt idx="6">
                  <c:v>150 bis 200</c:v>
                </c:pt>
                <c:pt idx="7">
                  <c:v>mehr als 200</c:v>
                </c:pt>
                <c:pt idx="8">
                  <c:v>o.A.</c:v>
                </c:pt>
              </c:strCache>
            </c:strRef>
          </c:cat>
          <c:val>
            <c:numRef>
              <c:f>Tabelle1!$C$23:$C$31</c:f>
              <c:numCache>
                <c:formatCode>General</c:formatCode>
                <c:ptCount val="9"/>
                <c:pt idx="0">
                  <c:v>9</c:v>
                </c:pt>
                <c:pt idx="1">
                  <c:v>17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  <c:pt idx="5">
                  <c:v>12</c:v>
                </c:pt>
                <c:pt idx="6">
                  <c:v>5</c:v>
                </c:pt>
                <c:pt idx="7">
                  <c:v>2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833664"/>
        <c:axId val="68835200"/>
        <c:axId val="0"/>
      </c:bar3DChart>
      <c:catAx>
        <c:axId val="68833664"/>
        <c:scaling>
          <c:orientation val="maxMin"/>
        </c:scaling>
        <c:delete val="0"/>
        <c:axPos val="l"/>
        <c:majorTickMark val="out"/>
        <c:minorTickMark val="none"/>
        <c:tickLblPos val="nextTo"/>
        <c:crossAx val="68835200"/>
        <c:crosses val="autoZero"/>
        <c:auto val="1"/>
        <c:lblAlgn val="ctr"/>
        <c:lblOffset val="100"/>
        <c:noMultiLvlLbl val="0"/>
      </c:catAx>
      <c:valAx>
        <c:axId val="68835200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68833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Fahrplanturnus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Tabelle1!$B$34:$B$38</c:f>
              <c:strCache>
                <c:ptCount val="5"/>
                <c:pt idx="0">
                  <c:v>7tägig</c:v>
                </c:pt>
                <c:pt idx="1">
                  <c:v>14tägig</c:v>
                </c:pt>
                <c:pt idx="2">
                  <c:v>3wöchig</c:v>
                </c:pt>
                <c:pt idx="3">
                  <c:v>4wöchig</c:v>
                </c:pt>
                <c:pt idx="4">
                  <c:v>o.A.</c:v>
                </c:pt>
              </c:strCache>
            </c:strRef>
          </c:cat>
          <c:val>
            <c:numRef>
              <c:f>Tabelle1!$C$34:$C$38</c:f>
              <c:numCache>
                <c:formatCode>General</c:formatCode>
                <c:ptCount val="5"/>
                <c:pt idx="0">
                  <c:v>27</c:v>
                </c:pt>
                <c:pt idx="1">
                  <c:v>20</c:v>
                </c:pt>
                <c:pt idx="2">
                  <c:v>16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856064"/>
        <c:axId val="68874240"/>
        <c:axId val="0"/>
      </c:bar3DChart>
      <c:catAx>
        <c:axId val="68856064"/>
        <c:scaling>
          <c:orientation val="maxMin"/>
        </c:scaling>
        <c:delete val="1"/>
        <c:axPos val="l"/>
        <c:majorTickMark val="out"/>
        <c:minorTickMark val="none"/>
        <c:tickLblPos val="nextTo"/>
        <c:crossAx val="68874240"/>
        <c:crosses val="autoZero"/>
        <c:auto val="1"/>
        <c:lblAlgn val="ctr"/>
        <c:lblOffset val="100"/>
        <c:noMultiLvlLbl val="0"/>
      </c:catAx>
      <c:valAx>
        <c:axId val="68874240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68856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Öffnungsstunden pro Woche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Lbls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'[auswertung (2017)kpl.xls]Tabelle1'!$B$41:$B$46</c:f>
              <c:strCache>
                <c:ptCount val="6"/>
                <c:pt idx="0">
                  <c:v>0 - 15</c:v>
                </c:pt>
                <c:pt idx="1">
                  <c:v>16 - 20</c:v>
                </c:pt>
                <c:pt idx="2">
                  <c:v>21 - 25</c:v>
                </c:pt>
                <c:pt idx="3">
                  <c:v>26 - 35</c:v>
                </c:pt>
                <c:pt idx="4">
                  <c:v>mehr als 36</c:v>
                </c:pt>
                <c:pt idx="5">
                  <c:v>o.A.</c:v>
                </c:pt>
              </c:strCache>
            </c:strRef>
          </c:cat>
          <c:val>
            <c:numRef>
              <c:f>'[auswertung (2017)kpl.xls]Tabelle1'!$C$41:$C$46</c:f>
              <c:numCache>
                <c:formatCode>General</c:formatCode>
                <c:ptCount val="6"/>
                <c:pt idx="0">
                  <c:v>11</c:v>
                </c:pt>
                <c:pt idx="1">
                  <c:v>30</c:v>
                </c:pt>
                <c:pt idx="2">
                  <c:v>19</c:v>
                </c:pt>
                <c:pt idx="3">
                  <c:v>11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929408"/>
        <c:axId val="68930944"/>
        <c:axId val="0"/>
      </c:bar3DChart>
      <c:catAx>
        <c:axId val="68929408"/>
        <c:scaling>
          <c:orientation val="minMax"/>
        </c:scaling>
        <c:delete val="0"/>
        <c:axPos val="b"/>
        <c:majorTickMark val="out"/>
        <c:minorTickMark val="none"/>
        <c:tickLblPos val="nextTo"/>
        <c:crossAx val="68930944"/>
        <c:crosses val="autoZero"/>
        <c:auto val="1"/>
        <c:lblAlgn val="ctr"/>
        <c:lblOffset val="100"/>
        <c:noMultiLvlLbl val="0"/>
      </c:catAx>
      <c:valAx>
        <c:axId val="6893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929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Bestand in ME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cat>
            <c:strRef>
              <c:f>Tabelle1!$B$49:$B$55</c:f>
              <c:strCache>
                <c:ptCount val="7"/>
                <c:pt idx="0">
                  <c:v>&lt; 10000 ME</c:v>
                </c:pt>
                <c:pt idx="1">
                  <c:v>10000 - 15000 ME</c:v>
                </c:pt>
                <c:pt idx="2">
                  <c:v>15000 - 25000 ME</c:v>
                </c:pt>
                <c:pt idx="3">
                  <c:v>25000 - 35000 ME</c:v>
                </c:pt>
                <c:pt idx="4">
                  <c:v>35000 - 60000 ME</c:v>
                </c:pt>
                <c:pt idx="5">
                  <c:v>128256</c:v>
                </c:pt>
                <c:pt idx="6">
                  <c:v>o.A.</c:v>
                </c:pt>
              </c:strCache>
            </c:strRef>
          </c:cat>
          <c:val>
            <c:numRef>
              <c:f>Tabelle1!$C$49:$C$55</c:f>
              <c:numCache>
                <c:formatCode>General</c:formatCode>
                <c:ptCount val="7"/>
                <c:pt idx="0">
                  <c:v>10</c:v>
                </c:pt>
                <c:pt idx="1">
                  <c:v>16</c:v>
                </c:pt>
                <c:pt idx="2">
                  <c:v>22</c:v>
                </c:pt>
                <c:pt idx="3">
                  <c:v>15</c:v>
                </c:pt>
                <c:pt idx="4">
                  <c:v>10</c:v>
                </c:pt>
                <c:pt idx="5">
                  <c:v>1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264896"/>
        <c:axId val="69266432"/>
        <c:axId val="0"/>
      </c:bar3DChart>
      <c:catAx>
        <c:axId val="69264896"/>
        <c:scaling>
          <c:orientation val="maxMin"/>
        </c:scaling>
        <c:delete val="0"/>
        <c:axPos val="l"/>
        <c:majorTickMark val="out"/>
        <c:minorTickMark val="none"/>
        <c:tickLblPos val="nextTo"/>
        <c:crossAx val="69266432"/>
        <c:crosses val="autoZero"/>
        <c:auto val="1"/>
        <c:lblAlgn val="ctr"/>
        <c:lblOffset val="100"/>
        <c:noMultiLvlLbl val="0"/>
      </c:catAx>
      <c:valAx>
        <c:axId val="69266432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69264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Entleihungen in ME insgesamt (2017)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cat>
            <c:strRef>
              <c:f>Tabelle1!$B$58:$B$63</c:f>
              <c:strCache>
                <c:ptCount val="6"/>
                <c:pt idx="0">
                  <c:v>0 - 25.000</c:v>
                </c:pt>
                <c:pt idx="1">
                  <c:v>25.001 - 50.000</c:v>
                </c:pt>
                <c:pt idx="2">
                  <c:v>50.000 - 100.000</c:v>
                </c:pt>
                <c:pt idx="3">
                  <c:v>100.000 - 150.000</c:v>
                </c:pt>
                <c:pt idx="4">
                  <c:v>über 150.000</c:v>
                </c:pt>
                <c:pt idx="5">
                  <c:v>o.A.</c:v>
                </c:pt>
              </c:strCache>
            </c:strRef>
          </c:cat>
          <c:val>
            <c:numRef>
              <c:f>Tabelle1!$C$58:$C$63</c:f>
              <c:numCache>
                <c:formatCode>General</c:formatCode>
                <c:ptCount val="6"/>
                <c:pt idx="0">
                  <c:v>5</c:v>
                </c:pt>
                <c:pt idx="1">
                  <c:v>19</c:v>
                </c:pt>
                <c:pt idx="2">
                  <c:v>36</c:v>
                </c:pt>
                <c:pt idx="3">
                  <c:v>8</c:v>
                </c:pt>
                <c:pt idx="4">
                  <c:v>9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589440"/>
        <c:axId val="70599424"/>
        <c:axId val="0"/>
      </c:bar3DChart>
      <c:catAx>
        <c:axId val="70589440"/>
        <c:scaling>
          <c:orientation val="maxMin"/>
        </c:scaling>
        <c:delete val="0"/>
        <c:axPos val="l"/>
        <c:majorTickMark val="out"/>
        <c:minorTickMark val="none"/>
        <c:tickLblPos val="nextTo"/>
        <c:crossAx val="70599424"/>
        <c:crosses val="autoZero"/>
        <c:auto val="1"/>
        <c:lblAlgn val="ctr"/>
        <c:lblOffset val="100"/>
        <c:noMultiLvlLbl val="0"/>
      </c:catAx>
      <c:valAx>
        <c:axId val="7059942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70589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Fahrzeugtyp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Lbls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Tabelle1!$B$66:$B$69</c:f>
              <c:strCache>
                <c:ptCount val="4"/>
                <c:pt idx="0">
                  <c:v>Bus</c:v>
                </c:pt>
                <c:pt idx="1">
                  <c:v>LKW</c:v>
                </c:pt>
                <c:pt idx="2">
                  <c:v>Kleinlaster/transporter o. Ä. (bis 7,5t)</c:v>
                </c:pt>
                <c:pt idx="3">
                  <c:v>Sattelauflieger</c:v>
                </c:pt>
              </c:strCache>
            </c:strRef>
          </c:cat>
          <c:val>
            <c:numRef>
              <c:f>Tabelle1!$C$66:$C$69</c:f>
              <c:numCache>
                <c:formatCode>General</c:formatCode>
                <c:ptCount val="4"/>
                <c:pt idx="0">
                  <c:v>63</c:v>
                </c:pt>
                <c:pt idx="1">
                  <c:v>24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643072"/>
        <c:axId val="70722688"/>
        <c:axId val="0"/>
      </c:bar3DChart>
      <c:catAx>
        <c:axId val="70643072"/>
        <c:scaling>
          <c:orientation val="minMax"/>
        </c:scaling>
        <c:delete val="0"/>
        <c:axPos val="b"/>
        <c:majorTickMark val="out"/>
        <c:minorTickMark val="none"/>
        <c:tickLblPos val="nextTo"/>
        <c:crossAx val="70722688"/>
        <c:crosses val="autoZero"/>
        <c:auto val="1"/>
        <c:lblAlgn val="ctr"/>
        <c:lblOffset val="100"/>
        <c:noMultiLvlLbl val="0"/>
      </c:catAx>
      <c:valAx>
        <c:axId val="7072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64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321A-5570-43ED-B935-CFCD30177C5A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A1E4A-7AE5-4A19-9B47-D371B1D1CC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047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10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14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33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81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2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87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60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91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6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18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8781-F46C-454E-BFBB-01EDE9CDB544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69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6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5832648" cy="1440160"/>
          </a:xfrm>
          <a:solidFill>
            <a:schemeClr val="bg1">
              <a:alpha val="88000"/>
            </a:schemeClr>
          </a:solidFill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Ein Blick auf die Gesamtsituation basierend auf der </a:t>
            </a:r>
            <a:r>
              <a:rPr lang="de-DE" sz="2000" b="1" dirty="0" smtClean="0">
                <a:solidFill>
                  <a:srgbClr val="002060"/>
                </a:solidFill>
              </a:rPr>
              <a:t>Fahrbibliotheksumfrage 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im Rahmen der 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Deutschen Bibliotheksstatistik 2017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76256" y="5877272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2060"/>
                </a:solidFill>
              </a:rPr>
              <a:t>zusammengefasst von Matthias Weyh, Stadtbibliothek Bremen</a:t>
            </a:r>
          </a:p>
          <a:p>
            <a:pPr algn="r"/>
            <a:r>
              <a:rPr lang="de-DE" sz="1400" b="1" dirty="0" smtClean="0">
                <a:solidFill>
                  <a:srgbClr val="002060"/>
                </a:solidFill>
              </a:rPr>
              <a:t>Berlin, 13. Juni 2018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/>
              <a:t>Fahrbibliotheken in Deutschland 2017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727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 rot="358410">
            <a:off x="3793851" y="4692588"/>
            <a:ext cx="1944216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München: </a:t>
            </a:r>
            <a:r>
              <a:rPr lang="de-DE" dirty="0" smtClean="0"/>
              <a:t>872.762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21449275">
            <a:off x="3679825" y="5040279"/>
            <a:ext cx="1742132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= </a:t>
            </a:r>
            <a:r>
              <a:rPr lang="de-DE" dirty="0" smtClean="0"/>
              <a:t>174.552 </a:t>
            </a:r>
            <a:r>
              <a:rPr lang="de-DE" dirty="0" smtClean="0"/>
              <a:t>pro FZ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21280733">
            <a:off x="6456509" y="4756769"/>
            <a:ext cx="2148871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Magdeburg: </a:t>
            </a:r>
            <a:r>
              <a:rPr lang="de-DE" dirty="0" smtClean="0"/>
              <a:t>165.853</a:t>
            </a:r>
            <a:endParaRPr lang="de-DE" dirty="0"/>
          </a:p>
        </p:txBody>
      </p:sp>
      <p:sp>
        <p:nvSpPr>
          <p:cNvPr id="9" name="Textfeld 1"/>
          <p:cNvSpPr txBox="1"/>
          <p:nvPr/>
        </p:nvSpPr>
        <p:spPr>
          <a:xfrm rot="260040">
            <a:off x="5553304" y="5541543"/>
            <a:ext cx="3056625" cy="325974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 smtClean="0"/>
              <a:t>Landkreis Cuxhaven</a:t>
            </a:r>
            <a:r>
              <a:rPr lang="de-DE" sz="1800" dirty="0"/>
              <a:t>: </a:t>
            </a:r>
            <a:r>
              <a:rPr lang="de-DE" sz="1800" dirty="0" smtClean="0"/>
              <a:t>186.239</a:t>
            </a:r>
            <a:endParaRPr lang="de-DE" sz="1800" dirty="0"/>
          </a:p>
        </p:txBody>
      </p:sp>
      <p:sp>
        <p:nvSpPr>
          <p:cNvPr id="10" name="Textfeld 9"/>
          <p:cNvSpPr txBox="1"/>
          <p:nvPr/>
        </p:nvSpPr>
        <p:spPr>
          <a:xfrm rot="21447470">
            <a:off x="4357301" y="5855847"/>
            <a:ext cx="2289085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München 4: </a:t>
            </a:r>
            <a:r>
              <a:rPr lang="de-DE" dirty="0" smtClean="0"/>
              <a:t>241.026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7497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499992" y="4653136"/>
            <a:ext cx="2160240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München: </a:t>
            </a:r>
            <a:r>
              <a:rPr lang="de-DE" dirty="0" smtClean="0"/>
              <a:t>28.000 </a:t>
            </a:r>
            <a:r>
              <a:rPr lang="de-DE" dirty="0" smtClean="0"/>
              <a:t>(!)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9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7207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1"/>
          <p:cNvSpPr txBox="1"/>
          <p:nvPr/>
        </p:nvSpPr>
        <p:spPr>
          <a:xfrm>
            <a:off x="3203848" y="2571554"/>
            <a:ext cx="2520280" cy="2880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2x Sachsen, 1x Sachsen-Anhalt, 1x Berlin</a:t>
            </a:r>
            <a:endParaRPr lang="de-DE" sz="1100" dirty="0"/>
          </a:p>
        </p:txBody>
      </p:sp>
      <p:sp>
        <p:nvSpPr>
          <p:cNvPr id="7" name="Textfeld 1"/>
          <p:cNvSpPr txBox="1"/>
          <p:nvPr/>
        </p:nvSpPr>
        <p:spPr>
          <a:xfrm>
            <a:off x="3203848" y="5445224"/>
            <a:ext cx="2520280" cy="2880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 smtClean="0"/>
              <a:t>Saarbrücken (98,3%)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0310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4773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979712" y="4843047"/>
            <a:ext cx="1728192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München: 30 (!)</a:t>
            </a:r>
            <a:endParaRPr lang="de-DE" dirty="0"/>
          </a:p>
        </p:txBody>
      </p:sp>
      <p:sp>
        <p:nvSpPr>
          <p:cNvPr id="6" name="Textfeld 1"/>
          <p:cNvSpPr txBox="1"/>
          <p:nvPr/>
        </p:nvSpPr>
        <p:spPr>
          <a:xfrm>
            <a:off x="4716016" y="5190745"/>
            <a:ext cx="2952328" cy="288032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3 Fahrbibliotheken setzen 17 Ehrenamtliche ein</a:t>
            </a:r>
            <a:endParaRPr lang="de-DE" sz="1100" dirty="0"/>
          </a:p>
        </p:txBody>
      </p:sp>
      <p:sp>
        <p:nvSpPr>
          <p:cNvPr id="7" name="Textfeld 1"/>
          <p:cNvSpPr txBox="1"/>
          <p:nvPr/>
        </p:nvSpPr>
        <p:spPr>
          <a:xfrm>
            <a:off x="4716016" y="5589240"/>
            <a:ext cx="2952328" cy="273495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3 Fahrbibliotheken setzen 5 Minijobber ein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2464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635896" y="4898465"/>
            <a:ext cx="3960440" cy="276999"/>
          </a:xfrm>
          <a:prstGeom prst="rect">
            <a:avLst/>
          </a:prstGeom>
          <a:solidFill>
            <a:srgbClr val="92D05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Keine Fahrbibliothek ohne EDV-Verbuchung mehr im Einsatz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82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/>
              <a:t>Fahrbibliotheken in Deutschland 2017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Jede Fahrbibliothek in Deutschland…</a:t>
            </a:r>
          </a:p>
          <a:p>
            <a:r>
              <a:rPr lang="de-DE" dirty="0" smtClean="0"/>
              <a:t>…fuhr 2017 durchschnittlich </a:t>
            </a:r>
            <a:r>
              <a:rPr lang="de-DE" dirty="0" smtClean="0"/>
              <a:t>11.907km</a:t>
            </a:r>
            <a:endParaRPr lang="de-DE" dirty="0"/>
          </a:p>
          <a:p>
            <a:r>
              <a:rPr lang="de-DE" dirty="0" smtClean="0"/>
              <a:t>…und hat dabei </a:t>
            </a:r>
            <a:r>
              <a:rPr lang="de-DE" dirty="0" smtClean="0"/>
              <a:t>82.144 </a:t>
            </a:r>
            <a:r>
              <a:rPr lang="de-DE" dirty="0" smtClean="0"/>
              <a:t>Medien </a:t>
            </a:r>
            <a:r>
              <a:rPr lang="de-DE" dirty="0" smtClean="0"/>
              <a:t>zu</a:t>
            </a:r>
            <a:endParaRPr lang="de-DE" dirty="0" smtClean="0"/>
          </a:p>
          <a:p>
            <a:r>
              <a:rPr lang="de-DE" dirty="0" smtClean="0"/>
              <a:t>…2308 </a:t>
            </a:r>
            <a:r>
              <a:rPr lang="de-DE" dirty="0" smtClean="0"/>
              <a:t>aktiven </a:t>
            </a:r>
            <a:r>
              <a:rPr lang="de-DE" dirty="0" smtClean="0"/>
              <a:t>Leserinnen &amp; </a:t>
            </a:r>
            <a:r>
              <a:rPr lang="de-DE" dirty="0" smtClean="0"/>
              <a:t>Lesern gebracht. 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Und </a:t>
            </a:r>
            <a:r>
              <a:rPr lang="de-DE" dirty="0" smtClean="0"/>
              <a:t>insgesamt? </a:t>
            </a:r>
          </a:p>
          <a:p>
            <a:pPr marL="0" indent="0">
              <a:buNone/>
            </a:pPr>
            <a:r>
              <a:rPr lang="de-DE" dirty="0" smtClean="0"/>
              <a:t>105 </a:t>
            </a:r>
            <a:r>
              <a:rPr lang="de-DE" dirty="0"/>
              <a:t>Fahrzeuge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haben </a:t>
            </a:r>
            <a:r>
              <a:rPr lang="de-DE" dirty="0" smtClean="0"/>
              <a:t>1.250.235km </a:t>
            </a:r>
            <a:r>
              <a:rPr lang="de-DE" dirty="0" smtClean="0"/>
              <a:t>zurückgelegt</a:t>
            </a:r>
            <a:r>
              <a:rPr lang="de-DE" dirty="0"/>
              <a:t>,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dabei </a:t>
            </a:r>
            <a:r>
              <a:rPr lang="de-DE" dirty="0" smtClean="0"/>
              <a:t>8.625.120 </a:t>
            </a:r>
            <a:r>
              <a:rPr lang="de-DE" dirty="0"/>
              <a:t>Medien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an </a:t>
            </a:r>
            <a:r>
              <a:rPr lang="de-DE" dirty="0" smtClean="0"/>
              <a:t>242.340 </a:t>
            </a:r>
            <a:r>
              <a:rPr lang="de-DE" dirty="0" smtClean="0"/>
              <a:t>Leserinnen und Leser entliehen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/>
              <a:t>(hochgerechnet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9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2060">
              <a:alpha val="89000"/>
            </a:srgb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Fahrbibliotheken in Deutschland 2018ff.</a:t>
            </a:r>
            <a:endParaRPr lang="de-DE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773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9061" r="971" b="8867"/>
          <a:stretch/>
        </p:blipFill>
        <p:spPr>
          <a:xfrm>
            <a:off x="4716017" y="3717032"/>
            <a:ext cx="1584176" cy="98659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17032"/>
            <a:ext cx="2222050" cy="98659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907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6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2060">
              <a:alpha val="89000"/>
            </a:srgbClr>
          </a:solidFill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Fahrbibliotheken in Deutschland 2018ff.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2800" b="1" dirty="0" smtClean="0"/>
              <a:t>Vieles lässt sich durch die DBS-Zahlen darstellen und erklären.</a:t>
            </a:r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r>
              <a:rPr lang="de-DE" sz="2800" b="1" dirty="0" smtClean="0"/>
              <a:t>Vieles nicht.</a:t>
            </a:r>
          </a:p>
          <a:p>
            <a:pPr marL="0" indent="0">
              <a:buNone/>
            </a:pPr>
            <a:r>
              <a:rPr lang="de-DE" sz="2800" b="1" dirty="0" smtClean="0"/>
              <a:t>Oder zumindest nicht ohne zusätzliche Informationen</a:t>
            </a:r>
            <a:r>
              <a:rPr lang="de-DE" sz="2800" b="1" dirty="0" smtClean="0"/>
              <a:t>.</a:t>
            </a:r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r>
              <a:rPr lang="de-DE" sz="2800" b="1" dirty="0" smtClean="0"/>
              <a:t>Aktuelle Diskussionen finden hier keinen Widerhall – z.B.: </a:t>
            </a:r>
          </a:p>
          <a:p>
            <a:r>
              <a:rPr lang="de-DE" sz="2800" b="1" dirty="0" smtClean="0"/>
              <a:t>Fahrzeugkosten</a:t>
            </a:r>
          </a:p>
          <a:p>
            <a:r>
              <a:rPr lang="de-DE" sz="2800" b="1" dirty="0" smtClean="0"/>
              <a:t>Alternativen zum Dieselantrieb</a:t>
            </a:r>
          </a:p>
          <a:p>
            <a:r>
              <a:rPr lang="de-DE" sz="2800" b="1" dirty="0" smtClean="0"/>
              <a:t>Wandel des Medienmarktes und -konsums</a:t>
            </a:r>
            <a:endParaRPr lang="de-DE" sz="2800" b="1" dirty="0" smtClean="0"/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 smtClean="0"/>
              <a:t>Daher </a:t>
            </a:r>
            <a:r>
              <a:rPr lang="de-DE" sz="2800" b="1" dirty="0" smtClean="0"/>
              <a:t>bitten </a:t>
            </a:r>
            <a:r>
              <a:rPr lang="de-DE" sz="2800" b="1" dirty="0" smtClean="0"/>
              <a:t>wir um Mitarbeit: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endParaRPr lang="de-DE" sz="2800" b="1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Fragen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5" y="4653136"/>
            <a:ext cx="4779165" cy="9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Grundlage der Umfrage: </a:t>
            </a:r>
          </a:p>
          <a:p>
            <a:pPr marL="457200" lvl="1" indent="0">
              <a:buNone/>
            </a:pPr>
            <a:r>
              <a:rPr lang="de-DE" dirty="0" smtClean="0"/>
              <a:t>Angeschrieben wurden 89 Fahrbibliotheken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56151"/>
              </p:ext>
            </p:extLst>
          </p:nvPr>
        </p:nvGraphicFramePr>
        <p:xfrm>
          <a:off x="-6820" y="2996952"/>
          <a:ext cx="9150819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2883"/>
              </p:ext>
            </p:extLst>
          </p:nvPr>
        </p:nvGraphicFramePr>
        <p:xfrm>
          <a:off x="539552" y="4778529"/>
          <a:ext cx="5112568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652120" y="4941168"/>
            <a:ext cx="3024336" cy="1200329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Eigentlich haben sogar nur drei Fahrbibliotheken nicht teilgenommen: Die Fahrbibliothek der </a:t>
            </a:r>
            <a:r>
              <a:rPr lang="de-DE" sz="1200" b="1" dirty="0" smtClean="0">
                <a:solidFill>
                  <a:schemeClr val="bg1"/>
                </a:solidFill>
              </a:rPr>
              <a:t>Dansk </a:t>
            </a:r>
            <a:r>
              <a:rPr lang="de-DE" sz="1200" b="1" dirty="0" err="1" smtClean="0">
                <a:solidFill>
                  <a:schemeClr val="bg1"/>
                </a:solidFill>
              </a:rPr>
              <a:t>Centralbibliotek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dirty="0" smtClean="0">
                <a:solidFill>
                  <a:schemeClr val="bg1"/>
                </a:solidFill>
              </a:rPr>
              <a:t>aus Flensburg mit zwei Fahrzeugen und des </a:t>
            </a:r>
            <a:r>
              <a:rPr lang="de-DE" sz="1200" b="1" dirty="0">
                <a:solidFill>
                  <a:schemeClr val="bg1"/>
                </a:solidFill>
              </a:rPr>
              <a:t>Institut </a:t>
            </a:r>
            <a:r>
              <a:rPr lang="de-DE" sz="1200" b="1" dirty="0" smtClean="0">
                <a:solidFill>
                  <a:schemeClr val="bg1"/>
                </a:solidFill>
              </a:rPr>
              <a:t>Français </a:t>
            </a:r>
            <a:r>
              <a:rPr lang="de-DE" sz="1200" dirty="0" smtClean="0">
                <a:solidFill>
                  <a:schemeClr val="bg1"/>
                </a:solidFill>
              </a:rPr>
              <a:t>aus Düsseldorf dürfen leider nicht an der DBS teilnehmen.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1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498814"/>
              </p:ext>
            </p:extLst>
          </p:nvPr>
        </p:nvGraphicFramePr>
        <p:xfrm>
          <a:off x="457200" y="1600200"/>
          <a:ext cx="411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189674"/>
              </p:ext>
            </p:extLst>
          </p:nvPr>
        </p:nvGraphicFramePr>
        <p:xfrm>
          <a:off x="4499991" y="1700808"/>
          <a:ext cx="4644009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91166"/>
              </p:ext>
            </p:extLst>
          </p:nvPr>
        </p:nvGraphicFramePr>
        <p:xfrm>
          <a:off x="5076056" y="4365104"/>
          <a:ext cx="406794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feld 6"/>
          <p:cNvSpPr txBox="1"/>
          <p:nvPr/>
        </p:nvSpPr>
        <p:spPr>
          <a:xfrm rot="21371128">
            <a:off x="5705621" y="3169471"/>
            <a:ext cx="3039097" cy="523220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Fahrbücherei Kreis Nordfriesland und Fahrbücherei Schleswig-Flensburg</a:t>
            </a:r>
            <a:endParaRPr lang="de-DE" sz="1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33657" r="9710" b="24013"/>
          <a:stretch/>
        </p:blipFill>
        <p:spPr>
          <a:xfrm>
            <a:off x="1403648" y="5301208"/>
            <a:ext cx="2654424" cy="10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2673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 rot="21208570">
            <a:off x="5602609" y="4130180"/>
            <a:ext cx="2232248" cy="523220"/>
          </a:xfrm>
          <a:prstGeom prst="rect">
            <a:avLst/>
          </a:prstGeom>
          <a:solidFill>
            <a:srgbClr val="FFC000">
              <a:alpha val="87000"/>
            </a:srgb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München: </a:t>
            </a:r>
          </a:p>
          <a:p>
            <a:pPr algn="ctr"/>
            <a:r>
              <a:rPr lang="de-DE" sz="1400" dirty="0" smtClean="0"/>
              <a:t>135 mit 5 Fahrzeugen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 rot="347818">
            <a:off x="4589276" y="5183924"/>
            <a:ext cx="1981672" cy="523220"/>
          </a:xfrm>
          <a:prstGeom prst="rect">
            <a:avLst/>
          </a:prstGeom>
          <a:solidFill>
            <a:srgbClr val="FFC000">
              <a:alpha val="83000"/>
            </a:srgb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Berlin Spandau: </a:t>
            </a:r>
          </a:p>
          <a:p>
            <a:pPr algn="ctr"/>
            <a:r>
              <a:rPr lang="de-DE" sz="1400" dirty="0" smtClean="0"/>
              <a:t>35 mit 1 Fahrzeug</a:t>
            </a:r>
            <a:endParaRPr 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78" t="17087" r="5340" b="4077"/>
          <a:stretch/>
        </p:blipFill>
        <p:spPr>
          <a:xfrm>
            <a:off x="6714797" y="2492896"/>
            <a:ext cx="1800200" cy="1320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47" b="13250"/>
          <a:stretch/>
        </p:blipFill>
        <p:spPr>
          <a:xfrm>
            <a:off x="2366381" y="4391790"/>
            <a:ext cx="2090057" cy="11819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18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71923"/>
              </p:ext>
            </p:extLst>
          </p:nvPr>
        </p:nvGraphicFramePr>
        <p:xfrm>
          <a:off x="0" y="1600201"/>
          <a:ext cx="9144000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87024"/>
              </p:ext>
            </p:extLst>
          </p:nvPr>
        </p:nvGraphicFramePr>
        <p:xfrm>
          <a:off x="1" y="3933056"/>
          <a:ext cx="91440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feil nach rechts 5"/>
          <p:cNvSpPr/>
          <p:nvPr/>
        </p:nvSpPr>
        <p:spPr>
          <a:xfrm rot="9956650">
            <a:off x="1873711" y="3128983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71800" y="2924944"/>
            <a:ext cx="1152128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München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358410">
            <a:off x="3213442" y="5473379"/>
            <a:ext cx="1944216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München: 872762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17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815656"/>
              </p:ext>
            </p:extLst>
          </p:nvPr>
        </p:nvGraphicFramePr>
        <p:xfrm>
          <a:off x="457200" y="1600201"/>
          <a:ext cx="8229600" cy="434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sp>
        <p:nvSpPr>
          <p:cNvPr id="6" name="Textfeld 1"/>
          <p:cNvSpPr txBox="1"/>
          <p:nvPr/>
        </p:nvSpPr>
        <p:spPr>
          <a:xfrm rot="21129163">
            <a:off x="6128889" y="4219910"/>
            <a:ext cx="2808312" cy="432048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 smtClean="0"/>
              <a:t>+ 6 Fahrzeuge in Fahrbibliotheken, die nicht durch die diesjährige DBS erfasst wurden</a:t>
            </a:r>
            <a:endParaRPr lang="de-DE" sz="1100" dirty="0"/>
          </a:p>
        </p:txBody>
      </p:sp>
      <p:sp>
        <p:nvSpPr>
          <p:cNvPr id="5" name="Textfeld 4"/>
          <p:cNvSpPr txBox="1"/>
          <p:nvPr/>
        </p:nvSpPr>
        <p:spPr>
          <a:xfrm rot="359495">
            <a:off x="3787741" y="2336590"/>
            <a:ext cx="4470547" cy="1631216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2000" dirty="0" smtClean="0"/>
          </a:p>
          <a:p>
            <a:pPr algn="ctr"/>
            <a:r>
              <a:rPr lang="de-DE" sz="2000" dirty="0" smtClean="0"/>
              <a:t>In Deutschland waren 2017 insgesamt </a:t>
            </a:r>
          </a:p>
          <a:p>
            <a:pPr algn="ctr"/>
            <a:r>
              <a:rPr lang="de-DE" sz="2000" b="1" dirty="0" smtClean="0"/>
              <a:t>89 Fahrbibliotheken</a:t>
            </a:r>
            <a:r>
              <a:rPr lang="de-DE" sz="2000" dirty="0" smtClean="0"/>
              <a:t> mit </a:t>
            </a:r>
          </a:p>
          <a:p>
            <a:pPr algn="ctr"/>
            <a:r>
              <a:rPr lang="de-DE" sz="2000" b="1" dirty="0" smtClean="0"/>
              <a:t>105 Fahrzeugen </a:t>
            </a:r>
            <a:r>
              <a:rPr lang="de-DE" sz="2000" dirty="0" smtClean="0"/>
              <a:t>aktiv.</a:t>
            </a:r>
            <a:endParaRPr lang="de-DE" sz="3200" dirty="0"/>
          </a:p>
          <a:p>
            <a:pPr algn="ctr"/>
            <a:endParaRPr lang="de-DE" sz="2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6" t="26715" b="20073"/>
          <a:stretch/>
        </p:blipFill>
        <p:spPr>
          <a:xfrm>
            <a:off x="1691680" y="5949280"/>
            <a:ext cx="959252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r="23593" b="4125"/>
          <a:stretch/>
        </p:blipFill>
        <p:spPr>
          <a:xfrm>
            <a:off x="3419872" y="5949280"/>
            <a:ext cx="835936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4" t="10355" r="8155" b="7055"/>
          <a:stretch/>
        </p:blipFill>
        <p:spPr>
          <a:xfrm>
            <a:off x="4963340" y="5945575"/>
            <a:ext cx="949195" cy="720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3" t="31586" r="1666" b="21655"/>
          <a:stretch/>
        </p:blipFill>
        <p:spPr>
          <a:xfrm>
            <a:off x="6510737" y="5917956"/>
            <a:ext cx="2571197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211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2700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291331" y="5517232"/>
            <a:ext cx="583264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1/3 der deutschen </a:t>
            </a:r>
            <a:r>
              <a:rPr lang="de-DE" dirty="0" err="1" smtClean="0">
                <a:solidFill>
                  <a:srgbClr val="FF0000"/>
                </a:solidFill>
              </a:rPr>
              <a:t>Fahrbibibliotheken</a:t>
            </a:r>
            <a:r>
              <a:rPr lang="de-DE" dirty="0" smtClean="0">
                <a:solidFill>
                  <a:srgbClr val="FF0000"/>
                </a:solidFill>
              </a:rPr>
              <a:t> sind jünger als 8 Jahre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t="28867" b="23883"/>
          <a:stretch/>
        </p:blipFill>
        <p:spPr>
          <a:xfrm>
            <a:off x="6012160" y="2492896"/>
            <a:ext cx="220482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3258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23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2017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1683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1"/>
          <p:cNvSpPr txBox="1"/>
          <p:nvPr/>
        </p:nvSpPr>
        <p:spPr>
          <a:xfrm>
            <a:off x="3165782" y="5013176"/>
            <a:ext cx="4142522" cy="432048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 smtClean="0"/>
              <a:t>Landkreis Cuxhaven</a:t>
            </a:r>
            <a:r>
              <a:rPr lang="de-DE" sz="2400" dirty="0"/>
              <a:t>: </a:t>
            </a:r>
            <a:r>
              <a:rPr lang="de-DE" sz="2400" dirty="0" smtClean="0"/>
              <a:t>31.135km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787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Bildschirmpräsentation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PowerPoint-Präsentation</vt:lpstr>
      <vt:lpstr>Fahrbibliotheken in Deutschland 2017</vt:lpstr>
      <vt:lpstr>Fahrbibliotheken in Deutschland 2017</vt:lpstr>
      <vt:lpstr>Fahrbibliotheken in Deutschland 2017</vt:lpstr>
      <vt:lpstr>Fahrbibliotheken in Deutschland 2017</vt:lpstr>
      <vt:lpstr>Fahrbibliotheken in Deutschland 2017</vt:lpstr>
      <vt:lpstr>Fahrbibliotheken in Deutschland 2017</vt:lpstr>
      <vt:lpstr>Fahrbibliotheken in Deutschland 2017</vt:lpstr>
      <vt:lpstr>Fahrbibliotheken in Deutschland 2017</vt:lpstr>
      <vt:lpstr>Fahrbibliotheken in Deutschland 2017</vt:lpstr>
      <vt:lpstr>Fahrbibliotheken in Deutschland 2017</vt:lpstr>
      <vt:lpstr>Fahrbibliotheken in Deutschland 2017</vt:lpstr>
      <vt:lpstr>Fahrbibliotheken in Deutschland 2017</vt:lpstr>
      <vt:lpstr>Fahrbibliotheken in Deutschland 2017</vt:lpstr>
      <vt:lpstr>Fahrbibliotheken in Deutschland 2017</vt:lpstr>
      <vt:lpstr>Fahrbibliotheken in Deutschland 2018ff.</vt:lpstr>
      <vt:lpstr>Fahrbibliotheken in Deutschland 2018ff.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Fahrbibliotheken in Deutschland</dc:title>
  <dc:creator>Info Vegesack</dc:creator>
  <cp:lastModifiedBy>pc7007</cp:lastModifiedBy>
  <cp:revision>34</cp:revision>
  <cp:lastPrinted>2018-06-11T12:06:22Z</cp:lastPrinted>
  <dcterms:created xsi:type="dcterms:W3CDTF">2018-06-09T08:55:35Z</dcterms:created>
  <dcterms:modified xsi:type="dcterms:W3CDTF">2018-06-11T16:55:49Z</dcterms:modified>
</cp:coreProperties>
</file>