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3"/>
    <p:sldMasterId id="2147483653" r:id="rId4"/>
    <p:sldMasterId id="2147483655" r:id="rId5"/>
    <p:sldMasterId id="2147483656" r:id="rId6"/>
  </p:sldMasterIdLst>
  <p:notesMasterIdLst>
    <p:notesMasterId r:id="rId34"/>
  </p:notesMasterIdLst>
  <p:handoutMasterIdLst>
    <p:handoutMasterId r:id="rId35"/>
  </p:handoutMasterIdLst>
  <p:sldIdLst>
    <p:sldId id="256" r:id="rId7"/>
    <p:sldId id="259" r:id="rId8"/>
    <p:sldId id="276" r:id="rId9"/>
    <p:sldId id="296" r:id="rId10"/>
    <p:sldId id="297" r:id="rId11"/>
    <p:sldId id="295" r:id="rId12"/>
    <p:sldId id="277" r:id="rId13"/>
    <p:sldId id="278" r:id="rId14"/>
    <p:sldId id="279" r:id="rId15"/>
    <p:sldId id="275" r:id="rId16"/>
    <p:sldId id="280" r:id="rId17"/>
    <p:sldId id="298" r:id="rId18"/>
    <p:sldId id="281" r:id="rId19"/>
    <p:sldId id="282" r:id="rId20"/>
    <p:sldId id="283" r:id="rId21"/>
    <p:sldId id="284" r:id="rId22"/>
    <p:sldId id="291" r:id="rId23"/>
    <p:sldId id="287" r:id="rId24"/>
    <p:sldId id="285" r:id="rId25"/>
    <p:sldId id="299" r:id="rId26"/>
    <p:sldId id="292" r:id="rId27"/>
    <p:sldId id="293" r:id="rId28"/>
    <p:sldId id="286" r:id="rId29"/>
    <p:sldId id="300" r:id="rId30"/>
    <p:sldId id="301" r:id="rId31"/>
    <p:sldId id="294" r:id="rId32"/>
    <p:sldId id="264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748">
          <p15:clr>
            <a:srgbClr val="A4A3A4"/>
          </p15:clr>
        </p15:guide>
        <p15:guide id="2" orient="horz" pos="1026">
          <p15:clr>
            <a:srgbClr val="A4A3A4"/>
          </p15:clr>
        </p15:guide>
        <p15:guide id="3" orient="horz" pos="4156">
          <p15:clr>
            <a:srgbClr val="A4A3A4"/>
          </p15:clr>
        </p15:guide>
        <p15:guide id="4" pos="295">
          <p15:clr>
            <a:srgbClr val="A4A3A4"/>
          </p15:clr>
        </p15:guide>
        <p15:guide id="5" pos="5465">
          <p15:clr>
            <a:srgbClr val="A4A3A4"/>
          </p15:clr>
        </p15:guide>
        <p15:guide id="6" pos="2813">
          <p15:clr>
            <a:srgbClr val="A4A3A4"/>
          </p15:clr>
        </p15:guide>
        <p15:guide id="7" pos="29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8" autoAdjust="0"/>
    <p:restoredTop sz="94643"/>
  </p:normalViewPr>
  <p:slideViewPr>
    <p:cSldViewPr>
      <p:cViewPr varScale="1">
        <p:scale>
          <a:sx n="107" d="100"/>
          <a:sy n="107" d="100"/>
        </p:scale>
        <p:origin x="-1092" y="-84"/>
      </p:cViewPr>
      <p:guideLst>
        <p:guide orient="horz" pos="3748"/>
        <p:guide orient="horz" pos="1026"/>
        <p:guide orient="horz" pos="4156"/>
        <p:guide pos="295"/>
        <p:guide pos="5465"/>
        <p:guide pos="2813"/>
        <p:guide pos="29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0D8CF06B-C439-2F4B-9AF6-BE52B186EF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xmlns="" id="{34CB2D1E-837E-A744-8932-5CA0103DDB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xmlns="" id="{8A0AF740-3DB6-7144-A851-0854827C992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xmlns="" id="{0034AE29-903E-5F4C-B02D-FC623228D44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8B6188-401C-9D49-8BF6-F1BCC1FDED3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64571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EB1F7167-FDF7-6641-8644-035E644E690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159369CB-E8AA-3342-A75F-44F7AAD92C7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xmlns="" id="{9C889FBD-B0B5-1145-B2D7-3B8F0865A3D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xmlns="" id="{650CC8E7-A8A8-E64C-8A52-2059B7D36DF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xmlns="" id="{C132562D-B72E-614E-8BE0-439893A39C7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xmlns="" id="{770B7629-EC78-B346-BB44-21C5023F5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E6350D-41C0-104C-ABC6-1E89B0D68C4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81439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xmlns="" id="{3AA300A3-CD1E-6C43-B8CE-B9B2BB8F42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AB51F1-2C62-ED48-819B-B6362A4B9378}" type="slidenum">
              <a:rPr lang="de-DE" altLang="de-DE"/>
              <a:pPr eaLnBrk="1" hangingPunct="1"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xmlns="" id="{11B6D006-CDE2-BB4C-9A3F-03FA32A99A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xmlns="" id="{24233A36-E199-BD40-A968-9894D735D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>
            <a:extLst>
              <a:ext uri="{FF2B5EF4-FFF2-40B4-BE49-F238E27FC236}">
                <a16:creationId xmlns:a16="http://schemas.microsoft.com/office/drawing/2014/main" xmlns="" id="{24440F00-37A2-7546-9958-79E4F016F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8">
            <a:extLst>
              <a:ext uri="{FF2B5EF4-FFF2-40B4-BE49-F238E27FC236}">
                <a16:creationId xmlns:a16="http://schemas.microsoft.com/office/drawing/2014/main" xmlns="" id="{64DB1294-B853-D94B-A163-874C7D4A9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43" r="-291" b="-468"/>
          <a:stretch>
            <a:fillRect/>
          </a:stretch>
        </p:blipFill>
        <p:spPr bwMode="auto">
          <a:xfrm>
            <a:off x="7451725" y="5353050"/>
            <a:ext cx="13589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528888"/>
            <a:ext cx="5657850" cy="720725"/>
          </a:xfrm>
        </p:spPr>
        <p:txBody>
          <a:bodyPr/>
          <a:lstStyle>
            <a:lvl1pPr>
              <a:lnSpc>
                <a:spcPts val="2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650" y="1222375"/>
            <a:ext cx="6048375" cy="1054100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altLang="de-DE" noProof="0"/>
              <a:t>Formatvorlage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7741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06BAE4C-7C4C-6D46-897D-1D46B61BBB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C317A11-CA1C-7745-9B81-B8DD1BB6D4F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68FF8-29F7-CF47-B909-E288153A9D3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1955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1463" y="401638"/>
            <a:ext cx="2051050" cy="55483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6725" y="401638"/>
            <a:ext cx="6002338" cy="554831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98C5AA6-2223-4142-B8BA-82351100423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6630B58-D8A7-194B-9E55-CAD30897C13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7E57F5-5FDB-6D4E-BFC3-87AD74D3B81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9271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>
            <a:extLst>
              <a:ext uri="{FF2B5EF4-FFF2-40B4-BE49-F238E27FC236}">
                <a16:creationId xmlns:a16="http://schemas.microsoft.com/office/drawing/2014/main" xmlns="" id="{BCE8E3E8-0F01-5241-8556-7B0EECEDD3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43" r="-291" b="-468"/>
          <a:stretch>
            <a:fillRect/>
          </a:stretch>
        </p:blipFill>
        <p:spPr bwMode="auto">
          <a:xfrm>
            <a:off x="7451725" y="5353050"/>
            <a:ext cx="13589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602288"/>
            <a:ext cx="5657850" cy="720725"/>
          </a:xfrm>
        </p:spPr>
        <p:txBody>
          <a:bodyPr/>
          <a:lstStyle>
            <a:lvl1pPr>
              <a:lnSpc>
                <a:spcPts val="2000"/>
              </a:lnSpc>
              <a:defRPr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650" y="1222375"/>
            <a:ext cx="6048375" cy="1485900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altLang="de-DE" noProof="0"/>
              <a:t>Formatvorlage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89910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70EE7F-3D08-AD4E-A006-ED971E7CEB6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EAA47E0-4FAC-4944-9D0A-61C2EE08590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3E9B3-A31B-DB4D-9E83-53085ECDB5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7387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1673237-EC42-3C48-B003-5F33B54B5B2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B9D0728-55A5-DC48-AD28-A7513A0F8ED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79A99-DFBA-0447-82BB-BF059E5DAE0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7963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6725" y="1628775"/>
            <a:ext cx="4025900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628775"/>
            <a:ext cx="4027488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8A2C95-0AA3-9048-BDC8-372421A753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731C3A-84DA-5F47-918D-4E299E2392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75CAB-4EFC-214E-BC9D-B8B2A07B6D7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3633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EB1C645-903B-6B40-9BB8-844700D9F85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CC8E608F-CA58-3F4F-A8D4-0C9DFB6426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FFA3E-4E10-3C40-A43B-28B7F440327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4143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4F6FFAB-209F-FB45-8115-A8B2A4E2FEF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67F7A27-C015-1643-8980-7980790200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8E63A-BF28-FC4F-B291-9F0636599EC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7452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61AAFF8-2651-304C-A268-ADCC122056A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F46467E-C9F1-134A-A8F0-ADEFA029206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6B512-7A31-DB48-9BB2-EAC6E8782E4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862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DF9D26-346C-CD41-8128-B498123321C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66DE19-9CFB-2040-B5F9-AED7FE481BE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3D455-FB2E-0944-944B-CFB2DC13007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561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6B1FC1B-0F11-774E-BAC6-AC2CC9BF4C7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31203E2-D10C-4C4E-8ED6-DAB45BDE0BA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B3514-77B7-C944-851E-A5A4E024AC6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9402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FC56F0-AA8C-1F41-9A4F-BE9B4A1E2B8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CCFA3B3-1BFE-1147-90E8-E38B3FBCC5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0D5CD-2B3D-794E-B677-76A5D42CDFE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10916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B0AEA35-DF20-4F4C-B55D-9EB432303B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BA84A42-7040-A349-983A-BA4DCC422D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3A42D-E988-B549-8759-86A4A3F2AF0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20902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1463" y="401638"/>
            <a:ext cx="2051050" cy="55483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6725" y="401638"/>
            <a:ext cx="6002338" cy="554831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B4297ED-8C47-DE45-A808-D750EA3D728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DFEB52C-AAF2-0D46-AAB8-C890F9AA34C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B050B-FF09-9044-A5B2-A96FF697FC0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076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401638"/>
            <a:ext cx="8205788" cy="90011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66725" y="1628775"/>
            <a:ext cx="4025900" cy="43211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628775"/>
            <a:ext cx="4027488" cy="43211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F7AAB9-2CC7-724D-A9DF-8518201B54A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622ED4-DC7D-C145-9602-A1078AA699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5F52E-3375-AC45-BCA9-2A2F447F569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5956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D83375D-1AF9-DF45-B659-50ADA2CB80B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D1B43-C566-8548-817D-E9ACDEF617F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22574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54BE7BE-0C1A-8648-A116-C29DCB3A106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487A14-AAF8-B84E-99BC-45726386574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9989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1043E8B-DB98-1A4C-B656-B17EC291E08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83645-7CAD-004C-8A0A-A8307FA9D9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0329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70981FD-F9CA-1544-ACDF-8B2252D24BA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54B19-490A-FD4A-9E8F-FC7B613F0B3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08365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D08C60-174A-B64E-8D18-B2CA9E26D59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FF9F0-60B9-254C-BAA4-EDBA1FFED69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75007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4483A5EA-A904-2D47-BEAD-58074E4F596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0AC04-6AAB-914A-8403-A9D79D8FDCF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192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4DF26FE-4E67-254F-AD23-F4964D96FBB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86E6472-DDD2-CE49-A64F-C5AD6B516E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BC784-ECB7-9D45-B904-D0B8B1AD4F6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45579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xmlns="" id="{C5B07CB1-AAA8-C645-A08D-54B5A100355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0DE85-1FA6-B545-B0B9-5947D53710E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23486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F81C0CE-195E-2548-95F7-F4B2C2AB76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5F41A-6F5D-B44C-9D88-58364C7672F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1978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E25FA199-ADE8-2740-B800-747A60AE0E2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01F3F-7175-A14A-83E3-FD1BBD81935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8004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AAC71DA-889B-DB4A-8211-FB3D963F958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7DB97-0ACE-464E-AF48-C58EDC386D4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44318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401638"/>
            <a:ext cx="2057400" cy="5724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01638"/>
            <a:ext cx="6019800" cy="5724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94BCB06-554A-CC4C-BEBF-C30E8A62E50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9D00-0D3E-C443-B724-094266CF3CC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08775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6D8B847-2B66-9E48-B14A-2500A14E1C8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B2C0C-CE42-0C4E-B802-7A047231BC1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6735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265E514-E648-B041-ACA6-818E6493E93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61E5F1-698D-9E4A-9850-72C80449484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4037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A44068B-D25A-B14D-BF12-A4330FA6A9D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30837-34B6-9A49-A9F0-E250C5435FC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95262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439772-AFEE-BA4F-AB17-E23EC43882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E92DF-FD8D-894E-BC12-5BC609FC9D0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79363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E766021-213F-BA4D-9576-10DF2BEF66F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51B1C-7151-8F4F-9C75-288B15C7EA3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7309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6725" y="1628775"/>
            <a:ext cx="4025900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628775"/>
            <a:ext cx="4027488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EF4B87D-8E26-7E45-AA6B-EC493CD3D21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EC25EB0-BB9E-224D-98D7-A43433F1E3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7A89C-5B8E-2C48-A3AE-68A75BDA9C7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4534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B4E83B1-6F68-F042-91F9-3CC77C69D77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9BACB-B2B9-D14B-86E5-6794483D6EF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79485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170F5E1-C7DE-E043-B540-24C5B1C01B7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A3757-2769-5B49-BAF9-8F720523E23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3490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00B551-23E1-1E4C-B35A-3FE280B9C41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54ADB4-B23D-7940-95CC-17652FE884A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78038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FA5093-47D8-E547-AE00-F32011E71F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D8F54-8278-5F4A-A3CD-9F22AF3F7B8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80877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253921A-A470-4C43-AD8E-BCA29CBFCF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AE766-31DF-9342-9C38-65D3A3EE46C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6900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401638"/>
            <a:ext cx="2057400" cy="5724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01638"/>
            <a:ext cx="6019800" cy="5724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29C1D0B-EFEB-C74C-9137-350324CABEB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BDF4A-E4DA-A441-A638-D26E0157F01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76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31A7CF4-7177-5E43-9ACA-BC5A664A14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825214A5-4A3C-0C49-98A0-278FDDC8BC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B2F3C-76A6-0543-9DDD-286690F0C3D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78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D4A7954-4078-184E-8649-FB6450CBD28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55F65B1-7D40-214D-A816-B98AC0BF67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3BCFF8-D89B-B84B-8450-D9CF0133C1F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0058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48245EF-3C72-EE4C-8FCD-F67D9B4EE9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261F914-37E0-7D45-98E2-E864678C3D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57D5F-38BF-6F41-A3C4-4D731C5956F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029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06BA09-6372-004E-9DB3-48A67716C60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B001CA-0A02-4342-9DB7-17231DC38C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A39D6-F644-524C-97A3-B77180B1FE5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296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9AB9E14-96B9-7044-A6C8-B6D77849B21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0868C75-21C4-1C40-9B68-B3284D080DF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3F596A-393F-0E47-A136-439544062F1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8761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8D65F1BC-D427-B448-BF57-5988E8C62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401638"/>
            <a:ext cx="8205788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0ED0070E-4951-8242-B0CF-315A100EE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628775"/>
            <a:ext cx="8205788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xmlns="" id="{35B8581B-CFCA-684E-9CCC-A28C6C73AE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0575" y="6473825"/>
            <a:ext cx="6945313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xmlns="" id="{D0591F11-9216-4F4D-8617-1E2DE76C301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8313" y="6473825"/>
            <a:ext cx="287337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fld id="{FA21B8B7-092A-424D-AF97-AC649454C343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030" name="Grafik 6">
            <a:extLst>
              <a:ext uri="{FF2B5EF4-FFF2-40B4-BE49-F238E27FC236}">
                <a16:creationId xmlns:a16="http://schemas.microsoft.com/office/drawing/2014/main" xmlns="" id="{33D85784-55A9-2643-98B7-4A864B21007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6081713"/>
            <a:ext cx="6238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7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588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n-lt"/>
        </a:defRPr>
      </a:lvl2pPr>
      <a:lvl3pPr marL="177800" indent="-174625" algn="l" rtl="0" eaLnBrk="0" fontAlgn="base" hangingPunct="0">
        <a:spcBef>
          <a:spcPct val="0"/>
        </a:spcBef>
        <a:spcAft>
          <a:spcPts val="700"/>
        </a:spcAft>
        <a:buChar char="•"/>
        <a:defRPr sz="2000">
          <a:solidFill>
            <a:schemeClr val="tx1"/>
          </a:solidFill>
          <a:latin typeface="+mn-lt"/>
        </a:defRPr>
      </a:lvl3pPr>
      <a:lvl4pPr marL="179388"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180975" indent="161925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638175" indent="161925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1095375" indent="161925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1552575" indent="161925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2009775" indent="161925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2607214F-A0A3-2144-8047-05F097FD2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401638"/>
            <a:ext cx="8205788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47A9DFCF-4B5B-D941-9574-DC80F6B27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628775"/>
            <a:ext cx="8205788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xmlns="" id="{2D7E8D4F-C5D1-1F45-93C9-501A70A344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0575" y="6473825"/>
            <a:ext cx="6945313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/>
              <a:t>Titel der Präsentation / Datum / Verfasser</a:t>
            </a:r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xmlns="" id="{DFBD02A3-6C5D-0340-9F8D-6B19FCA450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8313" y="6473825"/>
            <a:ext cx="287337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fld id="{3B85A8D6-552A-204F-8E33-41F30CFCBF2C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2054" name="Grafik 6">
            <a:extLst>
              <a:ext uri="{FF2B5EF4-FFF2-40B4-BE49-F238E27FC236}">
                <a16:creationId xmlns:a16="http://schemas.microsoft.com/office/drawing/2014/main" xmlns="" id="{0D3A76E8-820E-A14D-B511-DB0955AEB3A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6081713"/>
            <a:ext cx="6238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7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588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n-lt"/>
        </a:defRPr>
      </a:lvl2pPr>
      <a:lvl3pPr marL="177800" indent="-174625" algn="l" rtl="0" eaLnBrk="0" fontAlgn="base" hangingPunct="0">
        <a:spcBef>
          <a:spcPct val="0"/>
        </a:spcBef>
        <a:spcAft>
          <a:spcPts val="700"/>
        </a:spcAft>
        <a:buChar char="•"/>
        <a:defRPr sz="2000">
          <a:solidFill>
            <a:schemeClr val="tx1"/>
          </a:solidFill>
          <a:latin typeface="+mn-lt"/>
        </a:defRPr>
      </a:lvl3pPr>
      <a:lvl4pPr marL="179388"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180975" indent="161925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638175" indent="161925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1095375" indent="161925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1552575" indent="161925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2009775" indent="161925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image5">
            <a:extLst>
              <a:ext uri="{FF2B5EF4-FFF2-40B4-BE49-F238E27FC236}">
                <a16:creationId xmlns:a16="http://schemas.microsoft.com/office/drawing/2014/main" xmlns="" id="{7E938F8A-7463-4945-8D0D-DF08167164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>
            <a:extLst>
              <a:ext uri="{FF2B5EF4-FFF2-40B4-BE49-F238E27FC236}">
                <a16:creationId xmlns:a16="http://schemas.microsoft.com/office/drawing/2014/main" xmlns="" id="{75668E6C-1EA5-0C45-BFFE-FC8CE73D0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401638"/>
            <a:ext cx="5541963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xmlns="" id="{D34C32B5-6875-7845-A146-C721879863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8313" y="6473825"/>
            <a:ext cx="6477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5FFE628-7458-5B4F-8E89-A86351FB70AE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image6">
            <a:extLst>
              <a:ext uri="{FF2B5EF4-FFF2-40B4-BE49-F238E27FC236}">
                <a16:creationId xmlns:a16="http://schemas.microsoft.com/office/drawing/2014/main" xmlns="" id="{CAEC9763-3200-AA43-9B5B-E810F00136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0E6D85F1-F555-6F4E-A14C-724788A32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401638"/>
            <a:ext cx="5541963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xmlns="" id="{D662D162-FD52-6245-AAE9-C0DC757186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8313" y="6473825"/>
            <a:ext cx="6477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422DA541-5536-2A44-B699-E6961EEC1301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12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3.png"/><Relationship Id="rId5" Type="http://schemas.openxmlformats.org/officeDocument/2006/relationships/image" Target="../media/image37.jp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G"/><Relationship Id="rId5" Type="http://schemas.openxmlformats.org/officeDocument/2006/relationships/hyperlink" Target="Bienvenue%20en%20QuattroPole%20%20QuattroPole%20hei&#223;t%20willkommen.mp4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age2">
            <a:extLst>
              <a:ext uri="{FF2B5EF4-FFF2-40B4-BE49-F238E27FC236}">
                <a16:creationId xmlns:a16="http://schemas.microsoft.com/office/drawing/2014/main" xmlns="" id="{B5728DE6-E046-4548-8A49-041ACA22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9088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xmlns="" id="{265DE5F0-8974-254C-BE22-37A06CB15F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991941"/>
            <a:ext cx="6048375" cy="1644971"/>
          </a:xfrm>
        </p:spPr>
        <p:txBody>
          <a:bodyPr/>
          <a:lstStyle/>
          <a:p>
            <a:pPr eaLnBrk="1" hangingPunct="1"/>
            <a:r>
              <a:rPr lang="de-DE" altLang="de-DE" sz="2800" dirty="0">
                <a:solidFill>
                  <a:schemeClr val="tx1"/>
                </a:solidFill>
              </a:rPr>
              <a:t>Bi-Bus – das deutsch-französische Bibliotheksprojekt im Raum </a:t>
            </a:r>
            <a:r>
              <a:rPr lang="de-DE" altLang="de-DE" sz="2800" dirty="0" err="1">
                <a:solidFill>
                  <a:schemeClr val="tx1"/>
                </a:solidFill>
              </a:rPr>
              <a:t>SaarMoselle</a:t>
            </a:r>
            <a:endParaRPr lang="en-US" altLang="de-DE" sz="2800" dirty="0">
              <a:solidFill>
                <a:schemeClr val="tx1"/>
              </a:solidFill>
            </a:endParaRP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xmlns="" id="{094A25F6-A732-3A45-A7B5-A648D63B2CB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#</a:t>
            </a:r>
            <a:r>
              <a:rPr lang="de-DE" altLang="de-DE" dirty="0" smtClean="0"/>
              <a:t>IFBK – 07.09.2019 </a:t>
            </a:r>
            <a:endParaRPr lang="de-DE" altLang="de-DE" dirty="0"/>
          </a:p>
        </p:txBody>
      </p:sp>
      <p:pic>
        <p:nvPicPr>
          <p:cNvPr id="7173" name="Grafik 1">
            <a:extLst>
              <a:ext uri="{FF2B5EF4-FFF2-40B4-BE49-F238E27FC236}">
                <a16:creationId xmlns:a16="http://schemas.microsoft.com/office/drawing/2014/main" xmlns="" id="{D70EA9FE-342D-0540-A9A6-7B63A49CD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573463"/>
            <a:ext cx="576103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Grafik 2">
            <a:extLst>
              <a:ext uri="{FF2B5EF4-FFF2-40B4-BE49-F238E27FC236}">
                <a16:creationId xmlns:a16="http://schemas.microsoft.com/office/drawing/2014/main" xmlns="" id="{9B57D86A-8C7C-B94B-99BE-B4E25DD0E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903" y="1814426"/>
            <a:ext cx="2937552" cy="189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2376264" cy="98963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79" y="3798382"/>
            <a:ext cx="1360548" cy="5502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51C77960-2162-5A46-BCAF-E0B272402F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5520209"/>
            <a:ext cx="1542195" cy="1028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A9F9168B-9EDB-7D42-9706-335C03F4A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La </a:t>
            </a:r>
            <a:r>
              <a:rPr lang="de-DE" altLang="de-DE" dirty="0" err="1"/>
              <a:t>société</a:t>
            </a:r>
            <a:r>
              <a:rPr lang="de-DE" altLang="de-DE" dirty="0"/>
              <a:t> </a:t>
            </a:r>
            <a:r>
              <a:rPr lang="de-DE" altLang="de-DE" dirty="0" err="1"/>
              <a:t>urbaine</a:t>
            </a:r>
            <a:r>
              <a:rPr lang="de-DE" altLang="de-DE" dirty="0"/>
              <a:t> en </a:t>
            </a:r>
            <a:r>
              <a:rPr lang="de-DE" altLang="de-DE" dirty="0" err="1"/>
              <a:t>Sarrebruck</a:t>
            </a:r>
            <a:r>
              <a:rPr lang="de-DE" altLang="de-DE" dirty="0"/>
              <a:t> 2/3</a:t>
            </a:r>
          </a:p>
        </p:txBody>
      </p:sp>
      <p:sp>
        <p:nvSpPr>
          <p:cNvPr id="9221" name="Fußzeilenplatzhalter 3">
            <a:extLst>
              <a:ext uri="{FF2B5EF4-FFF2-40B4-BE49-F238E27FC236}">
                <a16:creationId xmlns:a16="http://schemas.microsoft.com/office/drawing/2014/main" xmlns="" id="{476B4F84-C30C-CB4D-9953-F854EFF3C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</p:txBody>
      </p:sp>
      <p:sp>
        <p:nvSpPr>
          <p:cNvPr id="9222" name="Foliennummernplatzhalter 4">
            <a:extLst>
              <a:ext uri="{FF2B5EF4-FFF2-40B4-BE49-F238E27FC236}">
                <a16:creationId xmlns:a16="http://schemas.microsoft.com/office/drawing/2014/main" xmlns="" id="{D4670639-B4DC-7045-BA59-AD6C570DC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1D5ADE9A-1D8A-BA41-8C45-B4D7A8C98070}" type="slidenum">
              <a:rPr lang="de-DE" altLang="de-DE" sz="1000"/>
              <a:pPr eaLnBrk="1" hangingPunct="1">
                <a:spcAft>
                  <a:spcPct val="0"/>
                </a:spcAft>
              </a:pPr>
              <a:t>10</a:t>
            </a:fld>
            <a:endParaRPr lang="de-DE" altLang="de-DE" sz="100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34553"/>
            <a:ext cx="7344816" cy="511157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15" y="5445224"/>
            <a:ext cx="1440160" cy="915530"/>
          </a:xfrm>
          <a:prstGeom prst="rect">
            <a:avLst/>
          </a:prstGeom>
        </p:spPr>
      </p:pic>
      <p:sp>
        <p:nvSpPr>
          <p:cNvPr id="6" name="Pfeil nach unten 5"/>
          <p:cNvSpPr/>
          <p:nvPr/>
        </p:nvSpPr>
        <p:spPr>
          <a:xfrm>
            <a:off x="4064328" y="1834665"/>
            <a:ext cx="397806" cy="6707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366E84BE-4956-7F45-8501-D1AC2CB12B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65304"/>
            <a:ext cx="607293" cy="404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A9F9168B-9EDB-7D42-9706-335C03F4A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City </a:t>
            </a:r>
            <a:r>
              <a:rPr lang="de-DE" altLang="de-DE" dirty="0" err="1"/>
              <a:t>society</a:t>
            </a:r>
            <a:r>
              <a:rPr lang="de-DE" altLang="de-DE" dirty="0"/>
              <a:t> in Saarbrücken 3/3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2E8B3F73-BC5B-B342-BE12-C4ACEC99E58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77226" y="4077072"/>
            <a:ext cx="8027222" cy="2081047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de-DE" sz="1200" dirty="0" smtClean="0"/>
              <a:t>17.000 </a:t>
            </a:r>
            <a:r>
              <a:rPr lang="de-DE" sz="1200" dirty="0"/>
              <a:t>Einpendler aus Frankreich ins Saarland </a:t>
            </a:r>
            <a:r>
              <a:rPr lang="de-DE" sz="1200" dirty="0" smtClean="0"/>
              <a:t> (</a:t>
            </a:r>
            <a:r>
              <a:rPr lang="de-DE" sz="1200" dirty="0"/>
              <a:t>darunter 4.700 </a:t>
            </a:r>
            <a:r>
              <a:rPr lang="de-DE" sz="1200" dirty="0" smtClean="0"/>
              <a:t>Deutsche) /17 </a:t>
            </a:r>
            <a:r>
              <a:rPr lang="de-DE" sz="1200" dirty="0"/>
              <a:t>000 </a:t>
            </a:r>
            <a:r>
              <a:rPr lang="de-DE" sz="1200" dirty="0" err="1"/>
              <a:t>navetteurs</a:t>
            </a:r>
            <a:r>
              <a:rPr lang="de-DE" sz="1200" dirty="0"/>
              <a:t> de France en </a:t>
            </a:r>
            <a:r>
              <a:rPr lang="de-DE" sz="1200" dirty="0" err="1"/>
              <a:t>Sarre</a:t>
            </a:r>
            <a:r>
              <a:rPr lang="de-DE" sz="1200" dirty="0"/>
              <a:t> (</a:t>
            </a:r>
            <a:r>
              <a:rPr lang="de-DE" sz="1200" dirty="0" err="1"/>
              <a:t>dont</a:t>
            </a:r>
            <a:r>
              <a:rPr lang="de-DE" sz="1200" dirty="0"/>
              <a:t> </a:t>
            </a:r>
            <a:r>
              <a:rPr lang="de-DE" sz="1200" dirty="0" smtClean="0"/>
              <a:t>4.700   </a:t>
            </a:r>
            <a:r>
              <a:rPr lang="de-DE" sz="1200" dirty="0" err="1" smtClean="0"/>
              <a:t>Allemands</a:t>
            </a:r>
            <a:r>
              <a:rPr lang="de-DE" sz="1200" dirty="0" smtClean="0"/>
              <a:t>) </a:t>
            </a:r>
            <a:r>
              <a:rPr lang="de-DE" sz="1200" dirty="0" smtClean="0"/>
              <a:t>/ </a:t>
            </a:r>
            <a:r>
              <a:rPr lang="en-US" sz="1200" dirty="0" smtClean="0">
                <a:solidFill>
                  <a:srgbClr val="000000"/>
                </a:solidFill>
              </a:rPr>
              <a:t>17,000 </a:t>
            </a:r>
            <a:r>
              <a:rPr lang="en-US" sz="1200" dirty="0">
                <a:solidFill>
                  <a:srgbClr val="000000"/>
                </a:solidFill>
              </a:rPr>
              <a:t>commuters from France to Saarland (including 4,700 Germans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 smtClean="0"/>
              <a:t>Einkaufen/Shopping </a:t>
            </a:r>
            <a:r>
              <a:rPr lang="de-DE" sz="1200" dirty="0" smtClean="0"/>
              <a:t>auf / </a:t>
            </a:r>
            <a:r>
              <a:rPr lang="de-DE" sz="1200" dirty="0" err="1" smtClean="0"/>
              <a:t>sur</a:t>
            </a:r>
            <a:r>
              <a:rPr lang="de-DE" sz="1200" dirty="0" smtClean="0"/>
              <a:t> / on </a:t>
            </a:r>
            <a:r>
              <a:rPr lang="de-DE" sz="1200" dirty="0"/>
              <a:t>„Die Rue“ 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Straßenbahn/Tram nach / </a:t>
            </a:r>
            <a:r>
              <a:rPr lang="de-DE" sz="1200" dirty="0" err="1" smtClean="0"/>
              <a:t>jusqu'à</a:t>
            </a:r>
            <a:r>
              <a:rPr lang="de-DE" sz="1200" dirty="0" smtClean="0"/>
              <a:t> / </a:t>
            </a:r>
            <a:r>
              <a:rPr lang="de-DE" sz="1200" dirty="0" err="1" smtClean="0"/>
              <a:t>to</a:t>
            </a:r>
            <a:r>
              <a:rPr lang="de-DE" sz="1200" dirty="0" smtClean="0"/>
              <a:t>  </a:t>
            </a:r>
            <a:r>
              <a:rPr lang="de-DE" sz="1200" dirty="0" err="1"/>
              <a:t>Sarreguemines</a:t>
            </a:r>
            <a:r>
              <a:rPr lang="de-DE" sz="1200" dirty="0"/>
              <a:t> (F</a:t>
            </a:r>
            <a:r>
              <a:rPr lang="de-DE" sz="120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Frankreichstrategie </a:t>
            </a:r>
            <a:r>
              <a:rPr lang="de-DE" sz="1200" dirty="0"/>
              <a:t>des Saarlandes - Pflichtfach </a:t>
            </a:r>
            <a:r>
              <a:rPr lang="de-DE" sz="1200" dirty="0" smtClean="0"/>
              <a:t>Französisch </a:t>
            </a:r>
            <a:r>
              <a:rPr lang="de-DE" sz="1200" dirty="0" smtClean="0"/>
              <a:t>/ </a:t>
            </a:r>
            <a:r>
              <a:rPr lang="fr-FR" sz="1200" dirty="0" smtClean="0"/>
              <a:t>France </a:t>
            </a:r>
            <a:r>
              <a:rPr lang="fr-FR" sz="1200" dirty="0"/>
              <a:t>Stratégie de la Sarre - Sujet obligatoire </a:t>
            </a:r>
            <a:r>
              <a:rPr lang="fr-FR" sz="1200" dirty="0" smtClean="0"/>
              <a:t>Français</a:t>
            </a:r>
            <a:r>
              <a:rPr lang="de-DE" sz="1200" dirty="0" smtClean="0"/>
              <a:t> </a:t>
            </a:r>
            <a:r>
              <a:rPr lang="de-DE" sz="1200" dirty="0" smtClean="0"/>
              <a:t>/</a:t>
            </a:r>
            <a:r>
              <a:rPr lang="en-US" sz="1200" dirty="0" smtClean="0">
                <a:solidFill>
                  <a:srgbClr val="000000"/>
                </a:solidFill>
              </a:rPr>
              <a:t>France </a:t>
            </a:r>
            <a:r>
              <a:rPr lang="en-US" sz="1200" dirty="0">
                <a:solidFill>
                  <a:srgbClr val="000000"/>
                </a:solidFill>
              </a:rPr>
              <a:t>Strategy of the Saarland - Compulsory subject </a:t>
            </a:r>
            <a:r>
              <a:rPr lang="en-US" sz="1200" dirty="0" smtClean="0">
                <a:solidFill>
                  <a:srgbClr val="000000"/>
                </a:solidFill>
              </a:rPr>
              <a:t>French</a:t>
            </a:r>
            <a:endParaRPr lang="de-DE" sz="1200" dirty="0"/>
          </a:p>
          <a:p>
            <a:r>
              <a:rPr lang="de-DE" sz="1200" dirty="0" smtClean="0"/>
              <a:t>-  </a:t>
            </a:r>
            <a:r>
              <a:rPr lang="de-DE" sz="1200" dirty="0" err="1" smtClean="0"/>
              <a:t>Kleinblittersdorf</a:t>
            </a:r>
            <a:r>
              <a:rPr lang="de-DE" sz="1200" dirty="0" smtClean="0"/>
              <a:t>/</a:t>
            </a:r>
            <a:r>
              <a:rPr lang="de-DE" sz="1200" dirty="0" err="1" smtClean="0"/>
              <a:t>Grossbliederstroff</a:t>
            </a:r>
            <a:r>
              <a:rPr lang="de-DE" sz="1200" dirty="0" smtClean="0"/>
              <a:t> </a:t>
            </a:r>
            <a:r>
              <a:rPr lang="de-DE" sz="1200" dirty="0"/>
              <a:t>+ </a:t>
            </a:r>
            <a:r>
              <a:rPr lang="de-DE" sz="1200" dirty="0" err="1" smtClean="0"/>
              <a:t>Großrosseln</a:t>
            </a:r>
            <a:r>
              <a:rPr lang="de-DE" sz="1200" dirty="0" smtClean="0"/>
              <a:t>/</a:t>
            </a:r>
            <a:r>
              <a:rPr lang="de-DE" sz="1200" dirty="0" err="1" smtClean="0"/>
              <a:t>Petite-Roselle</a:t>
            </a:r>
            <a:endParaRPr lang="de-DE" sz="1200" dirty="0"/>
          </a:p>
          <a:p>
            <a:r>
              <a:rPr lang="de-DE" sz="1200" dirty="0" smtClean="0"/>
              <a:t>- „</a:t>
            </a:r>
            <a:r>
              <a:rPr lang="de-DE" sz="1200" dirty="0" err="1"/>
              <a:t>Saarvoir-Vivre</a:t>
            </a:r>
            <a:r>
              <a:rPr lang="de-DE" sz="1200" dirty="0"/>
              <a:t>“ </a:t>
            </a:r>
            <a:r>
              <a:rPr lang="de-DE" sz="1200" dirty="0" smtClean="0"/>
              <a:t>oder / </a:t>
            </a:r>
            <a:r>
              <a:rPr lang="de-DE" sz="1200" dirty="0" err="1" smtClean="0"/>
              <a:t>our</a:t>
            </a:r>
            <a:r>
              <a:rPr lang="de-DE" sz="1200" dirty="0" smtClean="0"/>
              <a:t> / 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/>
              <a:t>„</a:t>
            </a:r>
            <a:r>
              <a:rPr lang="de-DE" sz="1200" dirty="0" err="1"/>
              <a:t>Hauptsach</a:t>
            </a:r>
            <a:r>
              <a:rPr lang="de-DE" sz="1200" dirty="0"/>
              <a:t> </a:t>
            </a:r>
            <a:r>
              <a:rPr lang="de-DE" sz="1200" dirty="0" err="1"/>
              <a:t>Gudd</a:t>
            </a:r>
            <a:r>
              <a:rPr lang="de-DE" sz="1200" dirty="0"/>
              <a:t> </a:t>
            </a:r>
            <a:r>
              <a:rPr lang="de-DE" sz="1200" dirty="0" err="1"/>
              <a:t>Gess</a:t>
            </a:r>
            <a:r>
              <a:rPr lang="de-DE" sz="1200" dirty="0"/>
              <a:t>“</a:t>
            </a:r>
          </a:p>
          <a:p>
            <a:endParaRPr lang="de-DE" dirty="0"/>
          </a:p>
          <a:p>
            <a:pPr marL="342900" indent="-342900">
              <a:buFontTx/>
              <a:buChar char="-"/>
            </a:pP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xmlns="" id="{ED0CA6E4-8BD1-4A43-BF65-241581BAC1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5" y="1301750"/>
            <a:ext cx="7904893" cy="2609231"/>
          </a:xfrm>
        </p:spPr>
      </p:pic>
      <p:sp>
        <p:nvSpPr>
          <p:cNvPr id="9221" name="Fußzeilenplatzhalter 3">
            <a:extLst>
              <a:ext uri="{FF2B5EF4-FFF2-40B4-BE49-F238E27FC236}">
                <a16:creationId xmlns:a16="http://schemas.microsoft.com/office/drawing/2014/main" xmlns="" id="{476B4F84-C30C-CB4D-9953-F854EFF3C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</p:txBody>
      </p:sp>
      <p:sp>
        <p:nvSpPr>
          <p:cNvPr id="9222" name="Foliennummernplatzhalter 4">
            <a:extLst>
              <a:ext uri="{FF2B5EF4-FFF2-40B4-BE49-F238E27FC236}">
                <a16:creationId xmlns:a16="http://schemas.microsoft.com/office/drawing/2014/main" xmlns="" id="{D4670639-B4DC-7045-BA59-AD6C570DC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1D5ADE9A-1D8A-BA41-8C45-B4D7A8C98070}" type="slidenum">
              <a:rPr lang="de-DE" altLang="de-DE" sz="1000"/>
              <a:pPr eaLnBrk="1" hangingPunct="1">
                <a:spcAft>
                  <a:spcPct val="0"/>
                </a:spcAft>
              </a:pPr>
              <a:t>11</a:t>
            </a:fld>
            <a:endParaRPr lang="de-DE" altLang="de-DE" sz="100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20853165-4032-934E-B79D-E1A7D89AA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34683"/>
            <a:ext cx="3888432" cy="5499635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06" y="476672"/>
            <a:ext cx="4002024" cy="1618488"/>
          </a:xfrm>
        </p:spPr>
      </p:pic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#IFBK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2019-09-07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C75CAB-4EFC-214E-BC9D-B8B2A07B6D7F}" type="slidenum">
              <a:rPr lang="de-DE" altLang="de-DE" smtClean="0"/>
              <a:pPr/>
              <a:t>12</a:t>
            </a:fld>
            <a:endParaRPr lang="de-DE" alt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360" y="4372649"/>
            <a:ext cx="4002032" cy="161849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572000" y="2492896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10.01.1920 - Saargebiet </a:t>
            </a:r>
            <a:br>
              <a:rPr lang="de-DE" dirty="0"/>
            </a:br>
            <a:r>
              <a:rPr lang="de-DE" dirty="0"/>
              <a:t>01.03.1935 - Saarland im Deutschen Reich</a:t>
            </a:r>
            <a:br>
              <a:rPr lang="de-DE" dirty="0"/>
            </a:br>
            <a:r>
              <a:rPr lang="de-DE" dirty="0"/>
              <a:t>17.12.1947 - Saarstaat</a:t>
            </a:r>
            <a:br>
              <a:rPr lang="de-DE" dirty="0"/>
            </a:br>
            <a:r>
              <a:rPr lang="de-DE" dirty="0"/>
              <a:t>01.01.1957 - Bundesland der BRD</a:t>
            </a:r>
            <a:br>
              <a:rPr lang="de-DE" dirty="0"/>
            </a:br>
            <a:r>
              <a:rPr lang="de-DE" dirty="0"/>
              <a:t>06.07.1959 - Einführung der </a:t>
            </a:r>
            <a:r>
              <a:rPr lang="de-DE" dirty="0" smtClean="0"/>
              <a:t>D-Mark</a:t>
            </a:r>
          </a:p>
          <a:p>
            <a:r>
              <a:rPr lang="de-DE" dirty="0" smtClean="0"/>
              <a:t>27.08.2019 </a:t>
            </a:r>
            <a:r>
              <a:rPr lang="de-DE" dirty="0"/>
              <a:t>-</a:t>
            </a:r>
            <a:r>
              <a:rPr lang="de-DE" dirty="0" smtClean="0"/>
              <a:t> Saarland + Grand </a:t>
            </a:r>
            <a:r>
              <a:rPr lang="de-DE" dirty="0" err="1" smtClean="0"/>
              <a:t>Est</a:t>
            </a:r>
            <a:r>
              <a:rPr lang="de-DE" dirty="0" smtClean="0"/>
              <a:t> mit </a:t>
            </a:r>
          </a:p>
          <a:p>
            <a:r>
              <a:rPr lang="de-DE" dirty="0"/>
              <a:t> </a:t>
            </a:r>
            <a:r>
              <a:rPr lang="de-DE" dirty="0" smtClean="0"/>
              <a:t>                     Büros in Berlin, Brüssel, Paris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89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67AFEF0C-EB59-3D49-96F7-E62B6EC4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 </a:t>
            </a:r>
            <a:r>
              <a:rPr lang="de-DE" dirty="0" err="1"/>
              <a:t>bibliobus</a:t>
            </a:r>
            <a:r>
              <a:rPr lang="de-DE" dirty="0"/>
              <a:t> de la </a:t>
            </a:r>
            <a:r>
              <a:rPr lang="de-DE" dirty="0" err="1"/>
              <a:t>bibliothèque</a:t>
            </a:r>
            <a:r>
              <a:rPr lang="de-DE" dirty="0"/>
              <a:t> </a:t>
            </a:r>
            <a:r>
              <a:rPr lang="de-DE" dirty="0" err="1"/>
              <a:t>municipale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DBC00E72-5121-7945-BBE6-D807EF851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678082"/>
            <a:ext cx="8205788" cy="4222561"/>
          </a:xfrm>
        </p:spPr>
      </p:pic>
      <p:sp>
        <p:nvSpPr>
          <p:cNvPr id="9221" name="Fußzeilenplatzhalter 3">
            <a:extLst>
              <a:ext uri="{FF2B5EF4-FFF2-40B4-BE49-F238E27FC236}">
                <a16:creationId xmlns:a16="http://schemas.microsoft.com/office/drawing/2014/main" xmlns="" id="{476B4F84-C30C-CB4D-9953-F854EFF3C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</p:txBody>
      </p:sp>
      <p:sp>
        <p:nvSpPr>
          <p:cNvPr id="9222" name="Foliennummernplatzhalter 4">
            <a:extLst>
              <a:ext uri="{FF2B5EF4-FFF2-40B4-BE49-F238E27FC236}">
                <a16:creationId xmlns:a16="http://schemas.microsoft.com/office/drawing/2014/main" xmlns="" id="{D4670639-B4DC-7045-BA59-AD6C570DC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1D5ADE9A-1D8A-BA41-8C45-B4D7A8C98070}" type="slidenum">
              <a:rPr lang="de-DE" altLang="de-DE" sz="1000"/>
              <a:pPr eaLnBrk="1" hangingPunct="1">
                <a:spcAft>
                  <a:spcPct val="0"/>
                </a:spcAft>
              </a:pPr>
              <a:t>13</a:t>
            </a:fld>
            <a:endParaRPr lang="de-DE" altLang="de-DE" sz="10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6A5FA25C-70B7-7448-B3BD-4BCA23032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67AFEF0C-EB59-3D49-96F7-E62B6EC4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814388"/>
          </a:xfrm>
        </p:spPr>
        <p:txBody>
          <a:bodyPr/>
          <a:lstStyle/>
          <a:p>
            <a:r>
              <a:rPr lang="de-DE" sz="3200" dirty="0"/>
              <a:t>Der Bücherbus der Stadtbibliothek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593551E-BC06-1E4F-B2F3-0C4CF5788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DE" dirty="0"/>
              <a:t>Baujahr 1989 / 30 Jahre alt</a:t>
            </a:r>
          </a:p>
          <a:p>
            <a:pPr marL="285750" indent="-285750">
              <a:buFontTx/>
              <a:buChar char="-"/>
            </a:pPr>
            <a:r>
              <a:rPr lang="de-DE" dirty="0"/>
              <a:t>135.000 km gelaufen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Keine Euro </a:t>
            </a:r>
            <a:r>
              <a:rPr lang="de-DE" dirty="0"/>
              <a:t>- Norm </a:t>
            </a:r>
          </a:p>
          <a:p>
            <a:pPr marL="285750" indent="-285750">
              <a:buFontTx/>
              <a:buChar char="-"/>
            </a:pPr>
            <a:r>
              <a:rPr lang="de-DE" dirty="0"/>
              <a:t>Verbrauch: 1 l / km</a:t>
            </a:r>
          </a:p>
          <a:p>
            <a:pPr marL="285750" indent="-285750">
              <a:buFontTx/>
              <a:buChar char="-"/>
            </a:pPr>
            <a:r>
              <a:rPr lang="de-DE" dirty="0"/>
              <a:t>10.000 € Reparaturkosten in 2018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Saarbrücken ohne</a:t>
            </a:r>
            <a:r>
              <a:rPr lang="de-DE" dirty="0" smtClean="0"/>
              <a:t> </a:t>
            </a:r>
            <a:r>
              <a:rPr lang="de-DE" dirty="0"/>
              <a:t>Zweigstellen</a:t>
            </a:r>
          </a:p>
          <a:p>
            <a:pPr marL="285750" indent="-285750">
              <a:buFontTx/>
              <a:buChar char="-"/>
            </a:pPr>
            <a:r>
              <a:rPr lang="de-DE" dirty="0"/>
              <a:t>70% der angemeldeten Kinder nur im Bus</a:t>
            </a:r>
          </a:p>
          <a:p>
            <a:pPr marL="285750" indent="-285750">
              <a:buFontTx/>
              <a:buChar char="-"/>
            </a:pPr>
            <a:r>
              <a:rPr lang="de-DE" dirty="0"/>
              <a:t>Eigener Bestand (bis Ende 2018</a:t>
            </a:r>
            <a:r>
              <a:rPr lang="de-DE" dirty="0" smtClean="0"/>
              <a:t>)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Personalprobleme 2017/2018</a:t>
            </a:r>
          </a:p>
          <a:p>
            <a:pPr marL="285750" indent="-285750">
              <a:buFontTx/>
              <a:buChar char="-"/>
            </a:pPr>
            <a:r>
              <a:rPr lang="de-DE" dirty="0"/>
              <a:t>Fährt aus Budgetgründen nur an 12 von 20 Werktagen</a:t>
            </a:r>
          </a:p>
          <a:p>
            <a:pPr marL="285750" indent="-285750">
              <a:buFontTx/>
              <a:buChar char="-"/>
            </a:pPr>
            <a:r>
              <a:rPr lang="de-DE" dirty="0"/>
              <a:t>Welchen Bus braucht die Stadtbibliothek ?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9221" name="Fußzeilenplatzhalter 3">
            <a:extLst>
              <a:ext uri="{FF2B5EF4-FFF2-40B4-BE49-F238E27FC236}">
                <a16:creationId xmlns:a16="http://schemas.microsoft.com/office/drawing/2014/main" xmlns="" id="{476B4F84-C30C-CB4D-9953-F854EFF3C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5576" y="6453336"/>
            <a:ext cx="6945313" cy="123825"/>
          </a:xfrm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en-US" altLang="de-DE" sz="1000" dirty="0"/>
              <a:t>The library bus of the city library</a:t>
            </a:r>
            <a:endParaRPr lang="de-DE" altLang="de-DE" sz="1000" dirty="0"/>
          </a:p>
        </p:txBody>
      </p:sp>
      <p:sp>
        <p:nvSpPr>
          <p:cNvPr id="9222" name="Foliennummernplatzhalter 4">
            <a:extLst>
              <a:ext uri="{FF2B5EF4-FFF2-40B4-BE49-F238E27FC236}">
                <a16:creationId xmlns:a16="http://schemas.microsoft.com/office/drawing/2014/main" xmlns="" id="{D4670639-B4DC-7045-BA59-AD6C570DC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1D5ADE9A-1D8A-BA41-8C45-B4D7A8C98070}" type="slidenum">
              <a:rPr lang="de-DE" altLang="de-DE" sz="1000"/>
              <a:pPr eaLnBrk="1" hangingPunct="1">
                <a:spcAft>
                  <a:spcPct val="0"/>
                </a:spcAft>
              </a:pPr>
              <a:t>14</a:t>
            </a:fld>
            <a:endParaRPr lang="de-DE" altLang="de-DE" sz="100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xmlns="" id="{73927E40-1CB7-7240-83FB-E9EFBC900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D046B7ED-541F-944A-B6C9-36D2F9D44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7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67AFEF0C-EB59-3D49-96F7-E62B6EC4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291264" cy="707678"/>
          </a:xfrm>
        </p:spPr>
        <p:txBody>
          <a:bodyPr/>
          <a:lstStyle/>
          <a:p>
            <a:r>
              <a:rPr lang="en-US" sz="3200" dirty="0"/>
              <a:t>The library bus of the city library</a:t>
            </a:r>
            <a:endParaRPr lang="de-DE" sz="320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593551E-BC06-1E4F-B2F3-0C4CF5788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DE" dirty="0"/>
              <a:t>450.000 € im Wirtschaftsplan</a:t>
            </a:r>
          </a:p>
          <a:p>
            <a:pPr marL="285750" indent="-285750">
              <a:buFontTx/>
              <a:buChar char="-"/>
            </a:pPr>
            <a:r>
              <a:rPr lang="de-DE" dirty="0"/>
              <a:t>1,08 Milliarden Stadtschulden</a:t>
            </a:r>
          </a:p>
          <a:p>
            <a:pPr marL="285750" indent="-285750">
              <a:buFontTx/>
              <a:buChar char="-"/>
            </a:pPr>
            <a:r>
              <a:rPr lang="de-DE" dirty="0"/>
              <a:t>Fördermittel ?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Elektromobilität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Bund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Kulturstiftung des Bundes</a:t>
            </a:r>
          </a:p>
          <a:p>
            <a:pPr marL="742950" lvl="1" indent="-285750">
              <a:buFontTx/>
              <a:buChar char="-"/>
            </a:pPr>
            <a:r>
              <a:rPr lang="de-DE" b="0" dirty="0" err="1"/>
              <a:t>Interreg</a:t>
            </a:r>
            <a:r>
              <a:rPr lang="de-DE" b="0" dirty="0"/>
              <a:t> V / A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Saarland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Interkommunales Arbeiten</a:t>
            </a:r>
          </a:p>
          <a:p>
            <a:pPr marL="742950" lvl="1" indent="-285750">
              <a:buFontTx/>
              <a:buChar char="-"/>
            </a:pPr>
            <a:endParaRPr lang="de-DE" b="0" dirty="0"/>
          </a:p>
          <a:p>
            <a:pPr marL="285750" indent="-285750">
              <a:buFontTx/>
              <a:buChar char="-"/>
            </a:pPr>
            <a:r>
              <a:rPr lang="de-DE" dirty="0"/>
              <a:t>Konzept zum Konzept ?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Umfragen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Marktsichtung Busse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Design </a:t>
            </a:r>
            <a:r>
              <a:rPr lang="de-DE" b="0" dirty="0" err="1"/>
              <a:t>Thinking</a:t>
            </a:r>
            <a:endParaRPr lang="de-DE" b="0" dirty="0"/>
          </a:p>
          <a:p>
            <a:pPr marL="742950" lvl="1" indent="-285750">
              <a:buFontTx/>
              <a:buChar char="-"/>
            </a:pPr>
            <a:r>
              <a:rPr lang="de-DE" b="0" dirty="0"/>
              <a:t>Schulkonferenzen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Seniorenbeirat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Kommunen im Regionalverband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Frankreich ?</a:t>
            </a:r>
          </a:p>
          <a:p>
            <a:pPr lvl="1"/>
            <a:endParaRPr lang="de-DE" b="0" dirty="0"/>
          </a:p>
          <a:p>
            <a:r>
              <a:rPr lang="de-DE" sz="2200" b="0" dirty="0"/>
              <a:t>    </a:t>
            </a:r>
            <a:r>
              <a:rPr lang="de-DE" sz="2200" b="0" dirty="0" smtClean="0"/>
              <a:t>Frankreich</a:t>
            </a:r>
            <a:endParaRPr lang="de-DE" sz="2200" b="0" dirty="0"/>
          </a:p>
          <a:p>
            <a:pPr lvl="1"/>
            <a:endParaRPr lang="de-DE" b="0" dirty="0"/>
          </a:p>
          <a:p>
            <a:endParaRPr lang="de-DE" sz="1600" b="0" dirty="0"/>
          </a:p>
          <a:p>
            <a:pPr marL="742950" lvl="1" indent="-285750">
              <a:buFontTx/>
              <a:buChar char="-"/>
            </a:pPr>
            <a:endParaRPr lang="de-DE" b="0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9221" name="Fußzeilenplatzhalter 3">
            <a:extLst>
              <a:ext uri="{FF2B5EF4-FFF2-40B4-BE49-F238E27FC236}">
                <a16:creationId xmlns:a16="http://schemas.microsoft.com/office/drawing/2014/main" xmlns="" id="{476B4F84-C30C-CB4D-9953-F854EFF3C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</p:txBody>
      </p:sp>
      <p:sp>
        <p:nvSpPr>
          <p:cNvPr id="9222" name="Foliennummernplatzhalter 4">
            <a:extLst>
              <a:ext uri="{FF2B5EF4-FFF2-40B4-BE49-F238E27FC236}">
                <a16:creationId xmlns:a16="http://schemas.microsoft.com/office/drawing/2014/main" xmlns="" id="{D4670639-B4DC-7045-BA59-AD6C570DC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1D5ADE9A-1D8A-BA41-8C45-B4D7A8C98070}" type="slidenum">
              <a:rPr lang="de-DE" altLang="de-DE" sz="1000"/>
              <a:pPr eaLnBrk="1" hangingPunct="1">
                <a:spcAft>
                  <a:spcPct val="0"/>
                </a:spcAft>
              </a:pPr>
              <a:t>15</a:t>
            </a:fld>
            <a:endParaRPr lang="de-DE" altLang="de-DE" sz="10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0E85CF7-AA34-B94B-8142-541B96C1F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449555"/>
            <a:ext cx="5111750" cy="350010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85184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67AFEF0C-EB59-3D49-96F7-E62B6EC4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3909"/>
            <a:ext cx="8686800" cy="890835"/>
          </a:xfrm>
        </p:spPr>
        <p:txBody>
          <a:bodyPr/>
          <a:lstStyle/>
          <a:p>
            <a:r>
              <a:rPr lang="de-DE" sz="3200" dirty="0"/>
              <a:t>Bi-Bus - Les </a:t>
            </a:r>
            <a:r>
              <a:rPr lang="de-DE" sz="3200" dirty="0" err="1"/>
              <a:t>petits</a:t>
            </a:r>
            <a:r>
              <a:rPr lang="de-DE" sz="3200" dirty="0"/>
              <a:t> </a:t>
            </a:r>
            <a:r>
              <a:rPr lang="de-DE" sz="3200" dirty="0" err="1"/>
              <a:t>ruisseaux</a:t>
            </a:r>
            <a:r>
              <a:rPr lang="de-DE" sz="3200" dirty="0"/>
              <a:t> </a:t>
            </a:r>
            <a:r>
              <a:rPr lang="de-DE" sz="3200" dirty="0" err="1"/>
              <a:t>font</a:t>
            </a:r>
            <a:r>
              <a:rPr lang="de-DE" sz="3200" dirty="0"/>
              <a:t> les </a:t>
            </a:r>
            <a:r>
              <a:rPr lang="de-DE" sz="3200" dirty="0" err="1"/>
              <a:t>grandes</a:t>
            </a:r>
            <a:r>
              <a:rPr lang="de-DE" sz="3200" dirty="0"/>
              <a:t> </a:t>
            </a:r>
            <a:r>
              <a:rPr lang="de-DE" sz="3200" dirty="0" err="1"/>
              <a:t>rivières</a:t>
            </a:r>
            <a:endParaRPr lang="de-DE" sz="320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593551E-BC06-1E4F-B2F3-0C4CF5788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295958"/>
            <a:ext cx="3008313" cy="483020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de-DE" dirty="0"/>
              <a:t>Bus fährt in Deutschland und </a:t>
            </a:r>
            <a:r>
              <a:rPr lang="de-DE" dirty="0" smtClean="0"/>
              <a:t>Frankreich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Kauf = Ausschreibungskonsortium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b="0" dirty="0"/>
              <a:t>Regionalverbandskommunen und </a:t>
            </a:r>
            <a:r>
              <a:rPr lang="de-DE" b="0" dirty="0" err="1"/>
              <a:t>SaarMoselle</a:t>
            </a:r>
            <a:endParaRPr lang="de-DE" b="0" dirty="0"/>
          </a:p>
          <a:p>
            <a:pPr marL="285750" indent="-285750">
              <a:buFontTx/>
              <a:buChar char="-"/>
            </a:pPr>
            <a:r>
              <a:rPr lang="de-DE" dirty="0"/>
              <a:t>Zweisprachiges Team aus beiden </a:t>
            </a:r>
            <a:r>
              <a:rPr lang="de-DE" dirty="0" smtClean="0"/>
              <a:t>Ländern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Bestand aus beiden Ländern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b="0" dirty="0"/>
              <a:t>Rollender dritter Ort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Leseförderung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Deutsch-Französische Sprachförderung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Spielerisch Lernen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Bilderbuchkino und Playstation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Comicwettbewerb und Karaoke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Nur 1.500 – 2.000 Medien</a:t>
            </a:r>
          </a:p>
          <a:p>
            <a:pPr marL="742950" lvl="1" indent="-285750">
              <a:buFontTx/>
              <a:buChar char="-"/>
            </a:pPr>
            <a:endParaRPr lang="de-DE" b="0" dirty="0"/>
          </a:p>
          <a:p>
            <a:pPr marL="285750" indent="-285750">
              <a:buFontTx/>
              <a:buChar char="-"/>
            </a:pPr>
            <a:r>
              <a:rPr lang="de-DE" dirty="0"/>
              <a:t>Vernetzung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Ein Ausweis in Saarbrücken</a:t>
            </a:r>
          </a:p>
          <a:p>
            <a:pPr marL="742950" lvl="1" indent="-285750">
              <a:buFontTx/>
              <a:buChar char="-"/>
            </a:pPr>
            <a:r>
              <a:rPr lang="de-DE" b="0" dirty="0"/>
              <a:t>Ausweisanerkennung in SB, </a:t>
            </a:r>
            <a:r>
              <a:rPr lang="de-DE" b="0" dirty="0" err="1"/>
              <a:t>Sarreguemines</a:t>
            </a:r>
            <a:r>
              <a:rPr lang="de-DE" b="0" dirty="0"/>
              <a:t> + </a:t>
            </a:r>
            <a:r>
              <a:rPr lang="de-DE" b="0" dirty="0" err="1"/>
              <a:t>Forbach</a:t>
            </a:r>
            <a:endParaRPr lang="de-DE" b="0" dirty="0"/>
          </a:p>
        </p:txBody>
      </p:sp>
      <p:sp>
        <p:nvSpPr>
          <p:cNvPr id="9221" name="Fußzeilenplatzhalter 3">
            <a:extLst>
              <a:ext uri="{FF2B5EF4-FFF2-40B4-BE49-F238E27FC236}">
                <a16:creationId xmlns:a16="http://schemas.microsoft.com/office/drawing/2014/main" xmlns="" id="{476B4F84-C30C-CB4D-9953-F854EFF3C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  <a:p>
            <a:pPr eaLnBrk="1" hangingPunct="1">
              <a:spcAft>
                <a:spcPct val="0"/>
              </a:spcAft>
            </a:pPr>
            <a:endParaRPr lang="de-DE" altLang="de-DE" sz="1000" dirty="0"/>
          </a:p>
        </p:txBody>
      </p:sp>
      <p:sp>
        <p:nvSpPr>
          <p:cNvPr id="9222" name="Foliennummernplatzhalter 4">
            <a:extLst>
              <a:ext uri="{FF2B5EF4-FFF2-40B4-BE49-F238E27FC236}">
                <a16:creationId xmlns:a16="http://schemas.microsoft.com/office/drawing/2014/main" xmlns="" id="{D4670639-B4DC-7045-BA59-AD6C570DC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1D5ADE9A-1D8A-BA41-8C45-B4D7A8C98070}" type="slidenum">
              <a:rPr lang="de-DE" altLang="de-DE" sz="1000"/>
              <a:pPr eaLnBrk="1" hangingPunct="1">
                <a:spcAft>
                  <a:spcPct val="0"/>
                </a:spcAft>
              </a:pPr>
              <a:t>16</a:t>
            </a:fld>
            <a:endParaRPr lang="de-DE" altLang="de-DE" sz="100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xmlns="" id="{46644FFD-D0FC-AD4C-8553-7CA59A091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95957"/>
            <a:ext cx="5111750" cy="3807299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94D0A064-EF2E-AA4B-BB06-C59E2F759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65304"/>
            <a:ext cx="607293" cy="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6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4" y="401638"/>
            <a:ext cx="8497764" cy="612475"/>
          </a:xfrm>
        </p:spPr>
        <p:txBody>
          <a:bodyPr/>
          <a:lstStyle/>
          <a:p>
            <a:r>
              <a:rPr lang="de-DE" dirty="0"/>
              <a:t>Bi-Bus – Großes entsteht immer im Kleinen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285157" cy="136815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#IFBK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2019-09-07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9B3514-77B7-C944-851E-A5A4E024AC64}" type="slidenum">
              <a:rPr lang="de-DE" altLang="de-DE" smtClean="0"/>
              <a:pPr/>
              <a:t>17</a:t>
            </a:fld>
            <a:endParaRPr lang="de-DE" alt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3200400" cy="14287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69" y="4569718"/>
            <a:ext cx="2089584" cy="15671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620192"/>
            <a:ext cx="2376334" cy="158496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21" y="1916832"/>
            <a:ext cx="3425754" cy="122413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21" y="3140968"/>
            <a:ext cx="3284918" cy="168968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10" y="4814125"/>
            <a:ext cx="1975458" cy="73554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72304"/>
            <a:ext cx="1224136" cy="138658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203945"/>
            <a:ext cx="2150077" cy="152000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6399A68C-CC05-0E42-B3F4-5AF78EBE84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34" y="5724172"/>
            <a:ext cx="2597750" cy="5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67AFEF0C-EB59-3D49-96F7-E62B6EC4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Bi-Bus – Bi(national), Bi(</a:t>
            </a:r>
            <a:r>
              <a:rPr lang="de-DE" dirty="0" err="1"/>
              <a:t>bliobus</a:t>
            </a:r>
            <a:r>
              <a:rPr lang="de-DE" dirty="0"/>
              <a:t>), Bi(</a:t>
            </a:r>
            <a:r>
              <a:rPr lang="de-DE" dirty="0" err="1"/>
              <a:t>bliothek</a:t>
            </a:r>
            <a:r>
              <a:rPr lang="de-DE" dirty="0" smtClean="0"/>
              <a:t>), Bi(</a:t>
            </a:r>
            <a:r>
              <a:rPr lang="de-DE" dirty="0" err="1" smtClean="0"/>
              <a:t>lingual</a:t>
            </a:r>
            <a:r>
              <a:rPr lang="de-DE" dirty="0" smtClean="0"/>
              <a:t>) </a:t>
            </a:r>
            <a:r>
              <a:rPr lang="de-DE" dirty="0"/>
              <a:t>– </a:t>
            </a:r>
            <a:r>
              <a:rPr lang="de-DE" dirty="0" smtClean="0"/>
              <a:t>Bi(</a:t>
            </a:r>
            <a:r>
              <a:rPr lang="de-DE" dirty="0" err="1" smtClean="0"/>
              <a:t>ldung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9221" name="Fußzeilenplatzhalter 3">
            <a:extLst>
              <a:ext uri="{FF2B5EF4-FFF2-40B4-BE49-F238E27FC236}">
                <a16:creationId xmlns:a16="http://schemas.microsoft.com/office/drawing/2014/main" xmlns="" id="{476B4F84-C30C-CB4D-9953-F854EFF3C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</p:txBody>
      </p:sp>
      <p:sp>
        <p:nvSpPr>
          <p:cNvPr id="9222" name="Foliennummernplatzhalter 4">
            <a:extLst>
              <a:ext uri="{FF2B5EF4-FFF2-40B4-BE49-F238E27FC236}">
                <a16:creationId xmlns:a16="http://schemas.microsoft.com/office/drawing/2014/main" xmlns="" id="{D4670639-B4DC-7045-BA59-AD6C570DC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1D5ADE9A-1D8A-BA41-8C45-B4D7A8C98070}" type="slidenum">
              <a:rPr lang="de-DE" altLang="de-DE" sz="1000"/>
              <a:pPr eaLnBrk="1" hangingPunct="1">
                <a:spcAft>
                  <a:spcPct val="0"/>
                </a:spcAft>
              </a:pPr>
              <a:t>18</a:t>
            </a:fld>
            <a:endParaRPr lang="de-DE" altLang="de-DE" sz="10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F7C8F9D5-376D-7441-BCD3-EFBEB1DD3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7" y="1628775"/>
            <a:ext cx="7293543" cy="4321175"/>
          </a:xfrm>
        </p:spPr>
      </p:pic>
    </p:spTree>
    <p:extLst>
      <p:ext uri="{BB962C8B-B14F-4D97-AF65-F5344CB8AC3E}">
        <p14:creationId xmlns:p14="http://schemas.microsoft.com/office/powerpoint/2010/main" val="11659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67AFEF0C-EB59-3D49-96F7-E62B6EC4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995710"/>
          </a:xfrm>
        </p:spPr>
        <p:txBody>
          <a:bodyPr/>
          <a:lstStyle/>
          <a:p>
            <a:r>
              <a:rPr lang="de-DE" sz="3200" dirty="0"/>
              <a:t>Bi-Bus – viele Beteiligte / </a:t>
            </a:r>
            <a:r>
              <a:rPr lang="de-DE" sz="3200" dirty="0" err="1"/>
              <a:t>nombreux</a:t>
            </a:r>
            <a:r>
              <a:rPr lang="de-DE" sz="3200" dirty="0"/>
              <a:t> </a:t>
            </a:r>
            <a:r>
              <a:rPr lang="de-DE" sz="3200" dirty="0" err="1" smtClean="0"/>
              <a:t>intervenants</a:t>
            </a:r>
            <a:r>
              <a:rPr lang="de-DE" sz="3200" dirty="0"/>
              <a:t> / </a:t>
            </a:r>
            <a:r>
              <a:rPr lang="de-DE" sz="3200" dirty="0" err="1"/>
              <a:t>many</a:t>
            </a:r>
            <a:r>
              <a:rPr lang="de-DE" sz="3200" dirty="0"/>
              <a:t> </a:t>
            </a:r>
            <a:r>
              <a:rPr lang="de-DE" sz="3200" dirty="0" err="1"/>
              <a:t>participants</a:t>
            </a:r>
            <a:endParaRPr lang="de-DE" sz="320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593551E-BC06-1E4F-B2F3-0C4CF5788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295958"/>
            <a:ext cx="3008313" cy="4830206"/>
          </a:xfrm>
        </p:spPr>
        <p:txBody>
          <a:bodyPr/>
          <a:lstStyle/>
          <a:p>
            <a:pPr lvl="1"/>
            <a:endParaRPr lang="de-DE" b="0" dirty="0"/>
          </a:p>
          <a:p>
            <a:r>
              <a:rPr lang="de-DE" dirty="0"/>
              <a:t>Ämterübergreifendes Arbeiten:</a:t>
            </a:r>
          </a:p>
          <a:p>
            <a:pPr marL="285750" indent="-285750">
              <a:buFontTx/>
              <a:buChar char="-"/>
            </a:pPr>
            <a:r>
              <a:rPr lang="de-DE" dirty="0"/>
              <a:t>Amt 11 Personalamt</a:t>
            </a:r>
          </a:p>
          <a:p>
            <a:pPr marL="285750" indent="-285750">
              <a:buFontTx/>
              <a:buChar char="-"/>
            </a:pPr>
            <a:r>
              <a:rPr lang="de-DE" dirty="0"/>
              <a:t>Amt 20 </a:t>
            </a:r>
            <a:r>
              <a:rPr lang="de-DE" dirty="0" smtClean="0"/>
              <a:t>Stadtkämmerei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Amt 30 </a:t>
            </a:r>
            <a:r>
              <a:rPr lang="de-DE" dirty="0"/>
              <a:t>R</a:t>
            </a:r>
            <a:r>
              <a:rPr lang="de-DE" dirty="0" smtClean="0"/>
              <a:t>echtsamt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Amt 39 Amt für Klima- und Umweltschutz</a:t>
            </a:r>
          </a:p>
          <a:p>
            <a:pPr marL="285750" indent="-285750">
              <a:buFontTx/>
              <a:buChar char="-"/>
            </a:pPr>
            <a:r>
              <a:rPr lang="de-DE" dirty="0"/>
              <a:t>Amt 40 Amt für Kinder und Bildung</a:t>
            </a:r>
          </a:p>
          <a:p>
            <a:pPr marL="285750" indent="-285750">
              <a:buFontTx/>
              <a:buChar char="-"/>
            </a:pPr>
            <a:r>
              <a:rPr lang="de-DE" dirty="0"/>
              <a:t>Amt 46 Stadtbibliothek</a:t>
            </a:r>
          </a:p>
          <a:p>
            <a:pPr marL="285750" indent="-285750">
              <a:buFontTx/>
              <a:buChar char="-"/>
            </a:pPr>
            <a:r>
              <a:rPr lang="de-DE" dirty="0"/>
              <a:t>Amt 50 Amt für soziale Angelegenheiten (Senioren)</a:t>
            </a:r>
          </a:p>
          <a:p>
            <a:pPr marL="285750" indent="-285750">
              <a:buFontTx/>
              <a:buChar char="-"/>
            </a:pPr>
            <a:r>
              <a:rPr lang="de-DE" dirty="0"/>
              <a:t>Amt 81 Amt für Wirtschaftsförderung, Arbeitsmarkt und grenzüberschreitende Zusammenarbeit </a:t>
            </a:r>
          </a:p>
          <a:p>
            <a:pPr marL="285750" indent="-285750">
              <a:buFontTx/>
              <a:buChar char="-"/>
            </a:pPr>
            <a:r>
              <a:rPr lang="de-DE" dirty="0"/>
              <a:t>ZKE – Zentraler Kommunalentsorger (Bücherbus)</a:t>
            </a:r>
          </a:p>
        </p:txBody>
      </p:sp>
      <p:sp>
        <p:nvSpPr>
          <p:cNvPr id="9221" name="Fußzeilenplatzhalter 3">
            <a:extLst>
              <a:ext uri="{FF2B5EF4-FFF2-40B4-BE49-F238E27FC236}">
                <a16:creationId xmlns:a16="http://schemas.microsoft.com/office/drawing/2014/main" xmlns="" id="{476B4F84-C30C-CB4D-9953-F854EFF3C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</p:txBody>
      </p:sp>
      <p:sp>
        <p:nvSpPr>
          <p:cNvPr id="9222" name="Foliennummernplatzhalter 4">
            <a:extLst>
              <a:ext uri="{FF2B5EF4-FFF2-40B4-BE49-F238E27FC236}">
                <a16:creationId xmlns:a16="http://schemas.microsoft.com/office/drawing/2014/main" xmlns="" id="{D4670639-B4DC-7045-BA59-AD6C570DC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1D5ADE9A-1D8A-BA41-8C45-B4D7A8C98070}" type="slidenum">
              <a:rPr lang="de-DE" altLang="de-DE" sz="1000"/>
              <a:pPr eaLnBrk="1" hangingPunct="1">
                <a:spcAft>
                  <a:spcPct val="0"/>
                </a:spcAft>
              </a:pPr>
              <a:t>19</a:t>
            </a:fld>
            <a:endParaRPr lang="de-DE" altLang="de-DE" sz="100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EA2426A3-F90B-EE44-A67E-A276BCCFE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132856"/>
            <a:ext cx="4822547" cy="2736304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A0E495F7-5C5E-9543-8BD9-5950BC3BF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2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56E84EE7-3E37-174D-AA32-04C781B74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724" y="401638"/>
            <a:ext cx="8281739" cy="1443186"/>
          </a:xfrm>
        </p:spPr>
        <p:txBody>
          <a:bodyPr/>
          <a:lstStyle/>
          <a:p>
            <a:pPr eaLnBrk="1" hangingPunct="1"/>
            <a:r>
              <a:rPr lang="de-DE" altLang="de-DE" sz="2800" dirty="0"/>
              <a:t>Saarbrücken – am Rande der </a:t>
            </a:r>
            <a:r>
              <a:rPr lang="de-DE" altLang="de-DE" sz="2800" dirty="0" smtClean="0"/>
              <a:t>BRD...</a:t>
            </a:r>
            <a:br>
              <a:rPr lang="de-DE" altLang="de-DE" sz="2800" dirty="0" smtClean="0"/>
            </a:br>
            <a:r>
              <a:rPr lang="fr-FR" altLang="de-DE" sz="2800" dirty="0"/>
              <a:t>Sarrebruck - aux confins de </a:t>
            </a:r>
            <a:r>
              <a:rPr lang="fr-FR" altLang="de-DE" sz="2800" dirty="0" smtClean="0"/>
              <a:t>l'Allemagne…</a:t>
            </a:r>
            <a:br>
              <a:rPr lang="fr-FR" altLang="de-DE" sz="2800" dirty="0" smtClean="0"/>
            </a:br>
            <a:r>
              <a:rPr lang="en-US" altLang="de-DE" sz="2800" dirty="0" err="1" smtClean="0"/>
              <a:t>Saarbruecken</a:t>
            </a:r>
            <a:r>
              <a:rPr lang="en-US" altLang="de-DE" sz="2800" dirty="0" smtClean="0"/>
              <a:t> </a:t>
            </a:r>
            <a:r>
              <a:rPr lang="en-US" altLang="de-DE" sz="2800" dirty="0"/>
              <a:t>- on the edge of </a:t>
            </a:r>
            <a:r>
              <a:rPr lang="en-US" altLang="de-DE" sz="2800" dirty="0" smtClean="0"/>
              <a:t>Germany…</a:t>
            </a:r>
            <a:r>
              <a:rPr lang="fr-FR" altLang="de-DE" sz="2800" dirty="0" smtClean="0"/>
              <a:t/>
            </a:r>
            <a:br>
              <a:rPr lang="fr-FR" altLang="de-DE" sz="2800" dirty="0" smtClean="0"/>
            </a:br>
            <a:endParaRPr lang="de-DE" altLang="de-DE" sz="2800" dirty="0"/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xmlns="" id="{45B09E65-5579-524A-8833-3C27ECEA85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de-DE" sz="2000" b="0" dirty="0"/>
              <a:t/>
            </a:r>
            <a:br>
              <a:rPr lang="de-DE" sz="2000" b="0" dirty="0"/>
            </a:br>
            <a:endParaRPr lang="de-DE" sz="2000" b="0" dirty="0"/>
          </a:p>
          <a:p>
            <a:pPr marL="514350" indent="-514350" eaLnBrk="1" hangingPunct="1">
              <a:buFontTx/>
              <a:buAutoNum type="arabicPeriod"/>
              <a:defRPr/>
            </a:pPr>
            <a:endParaRPr lang="de-DE" altLang="de-DE" dirty="0"/>
          </a:p>
        </p:txBody>
      </p:sp>
      <p:sp>
        <p:nvSpPr>
          <p:cNvPr id="8197" name="Fußzeilenplatzhalter 3">
            <a:extLst>
              <a:ext uri="{FF2B5EF4-FFF2-40B4-BE49-F238E27FC236}">
                <a16:creationId xmlns:a16="http://schemas.microsoft.com/office/drawing/2014/main" xmlns="" id="{2CD9E443-FB82-2B44-BF59-69A6AE3665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 smtClean="0"/>
              <a:t>#IFBK / </a:t>
            </a:r>
            <a:r>
              <a:rPr lang="de-DE" altLang="de-DE" sz="1000" dirty="0"/>
              <a:t>Gerald Schleiwies / </a:t>
            </a:r>
            <a:r>
              <a:rPr lang="de-DE" altLang="de-DE" sz="1000" dirty="0" smtClean="0"/>
              <a:t>Bi-Bus </a:t>
            </a:r>
            <a:r>
              <a:rPr lang="de-DE" altLang="de-DE" sz="1000" dirty="0" err="1" smtClean="0"/>
              <a:t>SaarMoselle</a:t>
            </a:r>
            <a:r>
              <a:rPr lang="de-DE" altLang="de-DE" sz="1000" dirty="0" smtClean="0"/>
              <a:t> </a:t>
            </a:r>
            <a:r>
              <a:rPr lang="de-DE" altLang="de-DE" sz="1000" dirty="0"/>
              <a:t>/ </a:t>
            </a:r>
            <a:r>
              <a:rPr lang="de-DE" altLang="de-DE" sz="1000" dirty="0" smtClean="0"/>
              <a:t>2019-09-07</a:t>
            </a:r>
            <a:endParaRPr lang="de-DE" altLang="de-DE" sz="1000" dirty="0"/>
          </a:p>
        </p:txBody>
      </p:sp>
      <p:sp>
        <p:nvSpPr>
          <p:cNvPr id="8198" name="Foliennummernplatzhalter 4">
            <a:extLst>
              <a:ext uri="{FF2B5EF4-FFF2-40B4-BE49-F238E27FC236}">
                <a16:creationId xmlns:a16="http://schemas.microsoft.com/office/drawing/2014/main" xmlns="" id="{4C1EEEF1-2741-2740-9962-9AB37782F8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51735B00-E857-614F-8F0A-1EFAFEC64A46}" type="slidenum">
              <a:rPr lang="de-DE" altLang="de-DE" sz="1000"/>
              <a:pPr eaLnBrk="1" hangingPunct="1">
                <a:spcAft>
                  <a:spcPct val="0"/>
                </a:spcAft>
              </a:pPr>
              <a:t>2</a:t>
            </a:fld>
            <a:endParaRPr lang="de-DE" altLang="de-DE" sz="100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46503FE4-99BE-7448-B82A-A9A464F30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9"/>
            <a:ext cx="7468750" cy="4201172"/>
          </a:xfrm>
          <a:prstGeom prst="rect">
            <a:avLst/>
          </a:prstGeom>
        </p:spPr>
      </p:pic>
      <p:sp>
        <p:nvSpPr>
          <p:cNvPr id="14" name="Pfeil nach rechts 13">
            <a:extLst>
              <a:ext uri="{FF2B5EF4-FFF2-40B4-BE49-F238E27FC236}">
                <a16:creationId xmlns:a16="http://schemas.microsoft.com/office/drawing/2014/main" xmlns="" id="{18EF6C77-F4D3-9744-A0B4-19D5257E33FC}"/>
              </a:ext>
            </a:extLst>
          </p:cNvPr>
          <p:cNvSpPr/>
          <p:nvPr/>
        </p:nvSpPr>
        <p:spPr>
          <a:xfrm>
            <a:off x="2748121" y="4509119"/>
            <a:ext cx="648072" cy="258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44B3864F-B7F4-1A4E-B3E9-082C1618D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National / International</a:t>
            </a:r>
            <a:endParaRPr lang="de-DE" sz="32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761927"/>
            <a:ext cx="5111750" cy="2875359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42535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de-DE" dirty="0" err="1" smtClean="0"/>
              <a:t>Interreg</a:t>
            </a:r>
            <a:r>
              <a:rPr lang="de-DE" dirty="0" smtClean="0"/>
              <a:t> (Luxemburg)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Ministerium für Bildung und Kultur des Saarland</a:t>
            </a:r>
            <a:r>
              <a:rPr lang="de-DE" dirty="0" smtClean="0"/>
              <a:t>es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Ministerium für Wirtschaft, Arbeit Energie und </a:t>
            </a:r>
            <a:r>
              <a:rPr lang="de-DE" dirty="0"/>
              <a:t>V</a:t>
            </a:r>
            <a:r>
              <a:rPr lang="de-DE" dirty="0" smtClean="0"/>
              <a:t>erkehr des Saarlandes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Eurodistrict</a:t>
            </a:r>
            <a:r>
              <a:rPr lang="de-DE" dirty="0" smtClean="0"/>
              <a:t> </a:t>
            </a:r>
            <a:r>
              <a:rPr lang="de-DE" dirty="0" err="1" smtClean="0"/>
              <a:t>SaarMoselle</a:t>
            </a:r>
            <a:r>
              <a:rPr lang="de-DE" dirty="0" smtClean="0"/>
              <a:t> (F/D</a:t>
            </a:r>
            <a:r>
              <a:rPr lang="de-DE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Region Grand </a:t>
            </a:r>
            <a:r>
              <a:rPr lang="de-DE" dirty="0" err="1" smtClean="0"/>
              <a:t>Est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Kommunen/</a:t>
            </a:r>
            <a:r>
              <a:rPr lang="de-DE" dirty="0" err="1" smtClean="0"/>
              <a:t>Commauté</a:t>
            </a:r>
            <a:r>
              <a:rPr lang="de-DE" dirty="0" smtClean="0"/>
              <a:t> France/ </a:t>
            </a:r>
            <a:r>
              <a:rPr lang="de-DE" dirty="0" err="1" smtClean="0"/>
              <a:t>Allemand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Informationen aus dem Projekt </a:t>
            </a:r>
            <a:r>
              <a:rPr lang="de-DE" dirty="0" smtClean="0"/>
              <a:t>für</a:t>
            </a:r>
            <a:r>
              <a:rPr lang="de-DE" dirty="0" smtClean="0"/>
              <a:t> </a:t>
            </a:r>
            <a:r>
              <a:rPr lang="de-DE" dirty="0" smtClean="0"/>
              <a:t>Bibliotheken in Belgien und Luxemburg</a:t>
            </a:r>
          </a:p>
          <a:p>
            <a:r>
              <a:rPr lang="de-DE" dirty="0" smtClean="0"/>
              <a:t>-     #IFBK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 smtClean="0"/>
          </a:p>
          <a:p>
            <a:pPr marL="285750" indent="-285750">
              <a:buFontTx/>
              <a:buChar char="-"/>
            </a:pPr>
            <a:endParaRPr lang="de-DE" dirty="0" smtClean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#IFBK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2019-09-07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0A39D6-F644-524C-97A3-B77180B1FE5C}" type="slidenum">
              <a:rPr lang="de-DE" altLang="de-DE" smtClean="0"/>
              <a:pPr/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52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Bi-Bus – politisierend – politisch - elektrisierend – elektrisch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97152"/>
            <a:ext cx="8205788" cy="1228459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#IFBK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2019-09-07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9B3514-77B7-C944-851E-A5A4E024AC64}" type="slidenum">
              <a:rPr lang="de-DE" altLang="de-DE" smtClean="0"/>
              <a:pPr/>
              <a:t>21</a:t>
            </a:fld>
            <a:endParaRPr lang="de-DE" alt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2428875" cy="18764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060848"/>
            <a:ext cx="2281436" cy="228143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896419" y="1700808"/>
            <a:ext cx="31157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Pro Elektro:</a:t>
            </a:r>
          </a:p>
          <a:p>
            <a:endParaRPr lang="de-DE" u="sng" dirty="0"/>
          </a:p>
          <a:p>
            <a:pPr marL="285750" indent="-285750">
              <a:buFontTx/>
              <a:buChar char="-"/>
            </a:pPr>
            <a:r>
              <a:rPr lang="de-DE" dirty="0"/>
              <a:t>Mindestlaufzeit 15 Jahre</a:t>
            </a:r>
          </a:p>
          <a:p>
            <a:pPr marL="285750" indent="-285750">
              <a:buFontTx/>
              <a:buChar char="-"/>
            </a:pPr>
            <a:r>
              <a:rPr lang="de-DE" dirty="0"/>
              <a:t>Wenig Laufleistung (8.000 km – 10.000 km/ Anno)</a:t>
            </a:r>
          </a:p>
          <a:p>
            <a:pPr marL="285750" indent="-285750">
              <a:buFontTx/>
              <a:buChar char="-"/>
            </a:pPr>
            <a:r>
              <a:rPr lang="de-DE" dirty="0"/>
              <a:t>Smart Werk Hambach</a:t>
            </a:r>
          </a:p>
          <a:p>
            <a:pPr marL="285750" indent="-285750">
              <a:buFontTx/>
              <a:buChar char="-"/>
            </a:pPr>
            <a:r>
              <a:rPr lang="de-DE" dirty="0"/>
              <a:t>ZF Werk Saarbrücken</a:t>
            </a:r>
          </a:p>
          <a:p>
            <a:pPr marL="285750" indent="-285750">
              <a:buFontTx/>
              <a:buChar char="-"/>
            </a:pPr>
            <a:r>
              <a:rPr lang="de-DE" dirty="0"/>
              <a:t>Betriebskosten</a:t>
            </a:r>
          </a:p>
          <a:p>
            <a:pPr marL="285750" indent="-285750">
              <a:buFontTx/>
              <a:buChar char="-"/>
            </a:pPr>
            <a:r>
              <a:rPr lang="de-DE" dirty="0"/>
              <a:t>Image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7197B5CC-DA7A-1443-95A1-ACF8235B00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01638"/>
            <a:ext cx="8784976" cy="639560"/>
          </a:xfrm>
        </p:spPr>
        <p:txBody>
          <a:bodyPr/>
          <a:lstStyle/>
          <a:p>
            <a:r>
              <a:rPr lang="de-DE" dirty="0"/>
              <a:t>Aachener Vertrag - </a:t>
            </a:r>
            <a:r>
              <a:rPr lang="de-DE" dirty="0" err="1"/>
              <a:t>Traité</a:t>
            </a:r>
            <a:r>
              <a:rPr lang="de-DE" dirty="0"/>
              <a:t> </a:t>
            </a:r>
            <a:r>
              <a:rPr lang="de-DE" dirty="0" err="1"/>
              <a:t>d’Aix</a:t>
            </a:r>
            <a:r>
              <a:rPr lang="de-DE" dirty="0"/>
              <a:t>-la-</a:t>
            </a:r>
            <a:r>
              <a:rPr lang="de-DE" dirty="0" err="1"/>
              <a:t>Chapelle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54" y="4707015"/>
            <a:ext cx="2977306" cy="1206104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#IFBK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2019-09-07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03E9B3-A31B-DB4D-9E83-53085ECDB5AD}" type="slidenum">
              <a:rPr lang="de-DE" altLang="de-DE" smtClean="0"/>
              <a:pPr/>
              <a:t>22</a:t>
            </a:fld>
            <a:endParaRPr lang="de-DE" alt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8" y="4339679"/>
            <a:ext cx="4752922" cy="19407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51520" y="1023179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Kapitel 4 / </a:t>
            </a:r>
            <a:r>
              <a:rPr lang="de-DE" dirty="0" err="1"/>
              <a:t>Chapitre</a:t>
            </a:r>
            <a:r>
              <a:rPr lang="de-DE" dirty="0"/>
              <a:t> 4</a:t>
            </a:r>
          </a:p>
          <a:p>
            <a:pPr algn="ctr"/>
            <a:r>
              <a:rPr lang="de-DE" dirty="0"/>
              <a:t>Regionale und grenzüberschreitende Zusammenarbeit / </a:t>
            </a:r>
          </a:p>
          <a:p>
            <a:pPr algn="ctr"/>
            <a:r>
              <a:rPr lang="de-DE" dirty="0" err="1"/>
              <a:t>Coopération</a:t>
            </a:r>
            <a:r>
              <a:rPr lang="de-DE" dirty="0"/>
              <a:t> </a:t>
            </a:r>
            <a:r>
              <a:rPr lang="de-DE" dirty="0" err="1"/>
              <a:t>régionale</a:t>
            </a:r>
            <a:r>
              <a:rPr lang="de-DE" dirty="0"/>
              <a:t> et </a:t>
            </a:r>
            <a:r>
              <a:rPr lang="de-DE" dirty="0" err="1"/>
              <a:t>transfrontalière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Artikel 15 / </a:t>
            </a:r>
            <a:r>
              <a:rPr lang="de-DE" dirty="0" err="1"/>
              <a:t>Article</a:t>
            </a:r>
            <a:r>
              <a:rPr lang="de-DE" dirty="0"/>
              <a:t> 15</a:t>
            </a:r>
          </a:p>
          <a:p>
            <a:pPr algn="just"/>
            <a:r>
              <a:rPr lang="de-DE" dirty="0"/>
              <a:t>Beide Staaten sind dem Ziel der Zweisprachigkeit in den Grenzregionen verpflichtet und unterstützen die dortigen Stellen dabei, geeignete Strategien zu entwickeln und umzusetzen.  </a:t>
            </a:r>
          </a:p>
          <a:p>
            <a:pPr algn="just"/>
            <a:endParaRPr lang="de-DE" dirty="0"/>
          </a:p>
          <a:p>
            <a:pPr algn="just"/>
            <a:r>
              <a:rPr lang="de-DE" dirty="0"/>
              <a:t>Les </a:t>
            </a:r>
            <a:r>
              <a:rPr lang="de-DE" dirty="0" err="1"/>
              <a:t>deux</a:t>
            </a:r>
            <a:r>
              <a:rPr lang="de-DE" dirty="0"/>
              <a:t> </a:t>
            </a:r>
            <a:r>
              <a:rPr lang="de-DE" dirty="0" err="1"/>
              <a:t>États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attachés</a:t>
            </a:r>
            <a:r>
              <a:rPr lang="de-DE" dirty="0"/>
              <a:t> à </a:t>
            </a:r>
            <a:r>
              <a:rPr lang="de-DE" dirty="0" err="1"/>
              <a:t>l’objectif</a:t>
            </a:r>
            <a:r>
              <a:rPr lang="de-DE" dirty="0"/>
              <a:t> du </a:t>
            </a:r>
            <a:r>
              <a:rPr lang="de-DE" dirty="0" err="1"/>
              <a:t>bilinguisme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les </a:t>
            </a:r>
            <a:r>
              <a:rPr lang="de-DE" dirty="0" err="1"/>
              <a:t>territoires</a:t>
            </a:r>
            <a:r>
              <a:rPr lang="de-DE" dirty="0"/>
              <a:t> </a:t>
            </a:r>
            <a:r>
              <a:rPr lang="de-DE" dirty="0" err="1"/>
              <a:t>frontaliers</a:t>
            </a:r>
            <a:r>
              <a:rPr lang="de-DE" dirty="0"/>
              <a:t> et </a:t>
            </a:r>
            <a:r>
              <a:rPr lang="de-DE" dirty="0" err="1"/>
              <a:t>accordent</a:t>
            </a:r>
            <a:r>
              <a:rPr lang="de-DE" dirty="0"/>
              <a:t> </a:t>
            </a:r>
            <a:r>
              <a:rPr lang="de-DE" dirty="0" err="1"/>
              <a:t>leur</a:t>
            </a:r>
            <a:r>
              <a:rPr lang="de-DE" dirty="0"/>
              <a:t> </a:t>
            </a:r>
            <a:r>
              <a:rPr lang="de-DE" dirty="0" err="1"/>
              <a:t>soutien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collectivités</a:t>
            </a:r>
            <a:r>
              <a:rPr lang="de-DE" dirty="0"/>
              <a:t> </a:t>
            </a:r>
            <a:r>
              <a:rPr lang="de-DE" dirty="0" err="1"/>
              <a:t>frontalières</a:t>
            </a:r>
            <a:r>
              <a:rPr lang="de-DE" dirty="0"/>
              <a:t> </a:t>
            </a:r>
            <a:r>
              <a:rPr lang="de-DE" dirty="0" err="1"/>
              <a:t>afin</a:t>
            </a:r>
            <a:r>
              <a:rPr lang="de-DE" dirty="0"/>
              <a:t> </a:t>
            </a:r>
            <a:r>
              <a:rPr lang="de-DE" dirty="0" err="1"/>
              <a:t>d’élaborer</a:t>
            </a:r>
            <a:r>
              <a:rPr lang="de-DE" dirty="0"/>
              <a:t> et de </a:t>
            </a:r>
            <a:r>
              <a:rPr lang="de-DE" dirty="0" err="1"/>
              <a:t>mettre</a:t>
            </a:r>
            <a:r>
              <a:rPr lang="de-DE" dirty="0"/>
              <a:t> en </a:t>
            </a:r>
            <a:r>
              <a:rPr lang="de-DE" dirty="0" err="1"/>
              <a:t>œuvre</a:t>
            </a:r>
            <a:r>
              <a:rPr lang="de-DE" dirty="0"/>
              <a:t> des </a:t>
            </a:r>
            <a:r>
              <a:rPr lang="de-DE" dirty="0" err="1"/>
              <a:t>stratégies</a:t>
            </a:r>
            <a:r>
              <a:rPr lang="de-DE" dirty="0"/>
              <a:t> </a:t>
            </a:r>
            <a:r>
              <a:rPr lang="de-DE" dirty="0" err="1"/>
              <a:t>appropriées</a:t>
            </a:r>
            <a:r>
              <a:rPr lang="de-DE"/>
              <a:t>.</a:t>
            </a:r>
            <a:endParaRPr lang="de-DE" dirty="0"/>
          </a:p>
        </p:txBody>
      </p:sp>
      <p:cxnSp>
        <p:nvCxnSpPr>
          <p:cNvPr id="10" name="Gerade Verbindung 9"/>
          <p:cNvCxnSpPr>
            <a:cxnSpLocks/>
          </p:cNvCxnSpPr>
          <p:nvPr/>
        </p:nvCxnSpPr>
        <p:spPr>
          <a:xfrm>
            <a:off x="5261219" y="4672609"/>
            <a:ext cx="2977306" cy="1205157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C61C8C06-4CEB-4541-B4BF-489E1C2D8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7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67AFEF0C-EB59-3D49-96F7-E62B6EC4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635670"/>
          </a:xfrm>
        </p:spPr>
        <p:txBody>
          <a:bodyPr/>
          <a:lstStyle/>
          <a:p>
            <a:r>
              <a:rPr lang="de-DE" dirty="0"/>
              <a:t>Bi – Bus - Chronologie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593551E-BC06-1E4F-B2F3-0C4CF5788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124744"/>
            <a:ext cx="2962671" cy="5040560"/>
          </a:xfrm>
        </p:spPr>
        <p:txBody>
          <a:bodyPr/>
          <a:lstStyle/>
          <a:p>
            <a:pPr lvl="1"/>
            <a:endParaRPr lang="de-DE" b="0" dirty="0"/>
          </a:p>
          <a:p>
            <a:r>
              <a:rPr lang="de-DE" dirty="0"/>
              <a:t>12/2017 – Planungsbeginn</a:t>
            </a:r>
          </a:p>
          <a:p>
            <a:r>
              <a:rPr lang="de-DE" dirty="0"/>
              <a:t>3/2018 – 6/2018 – Evaluation</a:t>
            </a:r>
          </a:p>
          <a:p>
            <a:r>
              <a:rPr lang="de-DE" dirty="0"/>
              <a:t>5/2018 - 6/2018 – Aufruf </a:t>
            </a:r>
            <a:r>
              <a:rPr lang="de-DE" dirty="0" err="1"/>
              <a:t>Interreg</a:t>
            </a:r>
            <a:r>
              <a:rPr lang="de-DE" dirty="0"/>
              <a:t> V / A und Kulturstiftung des Bundes</a:t>
            </a:r>
          </a:p>
          <a:p>
            <a:r>
              <a:rPr lang="de-DE" dirty="0"/>
              <a:t>7/2018 – Sondierung Zusammenarbeit mit Frankreich</a:t>
            </a:r>
          </a:p>
          <a:p>
            <a:r>
              <a:rPr lang="de-DE" dirty="0"/>
              <a:t>12/2019 – </a:t>
            </a:r>
            <a:r>
              <a:rPr lang="de-DE" dirty="0" err="1"/>
              <a:t>Interreg</a:t>
            </a:r>
            <a:r>
              <a:rPr lang="de-DE" dirty="0"/>
              <a:t> V / A Vorantrag positiv</a:t>
            </a:r>
          </a:p>
          <a:p>
            <a:r>
              <a:rPr lang="de-DE" dirty="0"/>
              <a:t>2/2019 – positives politisches Votum im Stadtrat für </a:t>
            </a:r>
            <a:r>
              <a:rPr lang="de-DE" dirty="0" err="1"/>
              <a:t>Interreg</a:t>
            </a:r>
            <a:r>
              <a:rPr lang="de-DE" dirty="0"/>
              <a:t> V / A Hauptantrag</a:t>
            </a:r>
          </a:p>
          <a:p>
            <a:r>
              <a:rPr lang="de-DE" dirty="0"/>
              <a:t>2/2019 – Absage der Kulturstiftung des Bundes</a:t>
            </a:r>
          </a:p>
          <a:p>
            <a:r>
              <a:rPr lang="de-DE" dirty="0"/>
              <a:t>3/2019 – Einreichung des </a:t>
            </a:r>
            <a:r>
              <a:rPr lang="de-DE" dirty="0" err="1"/>
              <a:t>Interreg</a:t>
            </a:r>
            <a:r>
              <a:rPr lang="de-DE" dirty="0"/>
              <a:t> V/A Hauptantrages und Beginn des Projektes Bi-Bus</a:t>
            </a:r>
          </a:p>
          <a:p>
            <a:r>
              <a:rPr lang="de-DE" dirty="0" smtClean="0"/>
              <a:t>17.9.2019 </a:t>
            </a:r>
            <a:r>
              <a:rPr lang="de-DE" dirty="0"/>
              <a:t>– letzte Entscheidung des Hauptantrags bei </a:t>
            </a:r>
            <a:r>
              <a:rPr lang="de-DE" dirty="0" err="1"/>
              <a:t>Interreg</a:t>
            </a:r>
            <a:r>
              <a:rPr lang="de-DE" dirty="0"/>
              <a:t> und Bestellung des Bücherbusses</a:t>
            </a:r>
          </a:p>
        </p:txBody>
      </p:sp>
      <p:sp>
        <p:nvSpPr>
          <p:cNvPr id="9221" name="Fußzeilenplatzhalter 3">
            <a:extLst>
              <a:ext uri="{FF2B5EF4-FFF2-40B4-BE49-F238E27FC236}">
                <a16:creationId xmlns:a16="http://schemas.microsoft.com/office/drawing/2014/main" xmlns="" id="{476B4F84-C30C-CB4D-9953-F854EFF3C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</p:txBody>
      </p:sp>
      <p:sp>
        <p:nvSpPr>
          <p:cNvPr id="9222" name="Foliennummernplatzhalter 4">
            <a:extLst>
              <a:ext uri="{FF2B5EF4-FFF2-40B4-BE49-F238E27FC236}">
                <a16:creationId xmlns:a16="http://schemas.microsoft.com/office/drawing/2014/main" xmlns="" id="{D4670639-B4DC-7045-BA59-AD6C570DC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1D5ADE9A-1D8A-BA41-8C45-B4D7A8C98070}" type="slidenum">
              <a:rPr lang="de-DE" altLang="de-DE" sz="1000"/>
              <a:pPr eaLnBrk="1" hangingPunct="1">
                <a:spcAft>
                  <a:spcPct val="0"/>
                </a:spcAft>
              </a:pPr>
              <a:t>23</a:t>
            </a:fld>
            <a:endParaRPr lang="de-DE" altLang="de-DE" sz="100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xmlns="" id="{D1E944DF-2374-3C42-BE3B-49A871B86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3" name="Textfeld 2"/>
          <p:cNvSpPr txBox="1"/>
          <p:nvPr/>
        </p:nvSpPr>
        <p:spPr>
          <a:xfrm>
            <a:off x="3563888" y="5301208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Oberbürgermeisterin der Landeshauptstadt Saarbrücken und Präsidentin </a:t>
            </a:r>
            <a:r>
              <a:rPr lang="de-DE" sz="1400" dirty="0" err="1"/>
              <a:t>SaarMoselle</a:t>
            </a:r>
            <a:r>
              <a:rPr lang="de-DE" sz="1400" dirty="0"/>
              <a:t> Charlotte Britz / Bus-</a:t>
            </a:r>
            <a:r>
              <a:rPr lang="de-DE" sz="1400" dirty="0" err="1"/>
              <a:t>FaMi</a:t>
            </a:r>
            <a:r>
              <a:rPr lang="de-DE" sz="1400" dirty="0"/>
              <a:t> Nadine Schneider / Abteilungsleitung Publikumsservice Christine Ide-Schröder (</a:t>
            </a:r>
            <a:r>
              <a:rPr lang="de-DE" sz="1400" dirty="0" err="1"/>
              <a:t>v.l.n.r</a:t>
            </a:r>
            <a:r>
              <a:rPr lang="de-DE" sz="1400" dirty="0"/>
              <a:t>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32162BAC-2A68-6B46-9265-0C8ADDBC9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3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95710"/>
          </a:xfrm>
        </p:spPr>
        <p:txBody>
          <a:bodyPr/>
          <a:lstStyle/>
          <a:p>
            <a:r>
              <a:rPr lang="de-DE" dirty="0"/>
              <a:t>Herausforderungen</a:t>
            </a:r>
            <a:br>
              <a:rPr lang="de-DE" dirty="0"/>
            </a:br>
            <a:r>
              <a:rPr lang="de-DE" dirty="0" err="1"/>
              <a:t>Défis</a:t>
            </a:r>
            <a:r>
              <a:rPr lang="de-DE" dirty="0"/>
              <a:t> à </a:t>
            </a:r>
            <a:r>
              <a:rPr lang="de-DE" dirty="0" err="1" smtClean="0"/>
              <a:t>relever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Challenges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DE" dirty="0" smtClean="0"/>
              <a:t>35 (F) / 39 (D) Std. Woche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Arbeitsverträge und Weisung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Feiertage / Schulferien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A1 - Bescheinigung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Wie leihen wir aus ?</a:t>
            </a:r>
          </a:p>
          <a:p>
            <a:pPr marL="742950" lvl="1" indent="-285750">
              <a:buFontTx/>
              <a:buChar char="-"/>
            </a:pPr>
            <a:r>
              <a:rPr lang="de-DE" dirty="0" smtClean="0"/>
              <a:t>Ausweis</a:t>
            </a:r>
          </a:p>
          <a:p>
            <a:pPr marL="742950" lvl="1" indent="-285750">
              <a:buFontTx/>
              <a:buChar char="-"/>
            </a:pPr>
            <a:r>
              <a:rPr lang="de-DE" dirty="0" smtClean="0"/>
              <a:t>Barcode</a:t>
            </a:r>
          </a:p>
          <a:p>
            <a:pPr marL="742950" lvl="1" indent="-285750">
              <a:buFontTx/>
              <a:buChar char="-"/>
            </a:pPr>
            <a:r>
              <a:rPr lang="de-DE" dirty="0" smtClean="0"/>
              <a:t>Bibliothekssystem</a:t>
            </a:r>
          </a:p>
          <a:p>
            <a:pPr marL="742950" lvl="1" indent="-285750">
              <a:buFontTx/>
              <a:buChar char="-"/>
            </a:pPr>
            <a:r>
              <a:rPr lang="de-DE" dirty="0" smtClean="0"/>
              <a:t>Mahnwesen</a:t>
            </a:r>
          </a:p>
          <a:p>
            <a:pPr marL="742950" lvl="1" indent="-285750">
              <a:buFontTx/>
              <a:buChar char="-"/>
            </a:pPr>
            <a:r>
              <a:rPr lang="de-DE" dirty="0" smtClean="0"/>
              <a:t>Satzungen</a:t>
            </a:r>
          </a:p>
          <a:p>
            <a:pPr lvl="1"/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Anforderungen </a:t>
            </a:r>
            <a:r>
              <a:rPr lang="de-DE" dirty="0" err="1" smtClean="0"/>
              <a:t>Interreg</a:t>
            </a:r>
            <a:endParaRPr lang="de-DE" dirty="0" smtClean="0"/>
          </a:p>
          <a:p>
            <a:pPr marL="742950" lvl="1" indent="-285750">
              <a:buFontTx/>
              <a:buChar char="-"/>
            </a:pPr>
            <a:r>
              <a:rPr lang="de-DE" dirty="0" smtClean="0"/>
              <a:t>Eigene Homepage</a:t>
            </a:r>
          </a:p>
          <a:p>
            <a:pPr marL="742950" lvl="1" indent="-285750">
              <a:buFontTx/>
              <a:buChar char="-"/>
            </a:pPr>
            <a:r>
              <a:rPr lang="de-DE" dirty="0" smtClean="0"/>
              <a:t>Eigene </a:t>
            </a:r>
            <a:r>
              <a:rPr lang="de-DE" dirty="0" err="1" smtClean="0"/>
              <a:t>Social</a:t>
            </a:r>
            <a:r>
              <a:rPr lang="de-DE" dirty="0" smtClean="0"/>
              <a:t> Media</a:t>
            </a:r>
          </a:p>
          <a:p>
            <a:pPr marL="742950" lvl="1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Keine Vorbilder – Neuland</a:t>
            </a:r>
            <a:r>
              <a:rPr lang="de-DE" dirty="0" smtClean="0"/>
              <a:t>!</a:t>
            </a:r>
          </a:p>
          <a:p>
            <a:pPr marL="742950" lvl="1" indent="-285750">
              <a:buFontTx/>
              <a:buChar char="-"/>
            </a:pPr>
            <a:r>
              <a:rPr lang="de-DE" dirty="0" err="1" smtClean="0"/>
              <a:t>Kirjastoauto</a:t>
            </a:r>
            <a:r>
              <a:rPr lang="de-DE" dirty="0" smtClean="0"/>
              <a:t> </a:t>
            </a:r>
            <a:r>
              <a:rPr lang="de-DE" dirty="0" err="1" smtClean="0"/>
              <a:t>Enontekiö</a:t>
            </a:r>
            <a:endParaRPr lang="de-DE" dirty="0" smtClean="0"/>
          </a:p>
          <a:p>
            <a:pPr marL="742950" lvl="1" indent="-285750">
              <a:buFontTx/>
              <a:buChar char="-"/>
            </a:pPr>
            <a:r>
              <a:rPr lang="de-DE" dirty="0" err="1" smtClean="0"/>
              <a:t>Donegal´s</a:t>
            </a:r>
            <a:r>
              <a:rPr lang="de-DE" dirty="0" smtClean="0"/>
              <a:t> Mobile Library</a:t>
            </a:r>
          </a:p>
          <a:p>
            <a:pPr marL="742950" lvl="1" indent="-285750">
              <a:buFontTx/>
              <a:buChar char="-"/>
            </a:pPr>
            <a:r>
              <a:rPr lang="de-DE" dirty="0" smtClean="0"/>
              <a:t>Freiburg - </a:t>
            </a:r>
            <a:r>
              <a:rPr lang="de-DE" dirty="0" err="1" smtClean="0"/>
              <a:t>Muhlhouse</a:t>
            </a:r>
            <a:endParaRPr lang="de-DE" dirty="0" smtClean="0"/>
          </a:p>
          <a:p>
            <a:pPr marL="742950" lvl="1" indent="-285750">
              <a:buFontTx/>
              <a:buChar char="-"/>
            </a:pPr>
            <a:endParaRPr lang="de-DE" dirty="0"/>
          </a:p>
          <a:p>
            <a:pPr lvl="1"/>
            <a:endParaRPr lang="de-DE" dirty="0" smtClean="0"/>
          </a:p>
          <a:p>
            <a:endParaRPr lang="de-DE" dirty="0" smtClean="0"/>
          </a:p>
          <a:p>
            <a:pPr marL="285750" indent="-285750">
              <a:buFontTx/>
              <a:buChar char="-"/>
            </a:pPr>
            <a:endParaRPr lang="de-DE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/>
              <a:t>#</a:t>
            </a:r>
            <a:r>
              <a:rPr lang="de-DE" altLang="de-DE" dirty="0"/>
              <a:t>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</a:t>
            </a:r>
            <a:r>
              <a:rPr lang="de-DE" altLang="de-DE" dirty="0" smtClean="0"/>
              <a:t>2019-09-07</a:t>
            </a:r>
            <a:endParaRPr lang="de-DE" alt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0A39D6-F644-524C-97A3-B77180B1FE5C}" type="slidenum">
              <a:rPr lang="de-DE" altLang="de-DE" smtClean="0"/>
              <a:pPr/>
              <a:t>24</a:t>
            </a:fld>
            <a:endParaRPr lang="de-DE" altLang="de-DE"/>
          </a:p>
        </p:txBody>
      </p:sp>
      <p:pic>
        <p:nvPicPr>
          <p:cNvPr id="2052" name="Picture 4" descr="C:\Users\schlegr\Pictures\Maja und Nadine 1@id20190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1873"/>
            <a:ext cx="3824279" cy="53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2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Gespräche </a:t>
            </a:r>
            <a:r>
              <a:rPr lang="de-DE" dirty="0"/>
              <a:t>, </a:t>
            </a:r>
            <a:r>
              <a:rPr lang="de-DE" dirty="0" err="1" smtClean="0"/>
              <a:t>Conversations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Treffen, Réunion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49904"/>
            <a:ext cx="4536504" cy="3402378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95" y="1628800"/>
            <a:ext cx="5412490" cy="3744416"/>
          </a:xfrm>
        </p:spPr>
      </p:pic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#IFBK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2019-09-07</a:t>
            </a:r>
            <a:endParaRPr lang="de-DE" alt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77A89C-5B8E-2C48-A3AE-68A75BDA9C7B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056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4" y="401638"/>
            <a:ext cx="8209731" cy="2019250"/>
          </a:xfrm>
        </p:spPr>
        <p:txBody>
          <a:bodyPr/>
          <a:lstStyle/>
          <a:p>
            <a:r>
              <a:rPr lang="de-DE" sz="2000" dirty="0"/>
              <a:t>Wie geht es weiter im Projekt </a:t>
            </a:r>
            <a:r>
              <a:rPr lang="de-DE" sz="2000" dirty="0" smtClean="0"/>
              <a:t>?</a:t>
            </a:r>
            <a:br>
              <a:rPr lang="de-DE" sz="2000" dirty="0" smtClean="0"/>
            </a:br>
            <a:r>
              <a:rPr lang="fr-FR" sz="2000" dirty="0"/>
              <a:t>Quelle est la prochaine étape du projet ?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en-US" sz="2000" dirty="0"/>
              <a:t>What is the next step in the project </a:t>
            </a:r>
            <a:r>
              <a:rPr lang="en-US" sz="2000" dirty="0" smtClean="0"/>
              <a:t>?</a:t>
            </a:r>
            <a:br>
              <a:rPr lang="en-US" sz="2000" dirty="0" smtClean="0"/>
            </a:br>
            <a:endParaRPr lang="de-DE" sz="20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122672" cy="400294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#IFBK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2019-09-07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9B3514-77B7-C944-851E-A5A4E024AC64}" type="slidenum">
              <a:rPr lang="de-DE" altLang="de-DE" smtClean="0"/>
              <a:pPr/>
              <a:t>26</a:t>
            </a:fld>
            <a:endParaRPr lang="de-DE" alt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F4E1DE91-4222-7948-BD65-F4F7990A8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3F4DE414-581D-7E4A-BCC0-E0C678C7C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" y="5262135"/>
            <a:ext cx="9000579" cy="65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image4">
            <a:extLst>
              <a:ext uri="{FF2B5EF4-FFF2-40B4-BE49-F238E27FC236}">
                <a16:creationId xmlns:a16="http://schemas.microsoft.com/office/drawing/2014/main" xmlns="" id="{99AACC9F-6EA1-DF4F-BFBA-4BD522189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>
            <a:extLst>
              <a:ext uri="{FF2B5EF4-FFF2-40B4-BE49-F238E27FC236}">
                <a16:creationId xmlns:a16="http://schemas.microsoft.com/office/drawing/2014/main" xmlns="" id="{DDFD1953-30EF-5B4B-A05D-BCB515014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6976285" cy="2664296"/>
          </a:xfrm>
          <a:noFill/>
        </p:spPr>
        <p:txBody>
          <a:bodyPr/>
          <a:lstStyle/>
          <a:p>
            <a:pPr eaLnBrk="1" hangingPunct="1">
              <a:lnSpc>
                <a:spcPts val="4000"/>
              </a:lnSpc>
            </a:pPr>
            <a:r>
              <a:rPr lang="fr-FR" altLang="de-DE" sz="4000" dirty="0">
                <a:solidFill>
                  <a:schemeClr val="bg1"/>
                </a:solidFill>
              </a:rPr>
              <a:t>Je vous remercie de votre attention. / </a:t>
            </a:r>
            <a:r>
              <a:rPr lang="de-DE" altLang="de-DE" sz="4000" dirty="0">
                <a:solidFill>
                  <a:schemeClr val="bg1"/>
                </a:solidFill>
              </a:rPr>
              <a:t>Vielen Dank für Ihre Aufmerksamkeit</a:t>
            </a:r>
            <a:r>
              <a:rPr lang="de-DE" altLang="de-DE" sz="4000" dirty="0" smtClean="0">
                <a:solidFill>
                  <a:schemeClr val="bg1"/>
                </a:solidFill>
              </a:rPr>
              <a:t>. / </a:t>
            </a:r>
            <a:r>
              <a:rPr lang="en-US" altLang="de-DE" sz="4000" dirty="0">
                <a:solidFill>
                  <a:schemeClr val="bg1"/>
                </a:solidFill>
              </a:rPr>
              <a:t>Thank you very much for your attention.</a:t>
            </a:r>
            <a:r>
              <a:rPr lang="de-DE" altLang="de-DE" sz="4000" dirty="0">
                <a:solidFill>
                  <a:schemeClr val="bg1"/>
                </a:solidFill>
              </a:rPr>
              <a:t/>
            </a:r>
            <a:br>
              <a:rPr lang="de-DE" altLang="de-DE" sz="4000" dirty="0">
                <a:solidFill>
                  <a:schemeClr val="bg1"/>
                </a:solidFill>
              </a:rPr>
            </a:br>
            <a:endParaRPr lang="de-DE" altLang="de-DE" sz="4000" dirty="0">
              <a:solidFill>
                <a:schemeClr val="bg1"/>
              </a:solidFill>
            </a:endParaRPr>
          </a:p>
        </p:txBody>
      </p:sp>
      <p:pic>
        <p:nvPicPr>
          <p:cNvPr id="10244" name="Grafik 8">
            <a:extLst>
              <a:ext uri="{FF2B5EF4-FFF2-40B4-BE49-F238E27FC236}">
                <a16:creationId xmlns:a16="http://schemas.microsoft.com/office/drawing/2014/main" xmlns="" id="{0EE81610-9A71-FA43-8E11-69BFF4840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43" r="-291" b="-468"/>
          <a:stretch>
            <a:fillRect/>
          </a:stretch>
        </p:blipFill>
        <p:spPr bwMode="auto">
          <a:xfrm>
            <a:off x="7451725" y="5353050"/>
            <a:ext cx="13589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BB9B25B-61DC-D840-9DB8-0D838E4B4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40" y="5151500"/>
            <a:ext cx="2567085" cy="165618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05064"/>
            <a:ext cx="3439403" cy="143239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7FA95212-47A8-1C4E-8028-ADFCE76BB686}"/>
              </a:ext>
            </a:extLst>
          </p:cNvPr>
          <p:cNvSpPr txBox="1"/>
          <p:nvPr/>
        </p:nvSpPr>
        <p:spPr>
          <a:xfrm>
            <a:off x="179512" y="3068960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Gerald </a:t>
            </a:r>
            <a:r>
              <a:rPr lang="de-DE" dirty="0">
                <a:solidFill>
                  <a:schemeClr val="bg1"/>
                </a:solidFill>
              </a:rPr>
              <a:t>Schleiwies</a:t>
            </a:r>
          </a:p>
          <a:p>
            <a:r>
              <a:rPr lang="de-DE" dirty="0">
                <a:solidFill>
                  <a:schemeClr val="bg1"/>
                </a:solidFill>
              </a:rPr>
              <a:t>Amtsleitung Stadtbibliothek </a:t>
            </a:r>
            <a:r>
              <a:rPr lang="de-DE" dirty="0" smtClean="0">
                <a:solidFill>
                  <a:schemeClr val="bg1"/>
                </a:solidFill>
              </a:rPr>
              <a:t>Saarbrücken</a:t>
            </a:r>
          </a:p>
          <a:p>
            <a:r>
              <a:rPr lang="fr-FR" dirty="0">
                <a:solidFill>
                  <a:schemeClr val="bg1"/>
                </a:solidFill>
              </a:rPr>
              <a:t>Directeur de la bibliothèque </a:t>
            </a:r>
            <a:r>
              <a:rPr lang="fr-FR" dirty="0" smtClean="0">
                <a:solidFill>
                  <a:schemeClr val="bg1"/>
                </a:solidFill>
              </a:rPr>
              <a:t>municipale de Sarrebruck</a:t>
            </a:r>
          </a:p>
          <a:p>
            <a:r>
              <a:rPr lang="en-US" dirty="0">
                <a:solidFill>
                  <a:schemeClr val="bg1"/>
                </a:solidFill>
              </a:rPr>
              <a:t>Head of City Library </a:t>
            </a:r>
            <a:r>
              <a:rPr lang="en-US" dirty="0" smtClean="0">
                <a:solidFill>
                  <a:schemeClr val="bg1"/>
                </a:solidFill>
              </a:rPr>
              <a:t>Office </a:t>
            </a:r>
            <a:r>
              <a:rPr lang="en-US" dirty="0" err="1" smtClean="0">
                <a:solidFill>
                  <a:schemeClr val="bg1"/>
                </a:solidFill>
              </a:rPr>
              <a:t>Saarbruecken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Gustav-Regler Platz 1</a:t>
            </a:r>
          </a:p>
          <a:p>
            <a:r>
              <a:rPr lang="de-DE" dirty="0">
                <a:solidFill>
                  <a:schemeClr val="bg1"/>
                </a:solidFill>
              </a:rPr>
              <a:t>66111 </a:t>
            </a:r>
            <a:r>
              <a:rPr lang="de-DE" dirty="0" smtClean="0">
                <a:solidFill>
                  <a:schemeClr val="bg1"/>
                </a:solidFill>
              </a:rPr>
              <a:t>Saarbrücken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>
                <a:solidFill>
                  <a:schemeClr val="bg1"/>
                </a:solidFill>
              </a:rPr>
              <a:t>Gerald.schleiwies@saarbruecken.de</a:t>
            </a:r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56E84EE7-3E37-174D-AA32-04C781B74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724" y="401638"/>
            <a:ext cx="8425755" cy="2019250"/>
          </a:xfrm>
        </p:spPr>
        <p:txBody>
          <a:bodyPr/>
          <a:lstStyle/>
          <a:p>
            <a:pPr eaLnBrk="1" hangingPunct="1"/>
            <a:r>
              <a:rPr lang="de-DE" altLang="de-DE" dirty="0"/>
              <a:t>... aber mitten in </a:t>
            </a:r>
            <a:r>
              <a:rPr lang="de-DE" altLang="de-DE" dirty="0" smtClean="0"/>
              <a:t>Europa</a:t>
            </a:r>
            <a:br>
              <a:rPr lang="de-DE" altLang="de-DE" dirty="0" smtClean="0"/>
            </a:br>
            <a:r>
              <a:rPr lang="fr-FR" altLang="de-DE" dirty="0"/>
              <a:t>... mais au milieu de </a:t>
            </a:r>
            <a:r>
              <a:rPr lang="fr-FR" altLang="de-DE" dirty="0" smtClean="0"/>
              <a:t>l'Europe</a:t>
            </a:r>
            <a:r>
              <a:rPr lang="de-DE" altLang="de-DE" dirty="0"/>
              <a:t/>
            </a:r>
            <a:br>
              <a:rPr lang="de-DE" altLang="de-DE" dirty="0"/>
            </a:br>
            <a:r>
              <a:rPr lang="en-US" altLang="de-DE" dirty="0"/>
              <a:t>... but in the middle of Europe</a:t>
            </a:r>
            <a:endParaRPr lang="de-DE" altLang="de-DE" dirty="0"/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xmlns="" id="{45B09E65-5579-524A-8833-3C27ECEA85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de-DE" sz="2000" b="0" dirty="0"/>
              <a:t/>
            </a:r>
            <a:br>
              <a:rPr lang="de-DE" sz="2000" b="0" dirty="0"/>
            </a:br>
            <a:endParaRPr lang="de-DE" sz="2000" b="0" dirty="0"/>
          </a:p>
          <a:p>
            <a:pPr marL="514350" indent="-514350" eaLnBrk="1" hangingPunct="1">
              <a:buFontTx/>
              <a:buAutoNum type="arabicPeriod"/>
              <a:defRPr/>
            </a:pPr>
            <a:endParaRPr lang="de-DE" altLang="de-DE" dirty="0"/>
          </a:p>
        </p:txBody>
      </p:sp>
      <p:sp>
        <p:nvSpPr>
          <p:cNvPr id="8197" name="Fußzeilenplatzhalter 3">
            <a:extLst>
              <a:ext uri="{FF2B5EF4-FFF2-40B4-BE49-F238E27FC236}">
                <a16:creationId xmlns:a16="http://schemas.microsoft.com/office/drawing/2014/main" xmlns="" id="{2CD9E443-FB82-2B44-BF59-69A6AE3665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/>
              <a:t>BID 19 / 7. </a:t>
            </a:r>
            <a:r>
              <a:rPr lang="de-DE" altLang="de-DE" sz="1000" dirty="0" err="1"/>
              <a:t>Leipzig#IFBK</a:t>
            </a:r>
            <a:r>
              <a:rPr lang="de-DE" altLang="de-DE" sz="1000" dirty="0"/>
              <a:t>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  <a:p>
            <a:pPr eaLnBrk="1" hangingPunct="1">
              <a:spcAft>
                <a:spcPct val="0"/>
              </a:spcAft>
            </a:pPr>
            <a:r>
              <a:rPr lang="de-DE" altLang="de-DE" sz="1000" dirty="0" smtClean="0"/>
              <a:t> </a:t>
            </a:r>
            <a:endParaRPr lang="de-DE" altLang="de-DE" sz="1000" dirty="0"/>
          </a:p>
        </p:txBody>
      </p:sp>
      <p:sp>
        <p:nvSpPr>
          <p:cNvPr id="8198" name="Foliennummernplatzhalter 4">
            <a:extLst>
              <a:ext uri="{FF2B5EF4-FFF2-40B4-BE49-F238E27FC236}">
                <a16:creationId xmlns:a16="http://schemas.microsoft.com/office/drawing/2014/main" xmlns="" id="{4C1EEEF1-2741-2740-9962-9AB37782F8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51735B00-E857-614F-8F0A-1EFAFEC64A46}" type="slidenum">
              <a:rPr lang="de-DE" altLang="de-DE" sz="1000"/>
              <a:pPr eaLnBrk="1" hangingPunct="1">
                <a:spcAft>
                  <a:spcPct val="0"/>
                </a:spcAft>
              </a:pPr>
              <a:t>3</a:t>
            </a:fld>
            <a:endParaRPr lang="de-DE" altLang="de-DE" sz="100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65EFBEFC-E1BC-154F-865C-8E60E7F61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67982"/>
            <a:ext cx="4392568" cy="439256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0" y="4653136"/>
            <a:ext cx="3286848" cy="1368856"/>
          </a:xfrm>
          <a:prstGeom prst="rect">
            <a:avLst/>
          </a:prstGeom>
        </p:spPr>
      </p:pic>
      <p:sp>
        <p:nvSpPr>
          <p:cNvPr id="10" name="Pfeil nach rechts 9">
            <a:extLst>
              <a:ext uri="{FF2B5EF4-FFF2-40B4-BE49-F238E27FC236}">
                <a16:creationId xmlns:a16="http://schemas.microsoft.com/office/drawing/2014/main" xmlns="" id="{7D5F8576-9706-F845-A390-3D4F8EDD3BE9}"/>
              </a:ext>
            </a:extLst>
          </p:cNvPr>
          <p:cNvSpPr/>
          <p:nvPr/>
        </p:nvSpPr>
        <p:spPr>
          <a:xfrm>
            <a:off x="4211960" y="4511097"/>
            <a:ext cx="1296184" cy="2520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10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A17B44A-C882-8449-AC6A-365F9C733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401638"/>
            <a:ext cx="8205788" cy="507082"/>
          </a:xfrm>
        </p:spPr>
        <p:txBody>
          <a:bodyPr/>
          <a:lstStyle/>
          <a:p>
            <a:r>
              <a:rPr lang="de-DE" dirty="0" err="1" smtClean="0"/>
              <a:t>Interreg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xmlns="" id="{A8AA6E19-241E-5946-96D7-AE3E08815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24093"/>
            <a:ext cx="4448772" cy="5757236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94B5062D-973F-C246-BB7A-D0B9A82A0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#IFBK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2019-09-07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534876EA-B940-DB43-AA78-BFCAC0677B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9B3514-77B7-C944-851E-A5A4E024AC64}" type="slidenum">
              <a:rPr lang="de-DE" altLang="de-DE" smtClean="0"/>
              <a:pPr/>
              <a:t>4</a:t>
            </a:fld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3F4B1003-C228-3047-B755-4BA9BAF023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  <p:sp>
        <p:nvSpPr>
          <p:cNvPr id="9" name="Pfeil nach rechts 8">
            <a:extLst>
              <a:ext uri="{FF2B5EF4-FFF2-40B4-BE49-F238E27FC236}">
                <a16:creationId xmlns:a16="http://schemas.microsoft.com/office/drawing/2014/main" xmlns="" id="{E2E56896-85C0-A040-8BC5-44B65CF14B22}"/>
              </a:ext>
            </a:extLst>
          </p:cNvPr>
          <p:cNvSpPr/>
          <p:nvPr/>
        </p:nvSpPr>
        <p:spPr>
          <a:xfrm>
            <a:off x="2195736" y="3519613"/>
            <a:ext cx="792088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40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A17B44A-C882-8449-AC6A-365F9C733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401638"/>
            <a:ext cx="8205788" cy="507082"/>
          </a:xfrm>
        </p:spPr>
        <p:txBody>
          <a:bodyPr/>
          <a:lstStyle/>
          <a:p>
            <a:r>
              <a:rPr lang="de-DE" dirty="0" err="1"/>
              <a:t>Interreg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94B5062D-973F-C246-BB7A-D0B9A82A0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#IFBK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2019-09-07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534876EA-B940-DB43-AA78-BFCAC0677B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9B3514-77B7-C944-851E-A5A4E024AC64}" type="slidenum">
              <a:rPr lang="de-DE" altLang="de-DE" smtClean="0"/>
              <a:pPr/>
              <a:t>5</a:t>
            </a:fld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3F4B1003-C228-3047-B755-4BA9BAF02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91554"/>
            <a:ext cx="4448174" cy="5654460"/>
          </a:xfrm>
        </p:spPr>
      </p:pic>
      <p:sp>
        <p:nvSpPr>
          <p:cNvPr id="9" name="Pfeil nach rechts 8">
            <a:extLst>
              <a:ext uri="{FF2B5EF4-FFF2-40B4-BE49-F238E27FC236}">
                <a16:creationId xmlns:a16="http://schemas.microsoft.com/office/drawing/2014/main" xmlns="" id="{E2E56896-85C0-A040-8BC5-44B65CF14B22}"/>
              </a:ext>
            </a:extLst>
          </p:cNvPr>
          <p:cNvSpPr/>
          <p:nvPr/>
        </p:nvSpPr>
        <p:spPr>
          <a:xfrm>
            <a:off x="899592" y="4327846"/>
            <a:ext cx="2952328" cy="1614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475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61B3AFD-39A0-BC4E-A86A-2772560C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Großregion / </a:t>
            </a:r>
            <a:r>
              <a:rPr lang="de-DE" dirty="0" smtClean="0"/>
              <a:t>La Grande </a:t>
            </a:r>
            <a:r>
              <a:rPr lang="de-DE" dirty="0" err="1"/>
              <a:t>Région</a:t>
            </a:r>
            <a:r>
              <a:rPr lang="de-DE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4DE204F9-6369-324A-B7BC-A909036F5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dirty="0"/>
              <a:t>#IFBK / Gerald Schleiwies / Bi-Bus </a:t>
            </a:r>
            <a:r>
              <a:rPr lang="de-DE" altLang="de-DE" dirty="0" err="1"/>
              <a:t>SaarMoselle</a:t>
            </a:r>
            <a:r>
              <a:rPr lang="de-DE" altLang="de-DE" dirty="0"/>
              <a:t> / 2019-09-07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9FB9F400-07EF-FB45-9E58-105BAD7A6D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9B3514-77B7-C944-851E-A5A4E024AC64}" type="slidenum">
              <a:rPr lang="de-DE" altLang="de-DE" smtClean="0"/>
              <a:pPr/>
              <a:t>6</a:t>
            </a:fld>
            <a:endParaRPr lang="de-DE" alt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xmlns="" id="{403D4416-7049-3F40-BE75-63BCB7D86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052737"/>
            <a:ext cx="8130859" cy="4608511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4784CAA4-B5A0-EE4E-A0C1-7314AE745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  <p:pic>
        <p:nvPicPr>
          <p:cNvPr id="3" name="LA GRANDE REGION EN 2018 _ SOUS PRESIDENCE LUXEMBOURGEOISE.mp4">
            <a:hlinkClick r:id="" action="ppaction://media"/>
            <a:extLst>
              <a:ext uri="{FF2B5EF4-FFF2-40B4-BE49-F238E27FC236}">
                <a16:creationId xmlns:a16="http://schemas.microsoft.com/office/drawing/2014/main" xmlns="" id="{92FF1463-BEDA-F84F-8819-12461A1D0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999" y="1023661"/>
            <a:ext cx="8116585" cy="456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F341F86-71C5-9445-B2D1-F6F199567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454742"/>
            <a:ext cx="8205788" cy="900112"/>
          </a:xfrm>
        </p:spPr>
        <p:txBody>
          <a:bodyPr/>
          <a:lstStyle/>
          <a:p>
            <a:r>
              <a:rPr lang="de-DE" dirty="0" err="1"/>
              <a:t>Réseaux</a:t>
            </a:r>
            <a:r>
              <a:rPr lang="de-DE" dirty="0"/>
              <a:t> de </a:t>
            </a:r>
            <a:r>
              <a:rPr lang="de-DE" dirty="0" err="1"/>
              <a:t>l'UE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Grand </a:t>
            </a:r>
            <a:r>
              <a:rPr lang="de-DE" dirty="0" err="1" smtClean="0"/>
              <a:t>Région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dirty="0"/>
              <a:t>EU - Networks in the Greater </a:t>
            </a:r>
            <a:r>
              <a:rPr lang="en-US" dirty="0" smtClean="0"/>
              <a:t>Region</a:t>
            </a:r>
            <a:endParaRPr lang="de-DE" dirty="0"/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xmlns="" id="{45B09E65-5579-524A-8833-3C27ECEA85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de-DE" sz="2000" b="0" dirty="0"/>
              <a:t/>
            </a:r>
            <a:br>
              <a:rPr lang="de-DE" sz="2000" b="0" dirty="0"/>
            </a:br>
            <a:endParaRPr lang="de-DE" sz="2000" b="0" dirty="0"/>
          </a:p>
          <a:p>
            <a:pPr marL="514350" indent="-514350" eaLnBrk="1" hangingPunct="1">
              <a:buFontTx/>
              <a:buAutoNum type="arabicPeriod"/>
              <a:defRPr/>
            </a:pPr>
            <a:endParaRPr lang="de-DE" altLang="de-DE" dirty="0"/>
          </a:p>
        </p:txBody>
      </p:sp>
      <p:sp>
        <p:nvSpPr>
          <p:cNvPr id="8197" name="Fußzeilenplatzhalter 3">
            <a:extLst>
              <a:ext uri="{FF2B5EF4-FFF2-40B4-BE49-F238E27FC236}">
                <a16:creationId xmlns:a16="http://schemas.microsoft.com/office/drawing/2014/main" xmlns="" id="{2CD9E443-FB82-2B44-BF59-69A6AE3665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</p:txBody>
      </p:sp>
      <p:sp>
        <p:nvSpPr>
          <p:cNvPr id="8198" name="Foliennummernplatzhalter 4">
            <a:extLst>
              <a:ext uri="{FF2B5EF4-FFF2-40B4-BE49-F238E27FC236}">
                <a16:creationId xmlns:a16="http://schemas.microsoft.com/office/drawing/2014/main" xmlns="" id="{4C1EEEF1-2741-2740-9962-9AB37782F8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51735B00-E857-614F-8F0A-1EFAFEC64A46}" type="slidenum">
              <a:rPr lang="de-DE" altLang="de-DE" sz="1000"/>
              <a:pPr eaLnBrk="1" hangingPunct="1">
                <a:spcAft>
                  <a:spcPct val="0"/>
                </a:spcAft>
              </a:pPr>
              <a:t>7</a:t>
            </a:fld>
            <a:endParaRPr lang="de-DE" altLang="de-DE" sz="100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xmlns="" id="{A0D89F15-7827-094A-8BC8-CF40FE881F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4536504" cy="3628316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281750BB-0259-674A-8C50-7D1EEF8DF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9" y="1495883"/>
            <a:ext cx="2290757" cy="12828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71948F03-8FDF-534D-BDBB-4FAC539B2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  <p:pic>
        <p:nvPicPr>
          <p:cNvPr id="6" name="Grafik 5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52" y="2492896"/>
            <a:ext cx="4139952" cy="288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F341F86-71C5-9445-B2D1-F6F199567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07963"/>
            <a:ext cx="8205788" cy="900112"/>
          </a:xfrm>
        </p:spPr>
        <p:txBody>
          <a:bodyPr/>
          <a:lstStyle/>
          <a:p>
            <a:r>
              <a:rPr lang="de-DE" dirty="0" smtClean="0"/>
              <a:t>EU - Netzwerke in der Großregion</a:t>
            </a:r>
            <a:endParaRPr lang="de-DE" dirty="0"/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xmlns="" id="{45B09E65-5579-524A-8833-3C27ECEA85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de-DE" sz="2000" b="0" dirty="0"/>
              <a:t/>
            </a:r>
            <a:br>
              <a:rPr lang="de-DE" sz="2000" b="0" dirty="0"/>
            </a:br>
            <a:endParaRPr lang="de-DE" sz="2000" b="0" dirty="0"/>
          </a:p>
          <a:p>
            <a:pPr marL="514350" indent="-514350" eaLnBrk="1" hangingPunct="1">
              <a:buFontTx/>
              <a:buAutoNum type="arabicPeriod"/>
              <a:defRPr/>
            </a:pPr>
            <a:endParaRPr lang="de-DE" altLang="de-DE" dirty="0"/>
          </a:p>
        </p:txBody>
      </p:sp>
      <p:sp>
        <p:nvSpPr>
          <p:cNvPr id="8197" name="Fußzeilenplatzhalter 3">
            <a:extLst>
              <a:ext uri="{FF2B5EF4-FFF2-40B4-BE49-F238E27FC236}">
                <a16:creationId xmlns:a16="http://schemas.microsoft.com/office/drawing/2014/main" xmlns="" id="{2CD9E443-FB82-2B44-BF59-69A6AE3665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</p:txBody>
      </p:sp>
      <p:sp>
        <p:nvSpPr>
          <p:cNvPr id="8198" name="Foliennummernplatzhalter 4">
            <a:extLst>
              <a:ext uri="{FF2B5EF4-FFF2-40B4-BE49-F238E27FC236}">
                <a16:creationId xmlns:a16="http://schemas.microsoft.com/office/drawing/2014/main" xmlns="" id="{4C1EEEF1-2741-2740-9962-9AB37782F8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51735B00-E857-614F-8F0A-1EFAFEC64A46}" type="slidenum">
              <a:rPr lang="de-DE" altLang="de-DE" sz="1000"/>
              <a:pPr eaLnBrk="1" hangingPunct="1">
                <a:spcAft>
                  <a:spcPct val="0"/>
                </a:spcAft>
              </a:pPr>
              <a:t>8</a:t>
            </a:fld>
            <a:endParaRPr lang="de-DE" altLang="de-DE" sz="10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7116519C-7C59-B540-9722-588EE9523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32860"/>
            <a:ext cx="6519821" cy="4541875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D0EC6561-8AB5-A540-89C3-56D9FDE993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904798"/>
            <a:ext cx="2449907" cy="2449907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5A8E0B6E-786B-B046-B47C-020ED8214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0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A9F9168B-9EDB-7D42-9706-335C03F4A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Die Stadtgesellschaft in Saarbrücken 1/3</a:t>
            </a:r>
          </a:p>
        </p:txBody>
      </p:sp>
      <p:sp>
        <p:nvSpPr>
          <p:cNvPr id="9221" name="Fußzeilenplatzhalter 3">
            <a:extLst>
              <a:ext uri="{FF2B5EF4-FFF2-40B4-BE49-F238E27FC236}">
                <a16:creationId xmlns:a16="http://schemas.microsoft.com/office/drawing/2014/main" xmlns="" id="{476B4F84-C30C-CB4D-9953-F854EFF3C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 dirty="0"/>
              <a:t>#IFBK / Gerald Schleiwies / Bi-Bus </a:t>
            </a:r>
            <a:r>
              <a:rPr lang="de-DE" altLang="de-DE" sz="1000" dirty="0" err="1"/>
              <a:t>SaarMoselle</a:t>
            </a:r>
            <a:r>
              <a:rPr lang="de-DE" altLang="de-DE" sz="1000" dirty="0"/>
              <a:t> / 2019-09-07</a:t>
            </a:r>
          </a:p>
        </p:txBody>
      </p:sp>
      <p:sp>
        <p:nvSpPr>
          <p:cNvPr id="9222" name="Foliennummernplatzhalter 4">
            <a:extLst>
              <a:ext uri="{FF2B5EF4-FFF2-40B4-BE49-F238E27FC236}">
                <a16:creationId xmlns:a16="http://schemas.microsoft.com/office/drawing/2014/main" xmlns="" id="{D4670639-B4DC-7045-BA59-AD6C570DC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Aft>
                <a:spcPts val="70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ts val="7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fld id="{1D5ADE9A-1D8A-BA41-8C45-B4D7A8C98070}" type="slidenum">
              <a:rPr lang="de-DE" altLang="de-DE" sz="1000"/>
              <a:pPr eaLnBrk="1" hangingPunct="1">
                <a:spcAft>
                  <a:spcPct val="0"/>
                </a:spcAft>
              </a:pPr>
              <a:t>9</a:t>
            </a:fld>
            <a:endParaRPr lang="de-DE" altLang="de-DE" sz="100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C7E333B1-55F6-DB42-938B-787A33575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78659"/>
            <a:ext cx="6548263" cy="52485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27B7E19-60B0-7F4C-AA7C-78CB8681B1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8" y="6158119"/>
            <a:ext cx="607293" cy="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5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A_Titel mit Grafik">
  <a:themeElements>
    <a:clrScheme name="SAA_Titel mit Grafik 14">
      <a:dk1>
        <a:srgbClr val="000000"/>
      </a:dk1>
      <a:lt1>
        <a:srgbClr val="FFFFFF"/>
      </a:lt1>
      <a:dk2>
        <a:srgbClr val="0078C0"/>
      </a:dk2>
      <a:lt2>
        <a:srgbClr val="FCA827"/>
      </a:lt2>
      <a:accent1>
        <a:srgbClr val="0078C0"/>
      </a:accent1>
      <a:accent2>
        <a:srgbClr val="8BC532"/>
      </a:accent2>
      <a:accent3>
        <a:srgbClr val="FFFFFF"/>
      </a:accent3>
      <a:accent4>
        <a:srgbClr val="000000"/>
      </a:accent4>
      <a:accent5>
        <a:srgbClr val="AABEDC"/>
      </a:accent5>
      <a:accent6>
        <a:srgbClr val="7DB22C"/>
      </a:accent6>
      <a:hlink>
        <a:srgbClr val="88002D"/>
      </a:hlink>
      <a:folHlink>
        <a:srgbClr val="0A8D97"/>
      </a:folHlink>
    </a:clrScheme>
    <a:fontScheme name="SAA_Titel mit Grafi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A_Titel mit Grafi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Grafi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Grafi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Grafi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Grafi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Grafi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Grafi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Grafi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Grafi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Grafi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Grafi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Grafi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Grafik 13">
        <a:dk1>
          <a:srgbClr val="000000"/>
        </a:dk1>
        <a:lt1>
          <a:srgbClr val="FFFFFF"/>
        </a:lt1>
        <a:dk2>
          <a:srgbClr val="0078C0"/>
        </a:dk2>
        <a:lt2>
          <a:srgbClr val="999999"/>
        </a:lt2>
        <a:accent1>
          <a:srgbClr val="0078C0"/>
        </a:accent1>
        <a:accent2>
          <a:srgbClr val="8BC532"/>
        </a:accent2>
        <a:accent3>
          <a:srgbClr val="FFFFFF"/>
        </a:accent3>
        <a:accent4>
          <a:srgbClr val="000000"/>
        </a:accent4>
        <a:accent5>
          <a:srgbClr val="AABEDC"/>
        </a:accent5>
        <a:accent6>
          <a:srgbClr val="7DB22C"/>
        </a:accent6>
        <a:hlink>
          <a:srgbClr val="88002D"/>
        </a:hlink>
        <a:folHlink>
          <a:srgbClr val="0A8D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Grafik 14">
        <a:dk1>
          <a:srgbClr val="000000"/>
        </a:dk1>
        <a:lt1>
          <a:srgbClr val="FFFFFF"/>
        </a:lt1>
        <a:dk2>
          <a:srgbClr val="0078C0"/>
        </a:dk2>
        <a:lt2>
          <a:srgbClr val="FCA827"/>
        </a:lt2>
        <a:accent1>
          <a:srgbClr val="0078C0"/>
        </a:accent1>
        <a:accent2>
          <a:srgbClr val="8BC532"/>
        </a:accent2>
        <a:accent3>
          <a:srgbClr val="FFFFFF"/>
        </a:accent3>
        <a:accent4>
          <a:srgbClr val="000000"/>
        </a:accent4>
        <a:accent5>
          <a:srgbClr val="AABEDC"/>
        </a:accent5>
        <a:accent6>
          <a:srgbClr val="7DB22C"/>
        </a:accent6>
        <a:hlink>
          <a:srgbClr val="88002D"/>
        </a:hlink>
        <a:folHlink>
          <a:srgbClr val="0A8D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AA_Titel mit Bild">
  <a:themeElements>
    <a:clrScheme name="SAA_Titel mit Bild 14">
      <a:dk1>
        <a:srgbClr val="000000"/>
      </a:dk1>
      <a:lt1>
        <a:srgbClr val="FFFFFF"/>
      </a:lt1>
      <a:dk2>
        <a:srgbClr val="0078C0"/>
      </a:dk2>
      <a:lt2>
        <a:srgbClr val="FCA827"/>
      </a:lt2>
      <a:accent1>
        <a:srgbClr val="0078C0"/>
      </a:accent1>
      <a:accent2>
        <a:srgbClr val="8BC532"/>
      </a:accent2>
      <a:accent3>
        <a:srgbClr val="FFFFFF"/>
      </a:accent3>
      <a:accent4>
        <a:srgbClr val="000000"/>
      </a:accent4>
      <a:accent5>
        <a:srgbClr val="AABEDC"/>
      </a:accent5>
      <a:accent6>
        <a:srgbClr val="7DB22C"/>
      </a:accent6>
      <a:hlink>
        <a:srgbClr val="88002D"/>
      </a:hlink>
      <a:folHlink>
        <a:srgbClr val="0A8D97"/>
      </a:folHlink>
    </a:clrScheme>
    <a:fontScheme name="SAA_Titel mit Bil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A_Titel mit Bi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Bil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Bil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Bil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Bil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Bil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Bil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Bil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Bil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Bil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Bil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Bil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Titel mit Bild 13">
        <a:dk1>
          <a:srgbClr val="000000"/>
        </a:dk1>
        <a:lt1>
          <a:srgbClr val="FFFFFF"/>
        </a:lt1>
        <a:dk2>
          <a:srgbClr val="0078C0"/>
        </a:dk2>
        <a:lt2>
          <a:srgbClr val="999999"/>
        </a:lt2>
        <a:accent1>
          <a:srgbClr val="0078C0"/>
        </a:accent1>
        <a:accent2>
          <a:srgbClr val="8BC532"/>
        </a:accent2>
        <a:accent3>
          <a:srgbClr val="FFFFFF"/>
        </a:accent3>
        <a:accent4>
          <a:srgbClr val="000000"/>
        </a:accent4>
        <a:accent5>
          <a:srgbClr val="AABEDC"/>
        </a:accent5>
        <a:accent6>
          <a:srgbClr val="7DB22C"/>
        </a:accent6>
        <a:hlink>
          <a:srgbClr val="88002D"/>
        </a:hlink>
        <a:folHlink>
          <a:srgbClr val="0A8D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Titel mit Bild 14">
        <a:dk1>
          <a:srgbClr val="000000"/>
        </a:dk1>
        <a:lt1>
          <a:srgbClr val="FFFFFF"/>
        </a:lt1>
        <a:dk2>
          <a:srgbClr val="0078C0"/>
        </a:dk2>
        <a:lt2>
          <a:srgbClr val="FCA827"/>
        </a:lt2>
        <a:accent1>
          <a:srgbClr val="0078C0"/>
        </a:accent1>
        <a:accent2>
          <a:srgbClr val="8BC532"/>
        </a:accent2>
        <a:accent3>
          <a:srgbClr val="FFFFFF"/>
        </a:accent3>
        <a:accent4>
          <a:srgbClr val="000000"/>
        </a:accent4>
        <a:accent5>
          <a:srgbClr val="AABEDC"/>
        </a:accent5>
        <a:accent6>
          <a:srgbClr val="7DB22C"/>
        </a:accent6>
        <a:hlink>
          <a:srgbClr val="88002D"/>
        </a:hlink>
        <a:folHlink>
          <a:srgbClr val="0A8D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AA_Kapiteltrenner gruen">
  <a:themeElements>
    <a:clrScheme name="SAA_Kapiteltrenner gruen 13">
      <a:dk1>
        <a:srgbClr val="000000"/>
      </a:dk1>
      <a:lt1>
        <a:srgbClr val="FFFFFF"/>
      </a:lt1>
      <a:dk2>
        <a:srgbClr val="0078C0"/>
      </a:dk2>
      <a:lt2>
        <a:srgbClr val="FCA827"/>
      </a:lt2>
      <a:accent1>
        <a:srgbClr val="0078C0"/>
      </a:accent1>
      <a:accent2>
        <a:srgbClr val="8BC532"/>
      </a:accent2>
      <a:accent3>
        <a:srgbClr val="FFFFFF"/>
      </a:accent3>
      <a:accent4>
        <a:srgbClr val="000000"/>
      </a:accent4>
      <a:accent5>
        <a:srgbClr val="AABEDC"/>
      </a:accent5>
      <a:accent6>
        <a:srgbClr val="7DB22C"/>
      </a:accent6>
      <a:hlink>
        <a:srgbClr val="88002D"/>
      </a:hlink>
      <a:folHlink>
        <a:srgbClr val="0A8D97"/>
      </a:folHlink>
    </a:clrScheme>
    <a:fontScheme name="SAA_Kapiteltrenner gru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A_Kapiteltrenner gru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Kapiteltrenner gru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Kapiteltrenner gru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Kapiteltrenner gru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Kapiteltrenner gru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Kapiteltrenner gru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gru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gru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gru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gru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gru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gru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gruen 13">
        <a:dk1>
          <a:srgbClr val="000000"/>
        </a:dk1>
        <a:lt1>
          <a:srgbClr val="FFFFFF"/>
        </a:lt1>
        <a:dk2>
          <a:srgbClr val="0078C0"/>
        </a:dk2>
        <a:lt2>
          <a:srgbClr val="FCA827"/>
        </a:lt2>
        <a:accent1>
          <a:srgbClr val="0078C0"/>
        </a:accent1>
        <a:accent2>
          <a:srgbClr val="8BC532"/>
        </a:accent2>
        <a:accent3>
          <a:srgbClr val="FFFFFF"/>
        </a:accent3>
        <a:accent4>
          <a:srgbClr val="000000"/>
        </a:accent4>
        <a:accent5>
          <a:srgbClr val="AABEDC"/>
        </a:accent5>
        <a:accent6>
          <a:srgbClr val="7DB22C"/>
        </a:accent6>
        <a:hlink>
          <a:srgbClr val="88002D"/>
        </a:hlink>
        <a:folHlink>
          <a:srgbClr val="0A8D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AA_Kapiteltrenner bordeaux">
  <a:themeElements>
    <a:clrScheme name="SAA_Kapiteltrenner bordeaux 13">
      <a:dk1>
        <a:srgbClr val="000000"/>
      </a:dk1>
      <a:lt1>
        <a:srgbClr val="FFFFFF"/>
      </a:lt1>
      <a:dk2>
        <a:srgbClr val="0078C0"/>
      </a:dk2>
      <a:lt2>
        <a:srgbClr val="FCA827"/>
      </a:lt2>
      <a:accent1>
        <a:srgbClr val="0078C0"/>
      </a:accent1>
      <a:accent2>
        <a:srgbClr val="8BC532"/>
      </a:accent2>
      <a:accent3>
        <a:srgbClr val="FFFFFF"/>
      </a:accent3>
      <a:accent4>
        <a:srgbClr val="000000"/>
      </a:accent4>
      <a:accent5>
        <a:srgbClr val="AABEDC"/>
      </a:accent5>
      <a:accent6>
        <a:srgbClr val="7DB22C"/>
      </a:accent6>
      <a:hlink>
        <a:srgbClr val="88002D"/>
      </a:hlink>
      <a:folHlink>
        <a:srgbClr val="0A8D97"/>
      </a:folHlink>
    </a:clrScheme>
    <a:fontScheme name="SAA_Kapiteltrenner bordeaux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A_Kapiteltrenner bordeau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Kapiteltrenner bordeaux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Kapiteltrenner bordeaux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Kapiteltrenner bordeaux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Kapiteltrenner bordeaux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A_Kapiteltrenner bordeaux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bordeaux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bordeaux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bordeaux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bordeaux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bordeaux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bordeaux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A_Kapiteltrenner bordeaux 13">
        <a:dk1>
          <a:srgbClr val="000000"/>
        </a:dk1>
        <a:lt1>
          <a:srgbClr val="FFFFFF"/>
        </a:lt1>
        <a:dk2>
          <a:srgbClr val="0078C0"/>
        </a:dk2>
        <a:lt2>
          <a:srgbClr val="FCA827"/>
        </a:lt2>
        <a:accent1>
          <a:srgbClr val="0078C0"/>
        </a:accent1>
        <a:accent2>
          <a:srgbClr val="8BC532"/>
        </a:accent2>
        <a:accent3>
          <a:srgbClr val="FFFFFF"/>
        </a:accent3>
        <a:accent4>
          <a:srgbClr val="000000"/>
        </a:accent4>
        <a:accent5>
          <a:srgbClr val="AABEDC"/>
        </a:accent5>
        <a:accent6>
          <a:srgbClr val="7DB22C"/>
        </a:accent6>
        <a:hlink>
          <a:srgbClr val="88002D"/>
        </a:hlink>
        <a:folHlink>
          <a:srgbClr val="0A8D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87F914B1A3FB4D8110155DED79A338" ma:contentTypeVersion="2" ma:contentTypeDescription="Ein neues Dokument erstellen." ma:contentTypeScope="" ma:versionID="ee7b1e4ffdfc4386ce31c666fa68d61d">
  <xsd:schema xmlns:xsd="http://www.w3.org/2001/XMLSchema" xmlns:p="http://schemas.microsoft.com/office/2006/metadata/properties" targetNamespace="http://schemas.microsoft.com/office/2006/metadata/properties" ma:root="true" ma:fieldsID="246f02dd96380beb4f7cdcce14d77fd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CF989332-EEC2-43B8-8C03-287E53AB16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52F902-E71F-4091-BB3A-DEB7B115CD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1081</Words>
  <Application>Microsoft Office PowerPoint</Application>
  <PresentationFormat>Bildschirmpräsentation (4:3)</PresentationFormat>
  <Paragraphs>219</Paragraphs>
  <Slides>27</Slides>
  <Notes>1</Notes>
  <HiddenSlides>0</HiddenSlides>
  <MMClips>1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27</vt:i4>
      </vt:variant>
    </vt:vector>
  </HeadingPairs>
  <TitlesOfParts>
    <vt:vector size="31" baseType="lpstr">
      <vt:lpstr>SAA_Titel mit Grafik</vt:lpstr>
      <vt:lpstr>SAA_Titel mit Bild</vt:lpstr>
      <vt:lpstr>SAA_Kapiteltrenner gruen</vt:lpstr>
      <vt:lpstr>SAA_Kapiteltrenner bordeaux</vt:lpstr>
      <vt:lpstr>Bi-Bus – das deutsch-französische Bibliotheksprojekt im Raum SaarMoselle</vt:lpstr>
      <vt:lpstr>Saarbrücken – am Rande der BRD... Sarrebruck - aux confins de l'Allemagne… Saarbruecken - on the edge of Germany… </vt:lpstr>
      <vt:lpstr>... aber mitten in Europa ... mais au milieu de l'Europe ... but in the middle of Europe</vt:lpstr>
      <vt:lpstr>Interreg </vt:lpstr>
      <vt:lpstr>Interreg</vt:lpstr>
      <vt:lpstr>Die Großregion / La Grande Région </vt:lpstr>
      <vt:lpstr>Réseaux de l'UE dans Grand Région EU - Networks in the Greater Region</vt:lpstr>
      <vt:lpstr>EU - Netzwerke in der Großregion</vt:lpstr>
      <vt:lpstr>Die Stadtgesellschaft in Saarbrücken 1/3</vt:lpstr>
      <vt:lpstr>La société urbaine en Sarrebruck 2/3</vt:lpstr>
      <vt:lpstr>City society in Saarbrücken 3/3</vt:lpstr>
      <vt:lpstr>PowerPoint-Präsentation</vt:lpstr>
      <vt:lpstr>Le bibliobus de la bibliothèque municipale</vt:lpstr>
      <vt:lpstr>Der Bücherbus der Stadtbibliothek</vt:lpstr>
      <vt:lpstr>The library bus of the city library</vt:lpstr>
      <vt:lpstr>Bi-Bus - Les petits ruisseaux font les grandes rivières</vt:lpstr>
      <vt:lpstr>Bi-Bus – Großes entsteht immer im Kleinen</vt:lpstr>
      <vt:lpstr>Bi-Bus – Bi(national), Bi(bliobus), Bi(bliothek), Bi(lingual) – Bi(ldung)</vt:lpstr>
      <vt:lpstr>Bi-Bus – viele Beteiligte / nombreux intervenants / many participants</vt:lpstr>
      <vt:lpstr>National / International</vt:lpstr>
      <vt:lpstr>Bi-Bus – politisierend – politisch - elektrisierend – elektrisch</vt:lpstr>
      <vt:lpstr>Aachener Vertrag - Traité d’Aix-la-Chapelle</vt:lpstr>
      <vt:lpstr>Bi – Bus - Chronologie</vt:lpstr>
      <vt:lpstr>Herausforderungen Défis à relever Challenges:</vt:lpstr>
      <vt:lpstr>Gespräche , Conversations Treffen, Réunion</vt:lpstr>
      <vt:lpstr>Wie geht es weiter im Projekt ? Quelle est la prochaine étape du projet ? What is the next step in the project ? </vt:lpstr>
      <vt:lpstr>Je vous remercie de votre attention. / Vielen Dank für Ihre Aufmerksamkeit. / Thank you very much for your attention.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Christian Augustin</dc:creator>
  <cp:lastModifiedBy>SCHLEIWIES, GERALD (LHS 46)</cp:lastModifiedBy>
  <cp:revision>162</cp:revision>
  <dcterms:created xsi:type="dcterms:W3CDTF">2015-04-13T12:29:38Z</dcterms:created>
  <dcterms:modified xsi:type="dcterms:W3CDTF">2019-09-02T13:44:57Z</dcterms:modified>
</cp:coreProperties>
</file>