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9" r:id="rId4"/>
    <p:sldId id="260" r:id="rId5"/>
    <p:sldId id="269" r:id="rId6"/>
    <p:sldId id="257" r:id="rId7"/>
    <p:sldId id="263" r:id="rId8"/>
    <p:sldId id="264" r:id="rId9"/>
    <p:sldId id="272" r:id="rId10"/>
    <p:sldId id="265" r:id="rId11"/>
    <p:sldId id="270" r:id="rId12"/>
    <p:sldId id="268" r:id="rId13"/>
    <p:sldId id="266" r:id="rId14"/>
    <p:sldId id="267" r:id="rId15"/>
    <p:sldId id="271" r:id="rId16"/>
  </p:sldIdLst>
  <p:sldSz cx="9144000" cy="6858000" type="screen4x3"/>
  <p:notesSz cx="6735763" cy="9866313"/>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disA3019" initials="G" lastIdx="2" clrIdx="0">
    <p:extLst>
      <p:ext uri="{19B8F6BF-5375-455C-9EA6-DF929625EA0E}">
        <p15:presenceInfo xmlns:p15="http://schemas.microsoft.com/office/powerpoint/2012/main" userId="GlodisA3019" providerId="None"/>
      </p:ext>
    </p:extLst>
  </p:cmAuthor>
  <p:cmAuthor id="2" name="Guðríður Sigurbjörnsdóttir" initials="GS" lastIdx="1" clrIdx="1">
    <p:extLst>
      <p:ext uri="{19B8F6BF-5375-455C-9EA6-DF929625EA0E}">
        <p15:presenceInfo xmlns:p15="http://schemas.microsoft.com/office/powerpoint/2012/main" userId="S-1-5-21-3495890071-3950444734-4246302852-3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B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5236" autoAdjust="0"/>
  </p:normalViewPr>
  <p:slideViewPr>
    <p:cSldViewPr>
      <p:cViewPr varScale="1">
        <p:scale>
          <a:sx n="59" d="100"/>
          <a:sy n="59" d="100"/>
        </p:scale>
        <p:origin x="6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GB"/>
          </a:p>
        </p:txBody>
      </p:sp>
      <p:sp>
        <p:nvSpPr>
          <p:cNvPr id="3" name="Dagsetningarstaðgengill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4DF60B3E-F3DA-4940-889B-7CA5E6720844}" type="datetimeFigureOut">
              <a:rPr lang="en-GB" smtClean="0"/>
              <a:t>03/09/2019</a:t>
            </a:fld>
            <a:endParaRPr lang="en-GB"/>
          </a:p>
        </p:txBody>
      </p:sp>
      <p:sp>
        <p:nvSpPr>
          <p:cNvPr id="4" name="Skyggnumyndastaðgengill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Minnispunktastaðgengill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GB"/>
          </a:p>
        </p:txBody>
      </p:sp>
      <p:sp>
        <p:nvSpPr>
          <p:cNvPr id="6" name="Síðufótarstaðgengill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kyggnunúmersstaðgengill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04801468-D0B2-4366-AFE6-CD830161F892}" type="slidenum">
              <a:rPr lang="en-GB" smtClean="0"/>
              <a:t>‹#›</a:t>
            </a:fld>
            <a:endParaRPr lang="en-GB"/>
          </a:p>
        </p:txBody>
      </p:sp>
    </p:spTree>
    <p:extLst>
      <p:ext uri="{BB962C8B-B14F-4D97-AF65-F5344CB8AC3E}">
        <p14:creationId xmlns:p14="http://schemas.microsoft.com/office/powerpoint/2010/main" val="227309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Hello.</a:t>
            </a:r>
            <a:r>
              <a:rPr lang="en-GB" baseline="0" dirty="0" smtClean="0"/>
              <a:t> My name is Guðríður Sigurbjörnsdóttir and come from Reykjavík City Library. Thank you so much for inviting me to this conference.</a:t>
            </a:r>
          </a:p>
          <a:p>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1</a:t>
            </a:fld>
            <a:endParaRPr lang="en-GB" dirty="0"/>
          </a:p>
        </p:txBody>
      </p:sp>
    </p:spTree>
    <p:extLst>
      <p:ext uri="{BB962C8B-B14F-4D97-AF65-F5344CB8AC3E}">
        <p14:creationId xmlns:p14="http://schemas.microsoft.com/office/powerpoint/2010/main" val="151340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We all know how</a:t>
            </a:r>
            <a:r>
              <a:rPr lang="en-US" baseline="0" noProof="0" dirty="0" smtClean="0"/>
              <a:t> important the staff is. We can have all kind of wonderful ideas but nothing happens without our people. </a:t>
            </a:r>
            <a:r>
              <a:rPr lang="en-US" noProof="0" dirty="0" smtClean="0"/>
              <a:t>The</a:t>
            </a:r>
            <a:r>
              <a:rPr lang="en-US" baseline="0" noProof="0" dirty="0" smtClean="0"/>
              <a:t> employees who are now working in the book mobile are absolutely fantastic. As I said before there are 2 drivers and 3 assistants. Most of them have been working in the bookmobile for many years by now and know all the users very well and provide them with excellent, personal service. Last year, for example, one of the drivers retired after 49 years, driving the bus from the beginning, and thus knew about all the secrets and needs of our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If we are going to expand our services, perhaps we need to take a look at our group of employees. A driver and library assistants are certainly essential but I think a project manager would be a good supplement to the group in order to carry our ideas out. </a:t>
            </a:r>
            <a:endParaRPr lang="en-US"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10</a:t>
            </a:fld>
            <a:endParaRPr lang="en-GB"/>
          </a:p>
        </p:txBody>
      </p:sp>
    </p:spTree>
    <p:extLst>
      <p:ext uri="{BB962C8B-B14F-4D97-AF65-F5344CB8AC3E}">
        <p14:creationId xmlns:p14="http://schemas.microsoft.com/office/powerpoint/2010/main" val="378614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When we have defined our</a:t>
            </a:r>
            <a:r>
              <a:rPr lang="en-US" baseline="0" noProof="0" dirty="0" smtClean="0"/>
              <a:t> service there are few more things that we </a:t>
            </a:r>
            <a:r>
              <a:rPr lang="en-US" noProof="0" dirty="0" smtClean="0"/>
              <a:t>should</a:t>
            </a:r>
            <a:r>
              <a:rPr lang="en-US" baseline="0" noProof="0" dirty="0" smtClean="0"/>
              <a:t> bear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 most obvious thing to consider is the kind, size and shape of a bus or mobile library to buy. Then we have to decide on an eye-catching, self-explanatory design. This is usually the case with bookmobiles, I have, at least, only seen beautiful and colorful ones. </a:t>
            </a:r>
          </a:p>
          <a:p>
            <a:endParaRPr lang="en-US" baseline="0" noProof="0" dirty="0" smtClean="0"/>
          </a:p>
          <a:p>
            <a:r>
              <a:rPr lang="en-US" baseline="0" noProof="0" dirty="0" smtClean="0"/>
              <a:t>Technology is an important factor and it is vital to take a good look at all opportunities in order to not be lagging behind. Marketing is also something that we should take good care of. </a:t>
            </a:r>
            <a:r>
              <a:rPr lang="en-GB" baseline="0" noProof="0" dirty="0" smtClean="0"/>
              <a:t>Brochures, posters</a:t>
            </a:r>
            <a:r>
              <a:rPr lang="en-US" baseline="0" noProof="0" dirty="0" smtClean="0"/>
              <a:t> and easily accessed information online are very important as the visibility of the designated stops.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I also think that</a:t>
            </a:r>
            <a:r>
              <a:rPr lang="en-US" baseline="0" noProof="0" dirty="0" smtClean="0"/>
              <a:t> we should think carefully about how we are going to define measures of the program. Now the outcome of our service depends on the number of guests and loans. Of course they say a lot about the use, but that is not all. The bookmobile is kind of an advertisement in itself and as such draws the attention to the service of the library as a whole. It also serves as a reminder that there are books to be read, which plays right into our hand as that’s just what we want everybody to remember. And the social benefits of the public libraries are well known and even though the bookmobile is much smaller I think it has the same effect. It could be a less barrier for someone to go to a bookmobile than a library as it is small and the service personal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r>
              <a:rPr lang="en-US" baseline="0" noProof="0" dirty="0" smtClean="0"/>
              <a:t>And last but not least I know that the bookmobile brings happiness and joy wherever it goes.  </a:t>
            </a:r>
            <a:endParaRPr lang="en-US"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11</a:t>
            </a:fld>
            <a:endParaRPr lang="en-GB"/>
          </a:p>
        </p:txBody>
      </p:sp>
    </p:spTree>
    <p:extLst>
      <p:ext uri="{BB962C8B-B14F-4D97-AF65-F5344CB8AC3E}">
        <p14:creationId xmlns:p14="http://schemas.microsoft.com/office/powerpoint/2010/main" val="77252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noProof="0" dirty="0" smtClean="0"/>
              <a:t>To end this I am just going to tell you about</a:t>
            </a:r>
            <a:r>
              <a:rPr lang="en-GB" baseline="0" noProof="0" dirty="0" smtClean="0"/>
              <a:t> few things that we have done this spring and summer. </a:t>
            </a:r>
            <a:r>
              <a:rPr lang="en-GB" noProof="0" dirty="0" smtClean="0"/>
              <a:t>The</a:t>
            </a:r>
            <a:r>
              <a:rPr lang="is-IS" dirty="0" smtClean="0"/>
              <a:t> Bookmobile</a:t>
            </a:r>
            <a:r>
              <a:rPr lang="en-GB" noProof="0" dirty="0" smtClean="0"/>
              <a:t> turned 50 this year and to commemorate the anniversary</a:t>
            </a:r>
            <a:r>
              <a:rPr lang="en-GB" baseline="0" noProof="0" dirty="0" smtClean="0"/>
              <a:t> we wanted to do something special. A colleague of mine came up with the idea of offsetting the bookmobile’s  carbon footprint by planting some trees. So we became settlers in an afforestation close to Reykjavík and got a fairly big, stony and rough land that is now all “ours” to take care of. According to our calculations we have to plant 5000 trees in order to offset the</a:t>
            </a:r>
            <a:r>
              <a:rPr lang="is-IS" baseline="0" dirty="0" smtClean="0"/>
              <a:t> carbon </a:t>
            </a:r>
            <a:r>
              <a:rPr lang="is-IS" baseline="0" dirty="0" err="1" smtClean="0"/>
              <a:t>footprint</a:t>
            </a:r>
            <a:r>
              <a:rPr lang="is-IS" baseline="0" dirty="0" smtClean="0"/>
              <a:t>. </a:t>
            </a:r>
            <a:r>
              <a:rPr lang="en-GB" baseline="0" noProof="0" dirty="0" smtClean="0"/>
              <a:t>We’ve already planted 1800 trees and are planning to plant at least 700 more this year, then the rest in 2020.</a:t>
            </a:r>
            <a:endParaRPr lang="en-GB" dirty="0" smtClean="0"/>
          </a:p>
          <a:p>
            <a:endParaRPr lang="en-GB" dirty="0" smtClean="0"/>
          </a:p>
          <a:p>
            <a:r>
              <a:rPr lang="en-GB" baseline="0" dirty="0" smtClean="0"/>
              <a:t>The land is “ours” so we have a lot of work to do for the next years to come, to make the location an attractive place for the employees of Reykjavík City Library and the public in general. So if we chose to let go of the bookmobile we will a least have a living monument of it.</a:t>
            </a:r>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12</a:t>
            </a:fld>
            <a:endParaRPr lang="en-GB"/>
          </a:p>
        </p:txBody>
      </p:sp>
    </p:spTree>
    <p:extLst>
      <p:ext uri="{BB962C8B-B14F-4D97-AF65-F5344CB8AC3E}">
        <p14:creationId xmlns:p14="http://schemas.microsoft.com/office/powerpoint/2010/main" val="219358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the</a:t>
            </a:r>
            <a:r>
              <a:rPr lang="en-GB" baseline="0" dirty="0" smtClean="0"/>
              <a:t> end of July we took part in a children’s festival in Reykjavík. The bookmobile got a lot of attention and was full of kids and parents the whole day, who found the bus very interesting. It was so nice to see how an event like this, that does not take much effort nor preparation, can be such a success. We had planned to have some story hours, but there was no need for that as the kids and the families just created them themselves. </a:t>
            </a:r>
            <a:endParaRPr lang="en-GB" dirty="0" smtClean="0"/>
          </a:p>
          <a:p>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13</a:t>
            </a:fld>
            <a:endParaRPr lang="en-GB"/>
          </a:p>
        </p:txBody>
      </p:sp>
    </p:spTree>
    <p:extLst>
      <p:ext uri="{BB962C8B-B14F-4D97-AF65-F5344CB8AC3E}">
        <p14:creationId xmlns:p14="http://schemas.microsoft.com/office/powerpoint/2010/main" val="180852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dirty="0" smtClean="0"/>
              <a:t>Last but least did</a:t>
            </a:r>
            <a:r>
              <a:rPr lang="en-GB" baseline="0" dirty="0" smtClean="0"/>
              <a:t> we take part in the annual Reykjavík Pride in August. This year was the 20 years anniversary of the Gay Pride festival so there was a program, full of queer events and happenings for more than a week. And our bookmobile was there. We removed the collection and replaced it with all sorts of queer books from our libraries. The bus was then located by the City Hall for a week, open daily to the public and we got much attention and many new visitors. We ended our participation with taking part in the Gay Pride parade itself.  We contacted the Icelandic association of writers and invited them to walk with us in the parade. Which many of them did and so did many others. One could hear from everywhere, “look there is the bookmobile”, see the bookmobile is there. This was very much fun we were so proud of ourselves. </a:t>
            </a:r>
            <a:endParaRPr lang="en-GB" dirty="0" smtClean="0"/>
          </a:p>
          <a:p>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14</a:t>
            </a:fld>
            <a:endParaRPr lang="en-GB"/>
          </a:p>
        </p:txBody>
      </p:sp>
    </p:spTree>
    <p:extLst>
      <p:ext uri="{BB962C8B-B14F-4D97-AF65-F5344CB8AC3E}">
        <p14:creationId xmlns:p14="http://schemas.microsoft.com/office/powerpoint/2010/main" val="363686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4801468-D0B2-4366-AFE6-CD830161F892}" type="slidenum">
              <a:rPr lang="en-GB" smtClean="0"/>
              <a:t>15</a:t>
            </a:fld>
            <a:endParaRPr lang="en-GB"/>
          </a:p>
        </p:txBody>
      </p:sp>
    </p:spTree>
    <p:extLst>
      <p:ext uri="{BB962C8B-B14F-4D97-AF65-F5344CB8AC3E}">
        <p14:creationId xmlns:p14="http://schemas.microsoft.com/office/powerpoint/2010/main" val="226019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dirty="0" smtClean="0"/>
              <a:t>I have been with the Reykjavik City Library since 1996 and have played many roles there, small and big.</a:t>
            </a:r>
          </a:p>
          <a:p>
            <a:r>
              <a:rPr lang="en-GB" dirty="0" smtClean="0"/>
              <a:t>I started</a:t>
            </a:r>
            <a:r>
              <a:rPr lang="en-GB" baseline="0" dirty="0" smtClean="0"/>
              <a:t> out as a library assistant. When I finished my bachelor in Spanish in 1997, I was promoted to a librarian, regardless of my lack of a library-related-degree. I got a Masters degree in </a:t>
            </a:r>
            <a:r>
              <a:rPr lang="en-GB" baseline="0" dirty="0" err="1" smtClean="0"/>
              <a:t>HRM</a:t>
            </a:r>
            <a:r>
              <a:rPr lang="en-GB" baseline="0" dirty="0" smtClean="0"/>
              <a:t> in 2005 and in </a:t>
            </a:r>
            <a:r>
              <a:rPr lang="en-GB" baseline="0" noProof="0" dirty="0" smtClean="0"/>
              <a:t>2008 I became Project manager until 2015, when I took on my current role as branch manager and </a:t>
            </a:r>
            <a:r>
              <a:rPr lang="en-GB" baseline="0" dirty="0" smtClean="0"/>
              <a:t>I am in charge of 2 branches, one small neighbourhood branch and another one in a big shopping mall and the bookmobile. </a:t>
            </a:r>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2</a:t>
            </a:fld>
            <a:endParaRPr lang="en-GB"/>
          </a:p>
        </p:txBody>
      </p:sp>
    </p:spTree>
    <p:extLst>
      <p:ext uri="{BB962C8B-B14F-4D97-AF65-F5344CB8AC3E}">
        <p14:creationId xmlns:p14="http://schemas.microsoft.com/office/powerpoint/2010/main" val="139884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Inspired by our Swedish counterparts, our city librarian in the late 50s pushed for the bookmobile to become reality, but it would take many years of pushing for that birth to be realized. It wasn’t until right-hand traffic was adapted in Iceland in 1969, and the  public transport system had to be modified accordingly, that the bookmobile finally arrived. One of the retired busses, originally from 1955, got a make-over and became Iceland’s first Bookmobile in 1969. It </a:t>
            </a:r>
            <a:r>
              <a:rPr lang="en-US" sz="1200" kern="1200" dirty="0" smtClean="0">
                <a:solidFill>
                  <a:schemeClr val="tx1"/>
                </a:solidFill>
                <a:effectLst/>
                <a:latin typeface="+mn-lt"/>
                <a:ea typeface="+mn-ea"/>
                <a:cs typeface="+mn-cs"/>
              </a:rPr>
              <a:t>got the name </a:t>
            </a:r>
            <a:r>
              <a:rPr lang="en-US" sz="1200" kern="1200" dirty="0" err="1" smtClean="0">
                <a:solidFill>
                  <a:schemeClr val="tx1"/>
                </a:solidFill>
                <a:effectLst/>
                <a:latin typeface="+mn-lt"/>
                <a:ea typeface="+mn-ea"/>
                <a:cs typeface="+mn-cs"/>
              </a:rPr>
              <a:t>Höfðingi</a:t>
            </a:r>
            <a:r>
              <a:rPr lang="en-US" sz="1200" kern="1200" dirty="0" smtClean="0">
                <a:solidFill>
                  <a:schemeClr val="tx1"/>
                </a:solidFill>
                <a:effectLst/>
                <a:latin typeface="+mn-lt"/>
                <a:ea typeface="+mn-ea"/>
                <a:cs typeface="+mn-cs"/>
              </a:rPr>
              <a:t>, or Chief in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early years the bookmobile provided library services for booming new neighborhoods in Reykjavík, </a:t>
            </a:r>
            <a:r>
              <a:rPr lang="en-US" sz="1200" kern="1200" dirty="0" smtClean="0">
                <a:solidFill>
                  <a:schemeClr val="tx1"/>
                </a:solidFill>
                <a:effectLst/>
                <a:latin typeface="+mn-lt"/>
                <a:ea typeface="+mn-ea"/>
                <a:cs typeface="+mn-cs"/>
              </a:rPr>
              <a:t>where there weren’t many other services or avenues for recreation. </a:t>
            </a:r>
            <a:r>
              <a:rPr lang="en-US" sz="1200" kern="1200" baseline="0" dirty="0" smtClean="0">
                <a:solidFill>
                  <a:schemeClr val="tx1"/>
                </a:solidFill>
                <a:effectLst/>
                <a:latin typeface="+mn-lt"/>
                <a:ea typeface="+mn-ea"/>
                <a:cs typeface="+mn-cs"/>
              </a:rPr>
              <a:t>The bookmobile was an instant success, which showed that its service was wanted. </a:t>
            </a:r>
            <a:r>
              <a:rPr lang="en-US" sz="1200" kern="1200" dirty="0" smtClean="0">
                <a:solidFill>
                  <a:schemeClr val="tx1"/>
                </a:solidFill>
                <a:effectLst/>
                <a:latin typeface="+mn-lt"/>
                <a:ea typeface="+mn-ea"/>
                <a:cs typeface="+mn-cs"/>
              </a:rPr>
              <a:t>Back then there were two desks in the bus, one in the front for lending</a:t>
            </a:r>
            <a:r>
              <a:rPr lang="en-US" sz="1200" kern="1200" baseline="0" dirty="0" smtClean="0">
                <a:solidFill>
                  <a:schemeClr val="tx1"/>
                </a:solidFill>
                <a:effectLst/>
                <a:latin typeface="+mn-lt"/>
                <a:ea typeface="+mn-ea"/>
                <a:cs typeface="+mn-cs"/>
              </a:rPr>
              <a:t> and another </a:t>
            </a:r>
            <a:r>
              <a:rPr lang="en-US" sz="1200" kern="1200" dirty="0" smtClean="0">
                <a:solidFill>
                  <a:schemeClr val="tx1"/>
                </a:solidFill>
                <a:effectLst/>
                <a:latin typeface="+mn-lt"/>
                <a:ea typeface="+mn-ea"/>
                <a:cs typeface="+mn-cs"/>
              </a:rPr>
              <a:t>one at the back for returns. There</a:t>
            </a:r>
            <a:r>
              <a:rPr lang="en-US" sz="1200" kern="1200" baseline="0" dirty="0" smtClean="0">
                <a:solidFill>
                  <a:schemeClr val="tx1"/>
                </a:solidFill>
                <a:effectLst/>
                <a:latin typeface="+mn-lt"/>
                <a:ea typeface="+mn-ea"/>
                <a:cs typeface="+mn-cs"/>
              </a:rPr>
              <a:t> were</a:t>
            </a:r>
            <a:r>
              <a:rPr lang="en-US" sz="1200" kern="1200" dirty="0" smtClean="0">
                <a:solidFill>
                  <a:schemeClr val="tx1"/>
                </a:solidFill>
                <a:effectLst/>
                <a:latin typeface="+mn-lt"/>
                <a:ea typeface="+mn-ea"/>
                <a:cs typeface="+mn-cs"/>
              </a:rPr>
              <a:t> up to four people working in the bus at the same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Its popularity warranted a second, though smaller, bookmobile, </a:t>
            </a:r>
            <a:r>
              <a:rPr lang="en-US" sz="1200" kern="1200" baseline="0" dirty="0" err="1" smtClean="0">
                <a:solidFill>
                  <a:schemeClr val="tx1"/>
                </a:solidFill>
                <a:effectLst/>
                <a:latin typeface="+mn-lt"/>
                <a:ea typeface="+mn-ea"/>
                <a:cs typeface="+mn-cs"/>
              </a:rPr>
              <a:t>Stubbur</a:t>
            </a:r>
            <a:r>
              <a:rPr lang="en-US" sz="1200" kern="1200" baseline="0" dirty="0" smtClean="0">
                <a:solidFill>
                  <a:schemeClr val="tx1"/>
                </a:solidFill>
                <a:effectLst/>
                <a:latin typeface="+mn-lt"/>
                <a:ea typeface="+mn-ea"/>
                <a:cs typeface="+mn-cs"/>
              </a:rPr>
              <a:t> (or Shorty) which was Finnish-built and joined the force in 1971.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Circulation was rapid in the early years of the bookmobiles and by the 10 year anniversary of the program in 1979, 2.4 million items had been lent out to the inhabitants of Reykjavík, nearly a thousand copies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day on average.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time the bookmobiles</a:t>
            </a:r>
            <a:r>
              <a:rPr lang="en-US" sz="1200" kern="1200" baseline="0" dirty="0" smtClean="0">
                <a:solidFill>
                  <a:schemeClr val="tx1"/>
                </a:solidFill>
                <a:effectLst/>
                <a:latin typeface="+mn-lt"/>
                <a:ea typeface="+mn-ea"/>
                <a:cs typeface="+mn-cs"/>
              </a:rPr>
              <a:t> had their own private collections, which counted 12.000 items and the numbers of stops increased to a maximum of 40.</a:t>
            </a:r>
            <a:endParaRPr lang="en-US" sz="1200" kern="1200" dirty="0" smtClean="0">
              <a:solidFill>
                <a:schemeClr val="tx1"/>
              </a:solidFill>
              <a:effectLst/>
              <a:latin typeface="+mn-lt"/>
              <a:ea typeface="+mn-ea"/>
              <a:cs typeface="+mn-cs"/>
            </a:endParaRPr>
          </a:p>
          <a:p>
            <a:endParaRPr lang="is-IS" dirty="0" smtClean="0"/>
          </a:p>
          <a:p>
            <a:endParaRPr lang="is-IS" dirty="0" smtClean="0"/>
          </a:p>
          <a:p>
            <a:endParaRPr lang="en-GB" dirty="0"/>
          </a:p>
        </p:txBody>
      </p:sp>
      <p:sp>
        <p:nvSpPr>
          <p:cNvPr id="4" name="Skyggnunúmersstaðgengill 3"/>
          <p:cNvSpPr>
            <a:spLocks noGrp="1"/>
          </p:cNvSpPr>
          <p:nvPr>
            <p:ph type="sldNum" sz="quarter" idx="10"/>
          </p:nvPr>
        </p:nvSpPr>
        <p:spPr/>
        <p:txBody>
          <a:bodyPr/>
          <a:lstStyle/>
          <a:p>
            <a:fld id="{04801468-D0B2-4366-AFE6-CD830161F892}" type="slidenum">
              <a:rPr lang="en-GB" smtClean="0"/>
              <a:t>3</a:t>
            </a:fld>
            <a:endParaRPr lang="en-GB"/>
          </a:p>
        </p:txBody>
      </p:sp>
    </p:spTree>
    <p:extLst>
      <p:ext uri="{BB962C8B-B14F-4D97-AF65-F5344CB8AC3E}">
        <p14:creationId xmlns:p14="http://schemas.microsoft.com/office/powerpoint/2010/main" val="44058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year 2000 a new bookmobile took over the title of Chief,</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replaced both of the old ones. The new</a:t>
            </a:r>
            <a:r>
              <a:rPr lang="en-US" sz="1200" kern="1200" baseline="0" dirty="0" smtClean="0">
                <a:solidFill>
                  <a:schemeClr val="tx1"/>
                </a:solidFill>
                <a:effectLst/>
                <a:latin typeface="+mn-lt"/>
                <a:ea typeface="+mn-ea"/>
                <a:cs typeface="+mn-cs"/>
              </a:rPr>
              <a:t> one was </a:t>
            </a:r>
            <a:r>
              <a:rPr lang="en-US" sz="1200" kern="1200" dirty="0" smtClean="0">
                <a:solidFill>
                  <a:schemeClr val="tx1"/>
                </a:solidFill>
                <a:effectLst/>
                <a:latin typeface="+mn-lt"/>
                <a:ea typeface="+mn-ea"/>
                <a:cs typeface="+mn-cs"/>
              </a:rPr>
              <a:t>a Scania model, with the body built by the same Finnish company that had built </a:t>
            </a:r>
            <a:r>
              <a:rPr lang="en-US" sz="1200" kern="1200" dirty="0" err="1" smtClean="0">
                <a:solidFill>
                  <a:schemeClr val="tx1"/>
                </a:solidFill>
                <a:effectLst/>
                <a:latin typeface="+mn-lt"/>
                <a:ea typeface="+mn-ea"/>
                <a:cs typeface="+mn-cs"/>
              </a:rPr>
              <a:t>Stubbur</a:t>
            </a:r>
            <a:r>
              <a:rPr lang="en-US" sz="1200" kern="1200" dirty="0" smtClean="0">
                <a:solidFill>
                  <a:schemeClr val="tx1"/>
                </a:solidFill>
                <a:effectLst/>
                <a:latin typeface="+mn-lt"/>
                <a:ea typeface="+mn-ea"/>
                <a:cs typeface="+mn-cs"/>
              </a:rPr>
              <a:t> or Shorty.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new Chief had an artistic outside,</a:t>
            </a:r>
            <a:r>
              <a:rPr lang="en-US" sz="1200" kern="1200" dirty="0" smtClean="0">
                <a:solidFill>
                  <a:schemeClr val="tx1"/>
                </a:solidFill>
                <a:effectLst/>
                <a:latin typeface="+mn-lt"/>
                <a:ea typeface="+mn-ea"/>
                <a:cs typeface="+mn-cs"/>
              </a:rPr>
              <a:t> illustrated by artist Gunnar Karlsson.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of now there are 3 full time jobs in the</a:t>
            </a:r>
            <a:r>
              <a:rPr lang="en-US" sz="1200" kern="1200" baseline="0" dirty="0" smtClean="0">
                <a:solidFill>
                  <a:schemeClr val="tx1"/>
                </a:solidFill>
                <a:effectLst/>
                <a:latin typeface="+mn-lt"/>
                <a:ea typeface="+mn-ea"/>
                <a:cs typeface="+mn-cs"/>
              </a:rPr>
              <a:t> bookmobile, split between 5 employees, i.e. 2 drivers and 3 assistants.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size of the collection has decreased a little and consists now of 4000 items, books, magazines, DVDs, CDs audiobooks and so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loans have also decreased a lot and are now between 800 -1000 in the average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bookmobile runs 4 days</a:t>
            </a:r>
            <a:r>
              <a:rPr lang="en-US" sz="1200" kern="1200" baseline="0" dirty="0" smtClean="0">
                <a:solidFill>
                  <a:schemeClr val="tx1"/>
                </a:solidFill>
                <a:effectLst/>
                <a:latin typeface="+mn-lt"/>
                <a:ea typeface="+mn-ea"/>
                <a:cs typeface="+mn-cs"/>
              </a:rPr>
              <a:t> a week</a:t>
            </a:r>
            <a:r>
              <a:rPr lang="en-US" sz="1200" kern="1200" dirty="0" smtClean="0">
                <a:solidFill>
                  <a:schemeClr val="tx1"/>
                </a:solidFill>
                <a:effectLst/>
                <a:latin typeface="+mn-lt"/>
                <a:ea typeface="+mn-ea"/>
                <a:cs typeface="+mn-cs"/>
              </a:rPr>
              <a:t> from September to June. </a:t>
            </a:r>
            <a:r>
              <a:rPr lang="en-US" sz="1200" kern="1200" baseline="0" dirty="0" smtClean="0">
                <a:solidFill>
                  <a:schemeClr val="tx1"/>
                </a:solidFill>
                <a:effectLst/>
                <a:latin typeface="+mn-lt"/>
                <a:ea typeface="+mn-ea"/>
                <a:cs typeface="+mn-cs"/>
              </a:rPr>
              <a:t>The stops are 30, among them are schools, kindergartens, retirement homes, residents and most neighborhoods in Reykjavík.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kyggnunúmersstaðgengill 3"/>
          <p:cNvSpPr>
            <a:spLocks noGrp="1"/>
          </p:cNvSpPr>
          <p:nvPr>
            <p:ph type="sldNum" sz="quarter" idx="10"/>
          </p:nvPr>
        </p:nvSpPr>
        <p:spPr/>
        <p:txBody>
          <a:bodyPr/>
          <a:lstStyle/>
          <a:p>
            <a:fld id="{04801468-D0B2-4366-AFE6-CD830161F892}" type="slidenum">
              <a:rPr lang="en-GB" smtClean="0"/>
              <a:t>4</a:t>
            </a:fld>
            <a:endParaRPr lang="en-GB"/>
          </a:p>
        </p:txBody>
      </p:sp>
    </p:spTree>
    <p:extLst>
      <p:ext uri="{BB962C8B-B14F-4D97-AF65-F5344CB8AC3E}">
        <p14:creationId xmlns:p14="http://schemas.microsoft.com/office/powerpoint/2010/main" val="89544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In the</a:t>
            </a:r>
            <a:r>
              <a:rPr lang="en-US" sz="1200" kern="1200" baseline="0" noProof="0" dirty="0" smtClean="0">
                <a:solidFill>
                  <a:schemeClr val="tx1"/>
                </a:solidFill>
                <a:effectLst/>
                <a:latin typeface="+mn-lt"/>
                <a:ea typeface="+mn-ea"/>
                <a:cs typeface="+mn-cs"/>
              </a:rPr>
              <a:t> 50 years of the bookmobile service, </a:t>
            </a:r>
            <a:r>
              <a:rPr lang="en-US" sz="1200" kern="1200" noProof="0" dirty="0" smtClean="0">
                <a:solidFill>
                  <a:schemeClr val="tx1"/>
                </a:solidFill>
                <a:effectLst/>
                <a:latin typeface="+mn-lt"/>
                <a:ea typeface="+mn-ea"/>
                <a:cs typeface="+mn-cs"/>
              </a:rPr>
              <a:t>Reykjavík has seen a lot of changes to its structure and population. We have taken that</a:t>
            </a:r>
            <a:r>
              <a:rPr lang="en-US" sz="1200" kern="1200" baseline="0" noProof="0" dirty="0" smtClean="0">
                <a:solidFill>
                  <a:schemeClr val="tx1"/>
                </a:solidFill>
                <a:effectLst/>
                <a:latin typeface="+mn-lt"/>
                <a:ea typeface="+mn-ea"/>
                <a:cs typeface="+mn-cs"/>
              </a:rPr>
              <a:t> in to consideration in our libraries and a lot has changed there,</a:t>
            </a:r>
            <a:r>
              <a:rPr lang="en-US" sz="1200" kern="1200" noProof="0" dirty="0" smtClean="0">
                <a:solidFill>
                  <a:schemeClr val="tx1"/>
                </a:solidFill>
                <a:effectLst/>
                <a:latin typeface="+mn-lt"/>
                <a:ea typeface="+mn-ea"/>
                <a:cs typeface="+mn-cs"/>
              </a:rPr>
              <a:t> but the services of the bookmobile have perhaps</a:t>
            </a:r>
            <a:r>
              <a:rPr lang="en-US" sz="1200" kern="1200" baseline="0" noProof="0" dirty="0" smtClean="0">
                <a:solidFill>
                  <a:schemeClr val="tx1"/>
                </a:solidFill>
                <a:effectLst/>
                <a:latin typeface="+mn-lt"/>
                <a:ea typeface="+mn-ea"/>
                <a:cs typeface="+mn-cs"/>
              </a:rPr>
              <a:t> not</a:t>
            </a:r>
            <a:r>
              <a:rPr lang="en-US" sz="1200" kern="1200" noProof="0" dirty="0" smtClean="0">
                <a:solidFill>
                  <a:schemeClr val="tx1"/>
                </a:solidFill>
                <a:effectLst/>
                <a:latin typeface="+mn-lt"/>
                <a:ea typeface="+mn-ea"/>
                <a:cs typeface="+mn-cs"/>
              </a:rPr>
              <a:t> been adapted in the same way. The</a:t>
            </a:r>
            <a:r>
              <a:rPr lang="en-US" noProof="0" dirty="0" smtClean="0"/>
              <a:t> service that</a:t>
            </a:r>
            <a:r>
              <a:rPr lang="en-US" baseline="0" noProof="0" dirty="0" smtClean="0"/>
              <a:t> we now provide there is more or less the same as it was in it‘s heydays. The need for this kind of „traditional” service has diminished through the years, which can be clearly been seen from the lending and guest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And right now we’re standing on crossroads</a:t>
            </a:r>
            <a:r>
              <a:rPr lang="en-US" sz="1200" kern="1200" baseline="0" noProof="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The current bookmobile has been running for nearly 20 years and is due for replacement. We</a:t>
            </a:r>
            <a:r>
              <a:rPr lang="en-US" sz="1200" kern="1200" baseline="0" noProof="0" dirty="0" smtClean="0">
                <a:solidFill>
                  <a:schemeClr val="tx1"/>
                </a:solidFill>
                <a:effectLst/>
                <a:latin typeface="+mn-lt"/>
                <a:ea typeface="+mn-ea"/>
                <a:cs typeface="+mn-cs"/>
              </a:rPr>
              <a:t> have asked for the funding for a new one, but these things take time and we have not got any answer yet. We don‘t even know if we‘ll take it, if we get the funding. </a:t>
            </a:r>
            <a:r>
              <a:rPr lang="en-US" baseline="0" dirty="0" smtClean="0"/>
              <a:t>Running a bookmobile is </a:t>
            </a:r>
            <a:r>
              <a:rPr lang="en-US" baseline="0" dirty="0" smtClean="0">
                <a:solidFill>
                  <a:schemeClr val="tx1"/>
                </a:solidFill>
              </a:rPr>
              <a:t>costly, </a:t>
            </a:r>
            <a:r>
              <a:rPr lang="en-US" baseline="0" dirty="0" smtClean="0"/>
              <a:t>so we really have to think carefully before taking our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cost of the bookmobile is around 28.000.000 ISK which is about 2.8% of our annual costs. We could use this money to strengthen the service in our libraries, which are chronically underfunded.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5</a:t>
            </a:fld>
            <a:endParaRPr lang="en-GB"/>
          </a:p>
        </p:txBody>
      </p:sp>
    </p:spTree>
    <p:extLst>
      <p:ext uri="{BB962C8B-B14F-4D97-AF65-F5344CB8AC3E}">
        <p14:creationId xmlns:p14="http://schemas.microsoft.com/office/powerpoint/2010/main" val="84411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noProof="0" dirty="0" smtClean="0">
                <a:solidFill>
                  <a:schemeClr val="tx1"/>
                </a:solidFill>
                <a:effectLst/>
                <a:latin typeface="+mn-lt"/>
                <a:ea typeface="+mn-ea"/>
                <a:cs typeface="+mn-cs"/>
              </a:rPr>
              <a:t>If </a:t>
            </a:r>
            <a:r>
              <a:rPr lang="is-IS" sz="1200" kern="1200" noProof="0" dirty="0" err="1" smtClean="0">
                <a:solidFill>
                  <a:schemeClr val="tx1"/>
                </a:solidFill>
                <a:effectLst/>
                <a:latin typeface="+mn-lt"/>
                <a:ea typeface="+mn-ea"/>
                <a:cs typeface="+mn-cs"/>
              </a:rPr>
              <a:t>we</a:t>
            </a:r>
            <a:r>
              <a:rPr lang="is-IS" sz="1200" kern="1200" baseline="0" noProof="0" dirty="0" smtClean="0">
                <a:solidFill>
                  <a:schemeClr val="tx1"/>
                </a:solidFill>
                <a:effectLst/>
                <a:latin typeface="+mn-lt"/>
                <a:ea typeface="+mn-ea"/>
                <a:cs typeface="+mn-cs"/>
              </a:rPr>
              <a:t> get </a:t>
            </a:r>
            <a:r>
              <a:rPr lang="is-IS" sz="1200" kern="1200" baseline="0" noProof="0" dirty="0" err="1" smtClean="0">
                <a:solidFill>
                  <a:schemeClr val="tx1"/>
                </a:solidFill>
                <a:effectLst/>
                <a:latin typeface="+mn-lt"/>
                <a:ea typeface="+mn-ea"/>
                <a:cs typeface="+mn-cs"/>
              </a:rPr>
              <a:t>the</a:t>
            </a:r>
            <a:r>
              <a:rPr lang="is-IS" sz="1200" kern="1200" baseline="0" noProof="0" dirty="0" smtClean="0">
                <a:solidFill>
                  <a:schemeClr val="tx1"/>
                </a:solidFill>
                <a:effectLst/>
                <a:latin typeface="+mn-lt"/>
                <a:ea typeface="+mn-ea"/>
                <a:cs typeface="+mn-cs"/>
              </a:rPr>
              <a:t> funding and </a:t>
            </a:r>
            <a:r>
              <a:rPr lang="is-IS" sz="1200" kern="1200" baseline="0" noProof="0" dirty="0" err="1" smtClean="0">
                <a:solidFill>
                  <a:schemeClr val="tx1"/>
                </a:solidFill>
                <a:effectLst/>
                <a:latin typeface="+mn-lt"/>
                <a:ea typeface="+mn-ea"/>
                <a:cs typeface="+mn-cs"/>
              </a:rPr>
              <a:t>decide</a:t>
            </a:r>
            <a:r>
              <a:rPr lang="is-IS" sz="1200" kern="1200" baseline="0" noProof="0" dirty="0" smtClean="0">
                <a:solidFill>
                  <a:schemeClr val="tx1"/>
                </a:solidFill>
                <a:effectLst/>
                <a:latin typeface="+mn-lt"/>
                <a:ea typeface="+mn-ea"/>
                <a:cs typeface="+mn-cs"/>
              </a:rPr>
              <a:t> </a:t>
            </a:r>
            <a:r>
              <a:rPr lang="is-IS" sz="1200" kern="1200" baseline="0" noProof="0" dirty="0" err="1" smtClean="0">
                <a:solidFill>
                  <a:schemeClr val="tx1"/>
                </a:solidFill>
                <a:effectLst/>
                <a:latin typeface="+mn-lt"/>
                <a:ea typeface="+mn-ea"/>
                <a:cs typeface="+mn-cs"/>
              </a:rPr>
              <a:t>to</a:t>
            </a:r>
            <a:r>
              <a:rPr lang="is-IS" sz="1200" kern="1200" baseline="0" noProof="0" dirty="0" smtClean="0">
                <a:solidFill>
                  <a:schemeClr val="tx1"/>
                </a:solidFill>
                <a:effectLst/>
                <a:latin typeface="+mn-lt"/>
                <a:ea typeface="+mn-ea"/>
                <a:cs typeface="+mn-cs"/>
              </a:rPr>
              <a:t> </a:t>
            </a:r>
            <a:r>
              <a:rPr lang="is-IS" sz="1200" kern="1200" baseline="0" noProof="0" dirty="0" err="1" smtClean="0">
                <a:solidFill>
                  <a:schemeClr val="tx1"/>
                </a:solidFill>
                <a:effectLst/>
                <a:latin typeface="+mn-lt"/>
                <a:ea typeface="+mn-ea"/>
                <a:cs typeface="+mn-cs"/>
              </a:rPr>
              <a:t>invest</a:t>
            </a:r>
            <a:r>
              <a:rPr lang="is-IS" sz="1200" kern="1200" baseline="0" noProof="0" dirty="0" smtClean="0">
                <a:solidFill>
                  <a:schemeClr val="tx1"/>
                </a:solidFill>
                <a:effectLst/>
                <a:latin typeface="+mn-lt"/>
                <a:ea typeface="+mn-ea"/>
                <a:cs typeface="+mn-cs"/>
              </a:rPr>
              <a:t> in a </a:t>
            </a:r>
            <a:r>
              <a:rPr lang="is-IS" sz="1200" kern="1200" baseline="0" noProof="0" dirty="0" err="1" smtClean="0">
                <a:solidFill>
                  <a:schemeClr val="tx1"/>
                </a:solidFill>
                <a:effectLst/>
                <a:latin typeface="+mn-lt"/>
                <a:ea typeface="+mn-ea"/>
                <a:cs typeface="+mn-cs"/>
              </a:rPr>
              <a:t>new</a:t>
            </a:r>
            <a:r>
              <a:rPr lang="is-IS" sz="1200" kern="1200" baseline="0" noProof="0" dirty="0" smtClean="0">
                <a:solidFill>
                  <a:schemeClr val="tx1"/>
                </a:solidFill>
                <a:effectLst/>
                <a:latin typeface="+mn-lt"/>
                <a:ea typeface="+mn-ea"/>
                <a:cs typeface="+mn-cs"/>
              </a:rPr>
              <a:t> </a:t>
            </a:r>
            <a:r>
              <a:rPr lang="is-IS" sz="1200" kern="1200" baseline="0" noProof="0" dirty="0" err="1" smtClean="0">
                <a:solidFill>
                  <a:schemeClr val="tx1"/>
                </a:solidFill>
                <a:effectLst/>
                <a:latin typeface="+mn-lt"/>
                <a:ea typeface="+mn-ea"/>
                <a:cs typeface="+mn-cs"/>
              </a:rPr>
              <a:t>bookmobile</a:t>
            </a:r>
            <a:r>
              <a:rPr lang="is-IS"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we will get the opportunity to completely rethink or redefine it’s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r>
              <a:rPr lang="is-IS" baseline="0" noProof="0" dirty="0" err="1" smtClean="0"/>
              <a:t>The</a:t>
            </a:r>
            <a:r>
              <a:rPr lang="is-IS" baseline="0" noProof="0" dirty="0" smtClean="0"/>
              <a:t> first </a:t>
            </a:r>
            <a:r>
              <a:rPr lang="is-IS" baseline="0" noProof="0" dirty="0" err="1" smtClean="0"/>
              <a:t>steps</a:t>
            </a:r>
            <a:r>
              <a:rPr lang="is-IS" baseline="0" noProof="0" dirty="0" smtClean="0"/>
              <a:t> in </a:t>
            </a:r>
            <a:r>
              <a:rPr lang="is-IS" baseline="0" noProof="0" dirty="0" err="1" smtClean="0"/>
              <a:t>this</a:t>
            </a:r>
            <a:r>
              <a:rPr lang="is-IS" baseline="0" noProof="0" dirty="0" smtClean="0"/>
              <a:t> </a:t>
            </a:r>
            <a:r>
              <a:rPr lang="is-IS" baseline="0" noProof="0" dirty="0" err="1" smtClean="0"/>
              <a:t>process</a:t>
            </a:r>
            <a:r>
              <a:rPr lang="is-IS" baseline="0" noProof="0" dirty="0" smtClean="0"/>
              <a:t> </a:t>
            </a:r>
            <a:r>
              <a:rPr lang="is-IS" baseline="0" noProof="0" dirty="0" err="1" smtClean="0"/>
              <a:t>can</a:t>
            </a:r>
            <a:r>
              <a:rPr lang="is-IS" baseline="0" noProof="0" dirty="0" smtClean="0"/>
              <a:t> </a:t>
            </a:r>
            <a:r>
              <a:rPr lang="is-IS" baseline="0" noProof="0" dirty="0" err="1" smtClean="0"/>
              <a:t>be</a:t>
            </a:r>
            <a:r>
              <a:rPr lang="is-IS" baseline="0" noProof="0" dirty="0" smtClean="0"/>
              <a:t> </a:t>
            </a:r>
            <a:r>
              <a:rPr lang="is-IS" baseline="0" noProof="0" dirty="0" err="1" smtClean="0"/>
              <a:t>summed</a:t>
            </a:r>
            <a:r>
              <a:rPr lang="is-IS" baseline="0" noProof="0" dirty="0" smtClean="0"/>
              <a:t> up </a:t>
            </a:r>
            <a:r>
              <a:rPr lang="is-IS" baseline="0" noProof="0" dirty="0" err="1" smtClean="0"/>
              <a:t>with</a:t>
            </a:r>
            <a:r>
              <a:rPr lang="is-IS" baseline="0" noProof="0" dirty="0" smtClean="0"/>
              <a:t> </a:t>
            </a:r>
            <a:r>
              <a:rPr lang="is-IS" baseline="0" noProof="0" dirty="0" err="1" smtClean="0"/>
              <a:t>these</a:t>
            </a:r>
            <a:r>
              <a:rPr lang="is-IS" baseline="0" noProof="0" dirty="0" smtClean="0"/>
              <a:t> </a:t>
            </a:r>
            <a:r>
              <a:rPr lang="is-IS" baseline="0" noProof="0" dirty="0" err="1" smtClean="0"/>
              <a:t>questions</a:t>
            </a:r>
            <a:r>
              <a:rPr lang="is-IS" baseline="0" noProof="0" dirty="0" smtClean="0"/>
              <a:t>:</a:t>
            </a:r>
          </a:p>
          <a:p>
            <a:endParaRPr lang="en-GB" baseline="0" noProof="0" dirty="0" smtClean="0"/>
          </a:p>
          <a:p>
            <a:r>
              <a:rPr lang="en-GB" baseline="0" noProof="0" dirty="0" smtClean="0"/>
              <a:t>Who will we serve?</a:t>
            </a:r>
          </a:p>
          <a:p>
            <a:r>
              <a:rPr lang="en-GB" baseline="0" noProof="0" dirty="0" smtClean="0"/>
              <a:t>Which services will we provide</a:t>
            </a:r>
          </a:p>
          <a:p>
            <a:r>
              <a:rPr lang="en-GB" baseline="0" noProof="0" dirty="0" smtClean="0"/>
              <a:t>Where to stop and when</a:t>
            </a:r>
          </a:p>
          <a:p>
            <a:r>
              <a:rPr lang="en-GB" baseline="0" noProof="0" dirty="0" smtClean="0"/>
              <a:t>What kind of employees do we need?</a:t>
            </a:r>
          </a:p>
          <a:p>
            <a:endParaRPr lang="en-GB" baseline="0" noProof="0" dirty="0" smtClean="0"/>
          </a:p>
          <a:p>
            <a:r>
              <a:rPr lang="en-GB" baseline="0" noProof="0" dirty="0" smtClean="0"/>
              <a:t>It is essential to get the answer to these questions, at the least the first three ones, with the community, our users and non users, as we should design our services to their needs and longings. We have not done that yet, so I have tried to answer them on the next slides, but they are just my and the staff’s speculations and not based on any research or investigation. Just on our instinct and feeling.</a:t>
            </a:r>
            <a:endParaRPr lang="en-GB" baseline="0"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6</a:t>
            </a:fld>
            <a:endParaRPr lang="en-GB"/>
          </a:p>
        </p:txBody>
      </p:sp>
    </p:spTree>
    <p:extLst>
      <p:ext uri="{BB962C8B-B14F-4D97-AF65-F5344CB8AC3E}">
        <p14:creationId xmlns:p14="http://schemas.microsoft.com/office/powerpoint/2010/main" val="18684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From the beginning the</a:t>
            </a:r>
            <a:r>
              <a:rPr lang="en-US" baseline="0" noProof="0" dirty="0" smtClean="0"/>
              <a:t> emphasis of our service has been on the elderly, the disabled, children and users in otherwise underserved locations.</a:t>
            </a: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But these groups</a:t>
            </a:r>
            <a:r>
              <a:rPr lang="en-US" baseline="0" noProof="0" dirty="0" smtClean="0"/>
              <a:t> use our services less and less, and we have some thoughts about why that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Firstly the number of underserved locations are disappearing as the library branches in Reykjavík has gone from three small ones to six relatively big ones and another one on the way. So there is a branch in almost every neighborhood in Reykjavík and thus much easier to seek the service at the library. Most children under the age of 17 now have access to school libraries (run by the municipality) so they and their teachers don’t need us like they used to. And for the elderly and </a:t>
            </a:r>
            <a:r>
              <a:rPr lang="en-US" baseline="0" noProof="0" dirty="0" err="1" smtClean="0"/>
              <a:t>disableb</a:t>
            </a:r>
            <a:r>
              <a:rPr lang="en-US" baseline="0" noProof="0" dirty="0" smtClean="0"/>
              <a:t>, we offer the service </a:t>
            </a:r>
            <a:r>
              <a:rPr lang="en-US" noProof="0" dirty="0" smtClean="0"/>
              <a:t>„Book to the door“, so they get books and other material sent home on a regular basis</a:t>
            </a:r>
            <a:r>
              <a:rPr lang="en-US" baseline="0" noProof="0" dirty="0" smtClean="0"/>
              <a:t> and thus do not visit the bookmobile as much as the they did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And then of course our users have easy access to all the information and entertainment they want or need without leaving their homes, in many cases even without standing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With this in mind I think it is necessary to turn our focus a little bit and ask ourselves if there is a group or groups that we should pay more attention to than we have done until now. As I mentioned before it is essential to work this out with the community but I have an idea that we could put more emphasis on busy people, families and immigrants. The beauty of mobile libraries is the fact that they are indeed mobile and thus able to bring the service to the people. In the modern society everybody is very busy and in lack of time so I think that everybody would be very thankful to get the service they need brought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Small kids find the bookmobile very exciting and love to visit it so I think we should jump at this interest and offer them and their families some services and events they can enjoy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Immigrants is an expanding group in Reykjavík and it would be interesting to design the service with them in mind. I do not have any special ideas right now, put I think this is an opportunity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7</a:t>
            </a:fld>
            <a:endParaRPr lang="en-GB"/>
          </a:p>
        </p:txBody>
      </p:sp>
    </p:spTree>
    <p:extLst>
      <p:ext uri="{BB962C8B-B14F-4D97-AF65-F5344CB8AC3E}">
        <p14:creationId xmlns:p14="http://schemas.microsoft.com/office/powerpoint/2010/main" val="49297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US" noProof="0" dirty="0" smtClean="0"/>
              <a:t>What</a:t>
            </a:r>
            <a:r>
              <a:rPr lang="en-US" baseline="0" noProof="0" dirty="0" smtClean="0"/>
              <a:t> makes the bookmobile so special is the personal service our users get there. That is absolutely something we would want to keep. </a:t>
            </a:r>
            <a:r>
              <a:rPr lang="en-US" noProof="0" dirty="0" smtClean="0"/>
              <a:t>To serve the new groups and the old ones as well I think it is essential that</a:t>
            </a:r>
            <a:r>
              <a:rPr lang="en-US" baseline="0" noProof="0" dirty="0" smtClean="0"/>
              <a:t> the mobile library has it’s own collection and someone to oversee it. When the service of the bookmobile began it had its own collection but then it was changed and it shared the collection with one of the branches. In many cases the bookmobile got the material that did not get much attention in that branch. But we changed that again 2 years ago and now our focus is for the collection to be as interesting and new as in any other branch. And in regards to the immigrants I think it would be a good idea to have books in their language and thus bring them to them instead of collecting them in one branch as we do now. </a:t>
            </a:r>
          </a:p>
          <a:p>
            <a:endParaRPr lang="en-US" baseline="0" noProof="0" dirty="0" smtClean="0"/>
          </a:p>
          <a:p>
            <a:r>
              <a:rPr lang="en-US" baseline="0" noProof="0" dirty="0" smtClean="0"/>
              <a:t>Even though space is a limited resource in mobile libraries it’s possible to fit more things than have traditionally been in the bookmobiles.</a:t>
            </a:r>
          </a:p>
          <a:p>
            <a:r>
              <a:rPr lang="en-US" baseline="0" noProof="0" dirty="0" smtClean="0"/>
              <a:t>With the latest technologies in mind it could even become an urban office with some basics, like a </a:t>
            </a:r>
            <a:r>
              <a:rPr lang="en-US" baseline="0" noProof="0" dirty="0" err="1" smtClean="0"/>
              <a:t>a</a:t>
            </a:r>
            <a:r>
              <a:rPr lang="en-US" baseline="0" noProof="0" dirty="0" smtClean="0"/>
              <a:t> printer and scanner, as we have seen that a lot of people come to the library just for that printing out or scanning.</a:t>
            </a:r>
          </a:p>
          <a:p>
            <a:endParaRPr lang="en-US" baseline="0" noProof="0" dirty="0" smtClean="0"/>
          </a:p>
          <a:p>
            <a:r>
              <a:rPr lang="en-US" baseline="0" noProof="0" dirty="0" smtClean="0"/>
              <a:t>Since in Reykjavík the recycling services, for lightbulbs and batteries, are few and far between, the bookmobile could expand into the recycling “market”.</a:t>
            </a:r>
          </a:p>
          <a:p>
            <a:endParaRPr lang="en-US" baseline="0" noProof="0" dirty="0" smtClean="0"/>
          </a:p>
          <a:p>
            <a:r>
              <a:rPr lang="en-US" baseline="0" noProof="0" dirty="0" smtClean="0"/>
              <a:t>The bookmobile could also be a venue for all kind of small events that do not require much space or much time, short meditation lessons, speed dates, outdoor yoga classes, story hours in different languages and so on, and so on. The ideas are out there, it just needs a creative mind to capture them.</a:t>
            </a:r>
          </a:p>
          <a:p>
            <a:endParaRPr lang="en-US" baseline="0" noProof="0" dirty="0" smtClean="0"/>
          </a:p>
          <a:p>
            <a:r>
              <a:rPr lang="en-US" baseline="0" noProof="0" dirty="0" smtClean="0"/>
              <a:t>And the bookmobile could take part in all kind of festivals and events in Reykjavík, alone or in cooperation with others.</a:t>
            </a:r>
          </a:p>
          <a:p>
            <a:endParaRPr lang="en-US" baseline="0" noProof="0" dirty="0" smtClean="0"/>
          </a:p>
          <a:p>
            <a:r>
              <a:rPr lang="en-US" baseline="0" noProof="0" dirty="0" smtClean="0"/>
              <a:t>While these ideas are probably old news to many of you, they are new to us as we have not done much of this kind for the last years.</a:t>
            </a:r>
          </a:p>
          <a:p>
            <a:endParaRPr lang="en-US" baseline="0" noProof="0" dirty="0" smtClean="0"/>
          </a:p>
          <a:p>
            <a:endParaRPr lang="en-US" baseline="0" noProof="0" dirty="0" smtClean="0"/>
          </a:p>
          <a:p>
            <a:endParaRPr lang="en-US" noProof="0" dirty="0" smtClean="0"/>
          </a:p>
          <a:p>
            <a:endParaRPr lang="en-US" baseline="0" noProof="0" dirty="0" smtClean="0"/>
          </a:p>
          <a:p>
            <a:endParaRPr lang="en-US" noProof="0" dirty="0" smtClean="0"/>
          </a:p>
          <a:p>
            <a:endParaRPr lang="en-US" noProof="0" dirty="0"/>
          </a:p>
        </p:txBody>
      </p:sp>
      <p:sp>
        <p:nvSpPr>
          <p:cNvPr id="4" name="Skyggnunúmersstaðgengill 3"/>
          <p:cNvSpPr>
            <a:spLocks noGrp="1"/>
          </p:cNvSpPr>
          <p:nvPr>
            <p:ph type="sldNum" sz="quarter" idx="10"/>
          </p:nvPr>
        </p:nvSpPr>
        <p:spPr/>
        <p:txBody>
          <a:bodyPr/>
          <a:lstStyle/>
          <a:p>
            <a:fld id="{04801468-D0B2-4366-AFE6-CD830161F892}" type="slidenum">
              <a:rPr lang="en-GB" smtClean="0"/>
              <a:t>8</a:t>
            </a:fld>
            <a:endParaRPr lang="en-GB"/>
          </a:p>
        </p:txBody>
      </p:sp>
    </p:spTree>
    <p:extLst>
      <p:ext uri="{BB962C8B-B14F-4D97-AF65-F5344CB8AC3E}">
        <p14:creationId xmlns:p14="http://schemas.microsoft.com/office/powerpoint/2010/main" val="384217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Plotting the stops of the bookmobile is an art-form and should be an ongoing process. It is very important to stop where the people are, whether by their homes or where they gather, like in shopping malls, bus-stations, healthcare centers, markets and swimming pools to name a few. It would be very convenient to pop into the bookmobile at the same time as you do your groceries or go to the </a:t>
            </a:r>
            <a:r>
              <a:rPr lang="en-US" baseline="0" noProof="0" dirty="0" err="1" smtClean="0"/>
              <a:t>swimmingpool</a:t>
            </a:r>
            <a:r>
              <a:rPr lang="en-US"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 opening hours should be suitable for the users. I think it would be convenient to stop in the daytime and in early afternoon in well sought places and in the late afternoon and in the evening in the residential areas, when the people have come home. </a:t>
            </a:r>
          </a:p>
          <a:p>
            <a:endParaRPr lang="is-IS" dirty="0"/>
          </a:p>
        </p:txBody>
      </p:sp>
      <p:sp>
        <p:nvSpPr>
          <p:cNvPr id="4" name="Skyggnunúmersstaðgengill 3"/>
          <p:cNvSpPr>
            <a:spLocks noGrp="1"/>
          </p:cNvSpPr>
          <p:nvPr>
            <p:ph type="sldNum" sz="quarter" idx="10"/>
          </p:nvPr>
        </p:nvSpPr>
        <p:spPr/>
        <p:txBody>
          <a:bodyPr/>
          <a:lstStyle/>
          <a:p>
            <a:fld id="{04801468-D0B2-4366-AFE6-CD830161F892}" type="slidenum">
              <a:rPr lang="en-GB" smtClean="0"/>
              <a:t>9</a:t>
            </a:fld>
            <a:endParaRPr lang="en-GB"/>
          </a:p>
        </p:txBody>
      </p:sp>
    </p:spTree>
    <p:extLst>
      <p:ext uri="{BB962C8B-B14F-4D97-AF65-F5344CB8AC3E}">
        <p14:creationId xmlns:p14="http://schemas.microsoft.com/office/powerpoint/2010/main" val="81219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5"/>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is-IS"/>
          </a:p>
        </p:txBody>
      </p:sp>
      <p:sp>
        <p:nvSpPr>
          <p:cNvPr id="4" name="Dagsetningarstaðgengill 3"/>
          <p:cNvSpPr>
            <a:spLocks noGrp="1"/>
          </p:cNvSpPr>
          <p:nvPr>
            <p:ph type="dt" sz="half" idx="10"/>
          </p:nvPr>
        </p:nvSpPr>
        <p:spPr/>
        <p:txBody>
          <a:bodyPr/>
          <a:lstStyle/>
          <a:p>
            <a:fld id="{D1EA924E-687B-4487-B161-79D7778C73D7}" type="datetime1">
              <a:rPr lang="is-IS" smtClean="0"/>
              <a:t>3.9.2019</a:t>
            </a:fld>
            <a:endParaRPr lang="is-IS"/>
          </a:p>
        </p:txBody>
      </p:sp>
      <p:sp>
        <p:nvSpPr>
          <p:cNvPr id="5" name="Síðufótarstaðgengill 4"/>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40040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EF9E4ED5-BAB3-442E-8B39-990E0F7F1561}" type="datetime1">
              <a:rPr lang="is-IS" smtClean="0"/>
              <a:t>3.9.2019</a:t>
            </a:fld>
            <a:endParaRPr lang="is-IS"/>
          </a:p>
        </p:txBody>
      </p:sp>
      <p:sp>
        <p:nvSpPr>
          <p:cNvPr id="5" name="Síðufótarstaðgengill 4"/>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382946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29400" y="274638"/>
            <a:ext cx="2057400" cy="5851525"/>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0" y="274638"/>
            <a:ext cx="6019800" cy="5851525"/>
          </a:xfrm>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6574AAA0-7DE5-4A6D-B5FA-A8B9A0D1739E}" type="datetime1">
              <a:rPr lang="is-IS" smtClean="0"/>
              <a:t>3.9.2019</a:t>
            </a:fld>
            <a:endParaRPr lang="is-IS"/>
          </a:p>
        </p:txBody>
      </p:sp>
      <p:sp>
        <p:nvSpPr>
          <p:cNvPr id="5" name="Síðufótarstaðgengill 4"/>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87606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9F17561B-0D63-43A2-A891-BD252EAF2BDB}" type="datetime1">
              <a:rPr lang="is-IS" smtClean="0"/>
              <a:t>3.9.2019</a:t>
            </a:fld>
            <a:endParaRPr lang="is-IS"/>
          </a:p>
        </p:txBody>
      </p:sp>
      <p:sp>
        <p:nvSpPr>
          <p:cNvPr id="5" name="Síðufótarstaðgengill 4"/>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255875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0"/>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Breyta stílum aðaltexta</a:t>
            </a:r>
          </a:p>
        </p:txBody>
      </p:sp>
      <p:sp>
        <p:nvSpPr>
          <p:cNvPr id="4" name="Dagsetningarstaðgengill 3"/>
          <p:cNvSpPr>
            <a:spLocks noGrp="1"/>
          </p:cNvSpPr>
          <p:nvPr>
            <p:ph type="dt" sz="half" idx="10"/>
          </p:nvPr>
        </p:nvSpPr>
        <p:spPr/>
        <p:txBody>
          <a:bodyPr/>
          <a:lstStyle/>
          <a:p>
            <a:fld id="{0689DB26-EFB5-49D0-9906-7CD99371AD3F}" type="datetime1">
              <a:rPr lang="is-IS" smtClean="0"/>
              <a:t>3.9.2019</a:t>
            </a:fld>
            <a:endParaRPr lang="is-IS"/>
          </a:p>
        </p:txBody>
      </p:sp>
      <p:sp>
        <p:nvSpPr>
          <p:cNvPr id="5" name="Síðufótarstaðgengill 4"/>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91072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gsetningarstaðgengill 4"/>
          <p:cNvSpPr>
            <a:spLocks noGrp="1"/>
          </p:cNvSpPr>
          <p:nvPr>
            <p:ph type="dt" sz="half" idx="10"/>
          </p:nvPr>
        </p:nvSpPr>
        <p:spPr/>
        <p:txBody>
          <a:bodyPr/>
          <a:lstStyle/>
          <a:p>
            <a:fld id="{767C4E48-61B4-4F57-9A70-A57E4B6E6B71}" type="datetime1">
              <a:rPr lang="is-IS" smtClean="0"/>
              <a:t>3.9.2019</a:t>
            </a:fld>
            <a:endParaRPr lang="is-IS"/>
          </a:p>
        </p:txBody>
      </p:sp>
      <p:sp>
        <p:nvSpPr>
          <p:cNvPr id="6" name="Síðufótarstaðgengill 5"/>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7" name="Skyggnunúmersstaðgengill 6"/>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22756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4" name="Staðgengill efn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6" name="Staðgengill efn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gsetningarstaðgengill 6"/>
          <p:cNvSpPr>
            <a:spLocks noGrp="1"/>
          </p:cNvSpPr>
          <p:nvPr>
            <p:ph type="dt" sz="half" idx="10"/>
          </p:nvPr>
        </p:nvSpPr>
        <p:spPr/>
        <p:txBody>
          <a:bodyPr/>
          <a:lstStyle/>
          <a:p>
            <a:fld id="{E5C6F5C1-7F8F-4261-99FD-30AD593ED31B}" type="datetime1">
              <a:rPr lang="is-IS" smtClean="0"/>
              <a:t>3.9.2019</a:t>
            </a:fld>
            <a:endParaRPr lang="is-IS"/>
          </a:p>
        </p:txBody>
      </p:sp>
      <p:sp>
        <p:nvSpPr>
          <p:cNvPr id="8" name="Síðufótarstaðgengill 7"/>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9" name="Skyggnunúmersstaðgengill 8"/>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124823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gsetningarstaðgengill 2"/>
          <p:cNvSpPr>
            <a:spLocks noGrp="1"/>
          </p:cNvSpPr>
          <p:nvPr>
            <p:ph type="dt" sz="half" idx="10"/>
          </p:nvPr>
        </p:nvSpPr>
        <p:spPr/>
        <p:txBody>
          <a:bodyPr/>
          <a:lstStyle/>
          <a:p>
            <a:fld id="{7D07A3A9-A112-44D8-9EB5-E9712B5F7B9A}" type="datetime1">
              <a:rPr lang="is-IS" smtClean="0"/>
              <a:t>3.9.2019</a:t>
            </a:fld>
            <a:endParaRPr lang="is-IS"/>
          </a:p>
        </p:txBody>
      </p:sp>
      <p:sp>
        <p:nvSpPr>
          <p:cNvPr id="4" name="Síðufótarstaðgengill 3"/>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5" name="Skyggnunúmersstaðgengill 4"/>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347360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fld id="{9F69E137-CD69-4574-AC26-957D9E27767E}" type="datetime1">
              <a:rPr lang="is-IS" smtClean="0"/>
              <a:t>3.9.2019</a:t>
            </a:fld>
            <a:endParaRPr lang="is-IS"/>
          </a:p>
        </p:txBody>
      </p:sp>
      <p:sp>
        <p:nvSpPr>
          <p:cNvPr id="3" name="Síðufótarstaðgengill 2"/>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4" name="Skyggnunúmersstaðgengill 3"/>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90497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0"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Breyta stílum aðaltexta</a:t>
            </a:r>
          </a:p>
        </p:txBody>
      </p:sp>
      <p:sp>
        <p:nvSpPr>
          <p:cNvPr id="5" name="Dagsetningarstaðgengill 4"/>
          <p:cNvSpPr>
            <a:spLocks noGrp="1"/>
          </p:cNvSpPr>
          <p:nvPr>
            <p:ph type="dt" sz="half" idx="10"/>
          </p:nvPr>
        </p:nvSpPr>
        <p:spPr/>
        <p:txBody>
          <a:bodyPr/>
          <a:lstStyle/>
          <a:p>
            <a:fld id="{2F2ECC4C-589E-4374-8363-B2EA1A797792}" type="datetime1">
              <a:rPr lang="is-IS" smtClean="0"/>
              <a:t>3.9.2019</a:t>
            </a:fld>
            <a:endParaRPr lang="is-IS"/>
          </a:p>
        </p:txBody>
      </p:sp>
      <p:sp>
        <p:nvSpPr>
          <p:cNvPr id="6" name="Síðufótarstaðgengill 5"/>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7" name="Skyggnunúmersstaðgengill 6"/>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71955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Smelltu á tákn til að </a:t>
            </a:r>
            <a:r>
              <a:rPr lang="is-IS" err="1" smtClean="0"/>
              <a:t>bæta</a:t>
            </a:r>
            <a:r>
              <a:rPr lang="is-IS" smtClean="0"/>
              <a:t> við mynd</a:t>
            </a:r>
            <a:endParaRPr lang="is-IS"/>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Breyta stílum aðaltexta</a:t>
            </a:r>
          </a:p>
        </p:txBody>
      </p:sp>
      <p:sp>
        <p:nvSpPr>
          <p:cNvPr id="5" name="Dagsetningarstaðgengill 4"/>
          <p:cNvSpPr>
            <a:spLocks noGrp="1"/>
          </p:cNvSpPr>
          <p:nvPr>
            <p:ph type="dt" sz="half" idx="10"/>
          </p:nvPr>
        </p:nvSpPr>
        <p:spPr/>
        <p:txBody>
          <a:bodyPr/>
          <a:lstStyle/>
          <a:p>
            <a:fld id="{AE187311-9B53-4A0F-9CBE-DB249A64AC49}" type="datetime1">
              <a:rPr lang="is-IS" smtClean="0"/>
              <a:t>3.9.2019</a:t>
            </a:fld>
            <a:endParaRPr lang="is-IS"/>
          </a:p>
        </p:txBody>
      </p:sp>
      <p:sp>
        <p:nvSpPr>
          <p:cNvPr id="6" name="Síðufótarstaðgengill 5"/>
          <p:cNvSpPr>
            <a:spLocks noGrp="1"/>
          </p:cNvSpPr>
          <p:nvPr>
            <p:ph type="ftr" sz="quarter" idx="11"/>
          </p:nvPr>
        </p:nvSpPr>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7" name="Skyggnunúmersstaðgengill 6"/>
          <p:cNvSpPr>
            <a:spLocks noGrp="1"/>
          </p:cNvSpPr>
          <p:nvPr>
            <p:ph type="sldNum" sz="quarter" idx="12"/>
          </p:nvPr>
        </p:nvSpPr>
        <p:spPr/>
        <p:txBody>
          <a:bodyPr/>
          <a:lstStyle/>
          <a:p>
            <a:fld id="{5D35EEA1-2AB5-498F-9C02-6FCE416D3A3B}" type="slidenum">
              <a:rPr lang="is-IS" smtClean="0"/>
              <a:t>‹#›</a:t>
            </a:fld>
            <a:endParaRPr lang="is-IS"/>
          </a:p>
        </p:txBody>
      </p:sp>
    </p:spTree>
    <p:extLst>
      <p:ext uri="{BB962C8B-B14F-4D97-AF65-F5344CB8AC3E}">
        <p14:creationId xmlns:p14="http://schemas.microsoft.com/office/powerpoint/2010/main" val="52693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smtClean="0"/>
              <a:t>Smelltu til að breyta stíl aðaltitils</a:t>
            </a:r>
            <a:endParaRPr lang="is-IS"/>
          </a:p>
        </p:txBody>
      </p:sp>
      <p:sp>
        <p:nvSpPr>
          <p:cNvPr id="3" name="Textastaðgengill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9E262-2896-4A3F-80A5-D80DFB24E1B0}" type="datetime1">
              <a:rPr lang="is-IS" smtClean="0"/>
              <a:t>3.9.2019</a:t>
            </a:fld>
            <a:endParaRPr lang="is-IS"/>
          </a:p>
        </p:txBody>
      </p:sp>
      <p:sp>
        <p:nvSpPr>
          <p:cNvPr id="5" name="Síðufótarstaðgengil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
        <p:nvSpPr>
          <p:cNvPr id="6" name="Skyggnunúmersstaðgengill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5EEA1-2AB5-498F-9C02-6FCE416D3A3B}" type="slidenum">
              <a:rPr lang="is-IS" smtClean="0"/>
              <a:t>‹#›</a:t>
            </a:fld>
            <a:endParaRPr lang="is-IS"/>
          </a:p>
        </p:txBody>
      </p:sp>
    </p:spTree>
    <p:extLst>
      <p:ext uri="{BB962C8B-B14F-4D97-AF65-F5344CB8AC3E}">
        <p14:creationId xmlns:p14="http://schemas.microsoft.com/office/powerpoint/2010/main" val="20358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675412114"/>
              </p:ext>
            </p:extLst>
          </p:nvPr>
        </p:nvGraphicFramePr>
        <p:xfrm>
          <a:off x="-4935738" y="-41424"/>
          <a:ext cx="4954466" cy="1886309"/>
        </p:xfrm>
        <a:graphic>
          <a:graphicData uri="http://schemas.openxmlformats.org/presentationml/2006/ole">
            <mc:AlternateContent xmlns:mc="http://schemas.openxmlformats.org/markup-compatibility/2006">
              <mc:Choice xmlns:v="urn:schemas-microsoft-com:vml" Requires="v">
                <p:oleObj spid="_x0000_s1103"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4935738" y="-41424"/>
                        <a:ext cx="4954466" cy="1886309"/>
                      </a:xfrm>
                      <a:prstGeom prst="rect">
                        <a:avLst/>
                      </a:prstGeom>
                    </p:spPr>
                  </p:pic>
                </p:oleObj>
              </mc:Fallback>
            </mc:AlternateContent>
          </a:graphicData>
        </a:graphic>
      </p:graphicFrame>
      <p:pic>
        <p:nvPicPr>
          <p:cNvPr id="5" name="Mynd 4"/>
          <p:cNvPicPr>
            <a:picLocks noChangeAspect="1"/>
          </p:cNvPicPr>
          <p:nvPr/>
        </p:nvPicPr>
        <p:blipFill rotWithShape="1">
          <a:blip r:embed="rId6" cstate="print">
            <a:extLst>
              <a:ext uri="{28A0092B-C50C-407E-A947-70E740481C1C}">
                <a14:useLocalDpi xmlns:a14="http://schemas.microsoft.com/office/drawing/2010/main" val="0"/>
              </a:ext>
            </a:extLst>
          </a:blip>
          <a:srcRect l="16138"/>
          <a:stretch/>
        </p:blipFill>
        <p:spPr>
          <a:xfrm>
            <a:off x="2051720" y="1844885"/>
            <a:ext cx="5472608" cy="4082630"/>
          </a:xfrm>
          <a:prstGeom prst="rect">
            <a:avLst/>
          </a:prstGeom>
        </p:spPr>
      </p:pic>
      <p:sp>
        <p:nvSpPr>
          <p:cNvPr id="2" name="Titill 1"/>
          <p:cNvSpPr>
            <a:spLocks noGrp="1"/>
          </p:cNvSpPr>
          <p:nvPr>
            <p:ph type="ctrTitle"/>
          </p:nvPr>
        </p:nvSpPr>
        <p:spPr>
          <a:xfrm>
            <a:off x="684684" y="681037"/>
            <a:ext cx="8206680" cy="1470025"/>
          </a:xfrm>
        </p:spPr>
        <p:txBody>
          <a:bodyPr>
            <a:prstTxWarp prst="textWave1">
              <a:avLst/>
            </a:prstTxWarp>
            <a:normAutofit/>
          </a:bodyPr>
          <a:lstStyle/>
          <a:p>
            <a:r>
              <a:rPr lang="en-GB" sz="5400" b="1" spc="-150" dirty="0" smtClean="0">
                <a:solidFill>
                  <a:schemeClr val="tx2">
                    <a:lumMod val="75000"/>
                  </a:schemeClr>
                </a:solidFill>
                <a:effectLst/>
              </a:rPr>
              <a:t>On the Move</a:t>
            </a:r>
            <a:r>
              <a:rPr lang="is-IS" sz="5400" b="1" spc="-150" dirty="0" smtClean="0">
                <a:solidFill>
                  <a:schemeClr val="tx2">
                    <a:lumMod val="75000"/>
                  </a:schemeClr>
                </a:solidFill>
                <a:effectLst/>
              </a:rPr>
              <a:t> for 50 </a:t>
            </a:r>
            <a:r>
              <a:rPr lang="en-GB" sz="5400" b="1" spc="-150" dirty="0">
                <a:solidFill>
                  <a:schemeClr val="tx2">
                    <a:lumMod val="75000"/>
                  </a:schemeClr>
                </a:solidFill>
                <a:effectLst/>
              </a:rPr>
              <a:t>Y</a:t>
            </a:r>
            <a:r>
              <a:rPr lang="en-GB" sz="5400" b="1" spc="-150" dirty="0" smtClean="0">
                <a:solidFill>
                  <a:schemeClr val="tx2">
                    <a:lumMod val="75000"/>
                  </a:schemeClr>
                </a:solidFill>
                <a:effectLst/>
              </a:rPr>
              <a:t>ears</a:t>
            </a:r>
            <a:endParaRPr lang="en-GB" sz="5400" b="1" spc="-150" dirty="0">
              <a:solidFill>
                <a:schemeClr val="tx2">
                  <a:lumMod val="75000"/>
                </a:schemeClr>
              </a:solidFill>
              <a:effectLst/>
            </a:endParaRPr>
          </a:p>
        </p:txBody>
      </p:sp>
      <p:sp>
        <p:nvSpPr>
          <p:cNvPr id="8" name="Síðufótarstaðgengill 3"/>
          <p:cNvSpPr>
            <a:spLocks noGrp="1"/>
          </p:cNvSpPr>
          <p:nvPr>
            <p:ph type="ftr" sz="quarter" idx="11"/>
          </p:nvPr>
        </p:nvSpPr>
        <p:spPr>
          <a:xfrm>
            <a:off x="3124200" y="6356350"/>
            <a:ext cx="4760168" cy="365125"/>
          </a:xfrm>
        </p:spPr>
        <p:txBody>
          <a:bodyPr/>
          <a:lstStyle/>
          <a:p>
            <a:r>
              <a:rPr lang="is-IS" dirty="0" smtClean="0"/>
              <a:t>Guðríður Sigurbjörnsdóttir - </a:t>
            </a:r>
            <a:r>
              <a:rPr lang="en-AU" dirty="0" smtClean="0"/>
              <a:t>International</a:t>
            </a:r>
            <a:r>
              <a:rPr lang="is-IS" dirty="0" smtClean="0"/>
              <a:t> </a:t>
            </a:r>
            <a:r>
              <a:rPr lang="en-AU" dirty="0" smtClean="0"/>
              <a:t>Mobile</a:t>
            </a:r>
            <a:r>
              <a:rPr lang="is-IS" dirty="0" smtClean="0"/>
              <a:t> </a:t>
            </a:r>
            <a:r>
              <a:rPr lang="en-AU" dirty="0" smtClean="0"/>
              <a:t>Library</a:t>
            </a:r>
            <a:r>
              <a:rPr lang="is-IS" dirty="0" smtClean="0"/>
              <a:t> </a:t>
            </a:r>
            <a:r>
              <a:rPr lang="en-AU" dirty="0" smtClean="0"/>
              <a:t>Congress</a:t>
            </a:r>
            <a:r>
              <a:rPr lang="is-IS" dirty="0" smtClean="0"/>
              <a:t> 2019</a:t>
            </a:r>
            <a:endParaRPr lang="is-IS" dirty="0"/>
          </a:p>
        </p:txBody>
      </p:sp>
    </p:spTree>
    <p:extLst>
      <p:ext uri="{BB962C8B-B14F-4D97-AF65-F5344CB8AC3E}">
        <p14:creationId xmlns:p14="http://schemas.microsoft.com/office/powerpoint/2010/main" val="13181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35747 -0.00949 L 1.05208 0.00093 " pathEditMode="relative" rAng="0" ptsTypes="AA">
                                      <p:cBhvr>
                                        <p:cTn id="6" dur="2000" fill="hold"/>
                                        <p:tgtEl>
                                          <p:spTgt spid="7"/>
                                        </p:tgtEl>
                                        <p:attrNameLst>
                                          <p:attrName>ppt_x</p:attrName>
                                          <p:attrName>ppt_y</p:attrName>
                                        </p:attrNameLst>
                                      </p:cBhvr>
                                      <p:rCtr x="70469"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US" smtClean="0"/>
              <a:t>What kind of employees?</a:t>
            </a:r>
            <a:endParaRPr lang="en-US"/>
          </a:p>
        </p:txBody>
      </p:sp>
      <p:sp>
        <p:nvSpPr>
          <p:cNvPr id="3" name="Staðgengill efnis 2"/>
          <p:cNvSpPr>
            <a:spLocks noGrp="1"/>
          </p:cNvSpPr>
          <p:nvPr>
            <p:ph idx="1"/>
          </p:nvPr>
        </p:nvSpPr>
        <p:spPr/>
        <p:txBody>
          <a:bodyPr/>
          <a:lstStyle/>
          <a:p>
            <a:r>
              <a:rPr lang="en-US" dirty="0" smtClean="0"/>
              <a:t>driver</a:t>
            </a:r>
          </a:p>
          <a:p>
            <a:r>
              <a:rPr lang="en-US" dirty="0" smtClean="0"/>
              <a:t>library assistants</a:t>
            </a:r>
          </a:p>
          <a:p>
            <a:r>
              <a:rPr lang="en-US" dirty="0" smtClean="0"/>
              <a:t>project manager</a:t>
            </a:r>
          </a:p>
          <a:p>
            <a:endParaRPr lang="en-US" dirty="0" smtClean="0"/>
          </a:p>
          <a:p>
            <a:pPr marL="0" indent="0">
              <a:buNone/>
            </a:pPr>
            <a:endParaRPr lang="en-US" dirty="0" smtClean="0"/>
          </a:p>
          <a:p>
            <a:endParaRPr lang="en-GB" dirty="0"/>
          </a:p>
        </p:txBody>
      </p:sp>
      <p:sp>
        <p:nvSpPr>
          <p:cNvPr id="4" name="Síðufótarstaðgengill 3"/>
          <p:cNvSpPr>
            <a:spLocks noGrp="1"/>
          </p:cNvSpPr>
          <p:nvPr>
            <p:ph type="ftr" sz="quarter" idx="11"/>
          </p:nvPr>
        </p:nvSpPr>
        <p:spPr>
          <a:xfrm>
            <a:off x="3124200" y="6356350"/>
            <a:ext cx="4760168" cy="365125"/>
          </a:xfrm>
        </p:spPr>
        <p:txBody>
          <a:bodyPr/>
          <a:lstStyle/>
          <a:p>
            <a:r>
              <a:rPr lang="is-IS" smtClean="0"/>
              <a:t>Guðríður Sigurbjörnsdóttir - </a:t>
            </a:r>
            <a:r>
              <a:rPr lang="en-TT"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pic>
        <p:nvPicPr>
          <p:cNvPr id="6" name="Myn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950551"/>
            <a:ext cx="3062625" cy="3062625"/>
          </a:xfrm>
          <a:prstGeom prst="rect">
            <a:avLst/>
          </a:prstGeom>
        </p:spPr>
      </p:pic>
    </p:spTree>
    <p:extLst>
      <p:ext uri="{BB962C8B-B14F-4D97-AF65-F5344CB8AC3E}">
        <p14:creationId xmlns:p14="http://schemas.microsoft.com/office/powerpoint/2010/main" val="299966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smtClean="0"/>
              <a:t>Other things</a:t>
            </a:r>
            <a:endParaRPr lang="en-GB"/>
          </a:p>
        </p:txBody>
      </p:sp>
      <p:sp>
        <p:nvSpPr>
          <p:cNvPr id="3" name="Staðgengill efnis 2"/>
          <p:cNvSpPr>
            <a:spLocks noGrp="1"/>
          </p:cNvSpPr>
          <p:nvPr>
            <p:ph idx="1"/>
          </p:nvPr>
        </p:nvSpPr>
        <p:spPr/>
        <p:txBody>
          <a:bodyPr/>
          <a:lstStyle/>
          <a:p>
            <a:r>
              <a:rPr lang="en-GB" smtClean="0"/>
              <a:t>kind and size of the mobile library</a:t>
            </a:r>
          </a:p>
          <a:p>
            <a:r>
              <a:rPr lang="en-GB" smtClean="0"/>
              <a:t>technology</a:t>
            </a:r>
          </a:p>
          <a:p>
            <a:r>
              <a:rPr lang="en-GB" smtClean="0"/>
              <a:t>marketing</a:t>
            </a:r>
          </a:p>
          <a:p>
            <a:r>
              <a:rPr lang="en-GB" smtClean="0"/>
              <a:t>defining measures</a:t>
            </a:r>
            <a:endParaRPr lang="en-GB"/>
          </a:p>
        </p:txBody>
      </p:sp>
      <p:sp>
        <p:nvSpPr>
          <p:cNvPr id="4" name="Síðufótarstaðgengill 3"/>
          <p:cNvSpPr>
            <a:spLocks noGrp="1"/>
          </p:cNvSpPr>
          <p:nvPr>
            <p:ph type="ftr" sz="quarter" idx="11"/>
          </p:nvPr>
        </p:nvSpPr>
        <p:spPr>
          <a:xfrm>
            <a:off x="3131840" y="6453336"/>
            <a:ext cx="5048200" cy="168994"/>
          </a:xfrm>
        </p:spPr>
        <p:txBody>
          <a:bodyPr/>
          <a:lstStyle/>
          <a:p>
            <a:r>
              <a:rPr lang="is-IS" smtClean="0"/>
              <a:t>Guðríður Sigurbjörnsdóttir - International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pic>
        <p:nvPicPr>
          <p:cNvPr id="6" name="Myn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212976"/>
            <a:ext cx="3893046" cy="1946523"/>
          </a:xfrm>
          <a:prstGeom prst="rect">
            <a:avLst/>
          </a:prstGeom>
        </p:spPr>
      </p:pic>
    </p:spTree>
    <p:extLst>
      <p:ext uri="{BB962C8B-B14F-4D97-AF65-F5344CB8AC3E}">
        <p14:creationId xmlns:p14="http://schemas.microsoft.com/office/powerpoint/2010/main" val="16634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fontScale="90000"/>
          </a:bodyPr>
          <a:lstStyle/>
          <a:p>
            <a:r>
              <a:rPr lang="is-IS" smtClean="0"/>
              <a:t>Offsetting </a:t>
            </a:r>
            <a:r>
              <a:rPr lang="en-GB" smtClean="0"/>
              <a:t>the</a:t>
            </a:r>
            <a:r>
              <a:rPr lang="is-IS" smtClean="0"/>
              <a:t> </a:t>
            </a:r>
            <a:r>
              <a:rPr lang="en-GB"/>
              <a:t>C</a:t>
            </a:r>
            <a:r>
              <a:rPr lang="en-GB" smtClean="0"/>
              <a:t>arbon</a:t>
            </a:r>
            <a:r>
              <a:rPr lang="is-IS" smtClean="0"/>
              <a:t> </a:t>
            </a:r>
            <a:r>
              <a:rPr lang="en-GB"/>
              <a:t>F</a:t>
            </a:r>
            <a:r>
              <a:rPr lang="en-GB" smtClean="0"/>
              <a:t>ootprint</a:t>
            </a:r>
            <a:r>
              <a:rPr lang="is-IS"/>
              <a:t/>
            </a:r>
            <a:br>
              <a:rPr lang="is-IS"/>
            </a:br>
            <a:endParaRPr lang="en-GB"/>
          </a:p>
        </p:txBody>
      </p:sp>
      <p:pic>
        <p:nvPicPr>
          <p:cNvPr id="4" name="Staðgengill efn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12" y="3343447"/>
            <a:ext cx="2971768" cy="2228826"/>
          </a:xfrm>
          <a:prstGeom prst="rect">
            <a:avLst/>
          </a:prstGeom>
        </p:spPr>
      </p:pic>
      <p:pic>
        <p:nvPicPr>
          <p:cNvPr id="5" name="Mynd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16" y="986510"/>
            <a:ext cx="2973864" cy="2230399"/>
          </a:xfrm>
          <a:prstGeom prst="rect">
            <a:avLst/>
          </a:prstGeom>
        </p:spPr>
      </p:pic>
      <p:pic>
        <p:nvPicPr>
          <p:cNvPr id="6" name="Myn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695" y="2201714"/>
            <a:ext cx="2527920" cy="3370559"/>
          </a:xfrm>
          <a:prstGeom prst="rect">
            <a:avLst/>
          </a:prstGeom>
        </p:spPr>
      </p:pic>
      <p:sp>
        <p:nvSpPr>
          <p:cNvPr id="7" name="Staðgengill efnis 10"/>
          <p:cNvSpPr>
            <a:spLocks noGrp="1"/>
          </p:cNvSpPr>
          <p:nvPr>
            <p:ph idx="1"/>
          </p:nvPr>
        </p:nvSpPr>
        <p:spPr>
          <a:xfrm>
            <a:off x="6099615" y="1600200"/>
            <a:ext cx="2720857" cy="4525963"/>
          </a:xfrm>
        </p:spPr>
        <p:txBody>
          <a:bodyPr/>
          <a:lstStyle/>
          <a:p>
            <a:r>
              <a:rPr lang="en-GB" dirty="0" smtClean="0"/>
              <a:t>Settlers in an afforestation</a:t>
            </a:r>
          </a:p>
          <a:p>
            <a:r>
              <a:rPr lang="en-GB" dirty="0" smtClean="0"/>
              <a:t>Planting 5000 trees</a:t>
            </a:r>
            <a:endParaRPr lang="en-GB" dirty="0"/>
          </a:p>
        </p:txBody>
      </p:sp>
      <p:sp>
        <p:nvSpPr>
          <p:cNvPr id="8" name="Síðufótarstaðgengill 7"/>
          <p:cNvSpPr>
            <a:spLocks noGrp="1"/>
          </p:cNvSpPr>
          <p:nvPr>
            <p:ph type="ftr" sz="quarter" idx="11"/>
          </p:nvPr>
        </p:nvSpPr>
        <p:spPr>
          <a:xfrm>
            <a:off x="3131840" y="6430070"/>
            <a:ext cx="5336232" cy="124991"/>
          </a:xfrm>
        </p:spPr>
        <p:txBody>
          <a:bodyPr/>
          <a:lstStyle/>
          <a:p>
            <a:r>
              <a:rPr lang="is-IS" smtClean="0"/>
              <a:t>Guðríður Sigurbjörnsdóttir - </a:t>
            </a:r>
            <a:r>
              <a:rPr lang="en-GB" smtClean="0"/>
              <a:t>International</a:t>
            </a:r>
            <a:r>
              <a:rPr lang="is-IS" smtClean="0"/>
              <a:t> </a:t>
            </a:r>
            <a:r>
              <a:rPr lang="en-US" smtClean="0"/>
              <a:t>Mobile</a:t>
            </a:r>
            <a:r>
              <a:rPr lang="is-IS" smtClean="0"/>
              <a:t> </a:t>
            </a:r>
            <a:r>
              <a:rPr lang="en-GB" smtClean="0"/>
              <a:t>Library</a:t>
            </a:r>
            <a:r>
              <a:rPr lang="is-IS" smtClean="0"/>
              <a:t> </a:t>
            </a:r>
            <a:r>
              <a:rPr lang="en-GB" smtClean="0"/>
              <a:t>Congress</a:t>
            </a:r>
            <a:r>
              <a:rPr lang="is-IS" smtClean="0"/>
              <a:t> 2019</a:t>
            </a:r>
            <a:endParaRPr lang="is-IS"/>
          </a:p>
        </p:txBody>
      </p:sp>
    </p:spTree>
    <p:extLst>
      <p:ext uri="{BB962C8B-B14F-4D97-AF65-F5344CB8AC3E}">
        <p14:creationId xmlns:p14="http://schemas.microsoft.com/office/powerpoint/2010/main" val="136905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US" smtClean="0"/>
              <a:t>Children’</a:t>
            </a:r>
            <a:r>
              <a:rPr lang="is-IS" smtClean="0"/>
              <a:t>s </a:t>
            </a:r>
            <a:r>
              <a:rPr lang="is-IS"/>
              <a:t>festival in </a:t>
            </a:r>
            <a:r>
              <a:rPr lang="en-GB" smtClean="0"/>
              <a:t>July</a:t>
            </a:r>
            <a:endParaRPr lang="en-GB"/>
          </a:p>
        </p:txBody>
      </p:sp>
      <p:pic>
        <p:nvPicPr>
          <p:cNvPr id="4" name="Staðgengill efn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64" y="1240190"/>
            <a:ext cx="3148485" cy="2361364"/>
          </a:xfrm>
          <a:prstGeom prst="rect">
            <a:avLst/>
          </a:prstGeom>
        </p:spPr>
      </p:pic>
      <p:pic>
        <p:nvPicPr>
          <p:cNvPr id="5" name="Mynd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462" y="1227482"/>
            <a:ext cx="3165429" cy="2374072"/>
          </a:xfrm>
          <a:prstGeom prst="rect">
            <a:avLst/>
          </a:prstGeom>
        </p:spPr>
      </p:pic>
      <p:pic>
        <p:nvPicPr>
          <p:cNvPr id="6" name="Myn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5663" y="3635442"/>
            <a:ext cx="3148485" cy="2372452"/>
          </a:xfrm>
          <a:prstGeom prst="rect">
            <a:avLst/>
          </a:prstGeom>
        </p:spPr>
      </p:pic>
      <p:pic>
        <p:nvPicPr>
          <p:cNvPr id="7" name="Mynd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8462" y="3635441"/>
            <a:ext cx="3186322" cy="2389741"/>
          </a:xfrm>
          <a:prstGeom prst="rect">
            <a:avLst/>
          </a:prstGeom>
        </p:spPr>
      </p:pic>
      <p:sp>
        <p:nvSpPr>
          <p:cNvPr id="8" name="Síðufótarstaðgengill 7"/>
          <p:cNvSpPr>
            <a:spLocks noGrp="1"/>
          </p:cNvSpPr>
          <p:nvPr>
            <p:ph type="ftr" sz="quarter" idx="11"/>
          </p:nvPr>
        </p:nvSpPr>
        <p:spPr>
          <a:xfrm>
            <a:off x="3124200" y="6356351"/>
            <a:ext cx="5336232" cy="313010"/>
          </a:xfrm>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spTree>
    <p:extLst>
      <p:ext uri="{BB962C8B-B14F-4D97-AF65-F5344CB8AC3E}">
        <p14:creationId xmlns:p14="http://schemas.microsoft.com/office/powerpoint/2010/main" val="164691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a:t>Reykjavík Pride </a:t>
            </a:r>
            <a:endParaRPr lang="en-GB" dirty="0"/>
          </a:p>
        </p:txBody>
      </p:sp>
      <p:sp>
        <p:nvSpPr>
          <p:cNvPr id="4" name="Síðufótarstaðgengill 3"/>
          <p:cNvSpPr>
            <a:spLocks noGrp="1"/>
          </p:cNvSpPr>
          <p:nvPr>
            <p:ph type="ftr" sz="quarter" idx="11"/>
          </p:nvPr>
        </p:nvSpPr>
        <p:spPr>
          <a:xfrm>
            <a:off x="3124200" y="6356351"/>
            <a:ext cx="5264224" cy="313010"/>
          </a:xfrm>
        </p:spPr>
        <p:txBody>
          <a:bodyPr/>
          <a:lstStyle/>
          <a:p>
            <a:r>
              <a:rPr lang="is-IS" dirty="0" smtClean="0"/>
              <a:t>Guðríður Sigurbjörnsdóttir - </a:t>
            </a:r>
            <a:r>
              <a:rPr lang="is-IS" dirty="0" err="1" smtClean="0"/>
              <a:t>International</a:t>
            </a:r>
            <a:r>
              <a:rPr lang="is-IS" dirty="0" smtClean="0"/>
              <a:t> Mobile Library </a:t>
            </a:r>
            <a:r>
              <a:rPr lang="is-IS" dirty="0" err="1" smtClean="0"/>
              <a:t>Congress</a:t>
            </a:r>
            <a:r>
              <a:rPr lang="is-IS" dirty="0" smtClean="0"/>
              <a:t> 2019</a:t>
            </a:r>
            <a:endParaRPr lang="is-IS" dirty="0"/>
          </a:p>
        </p:txBody>
      </p:sp>
      <p:pic>
        <p:nvPicPr>
          <p:cNvPr id="9" name="Staðgengill efnis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758" y="3540706"/>
            <a:ext cx="4035242" cy="2534329"/>
          </a:xfrm>
        </p:spPr>
      </p:pic>
      <p:pic>
        <p:nvPicPr>
          <p:cNvPr id="6" name="Myn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625" y="1214319"/>
            <a:ext cx="3866433" cy="2899825"/>
          </a:xfrm>
          <a:prstGeom prst="rect">
            <a:avLst/>
          </a:prstGeom>
        </p:spPr>
      </p:pic>
      <p:pic>
        <p:nvPicPr>
          <p:cNvPr id="8" name="Mynd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026" y="3716666"/>
            <a:ext cx="3797669" cy="2477747"/>
          </a:xfrm>
          <a:prstGeom prst="rect">
            <a:avLst/>
          </a:prstGeom>
        </p:spPr>
      </p:pic>
      <p:pic>
        <p:nvPicPr>
          <p:cNvPr id="11" name="Mynd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396" y="1222421"/>
            <a:ext cx="3855630" cy="2891723"/>
          </a:xfrm>
          <a:prstGeom prst="rect">
            <a:avLst/>
          </a:prstGeom>
        </p:spPr>
      </p:pic>
    </p:spTree>
    <p:extLst>
      <p:ext uri="{BB962C8B-B14F-4D97-AF65-F5344CB8AC3E}">
        <p14:creationId xmlns:p14="http://schemas.microsoft.com/office/powerpoint/2010/main" val="58264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fontScale="90000"/>
          </a:bodyPr>
          <a:lstStyle/>
          <a:p>
            <a:r>
              <a:rPr lang="is-IS" sz="5600" dirty="0" err="1"/>
              <a:t>Thanks</a:t>
            </a:r>
            <a:r>
              <a:rPr lang="is-IS" sz="5600" dirty="0"/>
              <a:t>!</a:t>
            </a:r>
            <a:r>
              <a:rPr lang="is-IS" dirty="0"/>
              <a:t/>
            </a:r>
            <a:br>
              <a:rPr lang="is-IS" dirty="0"/>
            </a:br>
            <a:endParaRPr lang="is-IS" dirty="0"/>
          </a:p>
        </p:txBody>
      </p:sp>
      <p:sp>
        <p:nvSpPr>
          <p:cNvPr id="3" name="Staðgengill efnis 2"/>
          <p:cNvSpPr>
            <a:spLocks noGrp="1"/>
          </p:cNvSpPr>
          <p:nvPr>
            <p:ph idx="1"/>
          </p:nvPr>
        </p:nvSpPr>
        <p:spPr/>
        <p:txBody>
          <a:bodyPr>
            <a:normAutofit/>
          </a:bodyPr>
          <a:lstStyle/>
          <a:p>
            <a:pPr marL="0" indent="0" algn="ctr">
              <a:buNone/>
            </a:pPr>
            <a:endParaRPr lang="is-IS" sz="6000" dirty="0"/>
          </a:p>
        </p:txBody>
      </p:sp>
      <p:sp>
        <p:nvSpPr>
          <p:cNvPr id="4" name="Síðufótarstaðgengill 3"/>
          <p:cNvSpPr>
            <a:spLocks noGrp="1"/>
          </p:cNvSpPr>
          <p:nvPr>
            <p:ph type="ftr" sz="quarter" idx="11"/>
          </p:nvPr>
        </p:nvSpPr>
        <p:spPr>
          <a:xfrm>
            <a:off x="3124200" y="6356351"/>
            <a:ext cx="4904184" cy="241002"/>
          </a:xfrm>
        </p:spPr>
        <p:txBody>
          <a:bodyPr/>
          <a:lstStyle/>
          <a:p>
            <a:r>
              <a:rPr lang="is-IS" smtClean="0"/>
              <a:t>Guðríður Sigurbjörnsdóttir - International Mobile Library Congress 2019</a:t>
            </a:r>
            <a:endParaRPr lang="is-IS" dirty="0"/>
          </a:p>
        </p:txBody>
      </p:sp>
      <p:pic>
        <p:nvPicPr>
          <p:cNvPr id="5" name="Myn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608240"/>
            <a:ext cx="5616624" cy="4212468"/>
          </a:xfrm>
          <a:prstGeom prst="rect">
            <a:avLst/>
          </a:prstGeom>
        </p:spPr>
      </p:pic>
    </p:spTree>
    <p:extLst>
      <p:ext uri="{BB962C8B-B14F-4D97-AF65-F5344CB8AC3E}">
        <p14:creationId xmlns:p14="http://schemas.microsoft.com/office/powerpoint/2010/main" val="98206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457200" y="474008"/>
            <a:ext cx="8229600" cy="1143000"/>
          </a:xfrm>
        </p:spPr>
        <p:txBody>
          <a:bodyPr/>
          <a:lstStyle/>
          <a:p>
            <a:endParaRPr lang="en-GB" dirty="0"/>
          </a:p>
        </p:txBody>
      </p:sp>
      <p:sp>
        <p:nvSpPr>
          <p:cNvPr id="3" name="Staðgengill efnis 2"/>
          <p:cNvSpPr>
            <a:spLocks noGrp="1"/>
          </p:cNvSpPr>
          <p:nvPr>
            <p:ph idx="1"/>
          </p:nvPr>
        </p:nvSpPr>
        <p:spPr/>
        <p:txBody>
          <a:bodyPr/>
          <a:lstStyle/>
          <a:p>
            <a:r>
              <a:rPr lang="is-IS" dirty="0" smtClean="0"/>
              <a:t>23 </a:t>
            </a:r>
            <a:r>
              <a:rPr lang="en-GB" dirty="0" smtClean="0"/>
              <a:t>years</a:t>
            </a:r>
            <a:r>
              <a:rPr lang="is-IS" dirty="0" smtClean="0"/>
              <a:t> </a:t>
            </a:r>
            <a:r>
              <a:rPr lang="is-IS" dirty="0"/>
              <a:t>at Reykjavík </a:t>
            </a:r>
            <a:r>
              <a:rPr lang="en-GB" dirty="0" smtClean="0"/>
              <a:t>City</a:t>
            </a:r>
            <a:r>
              <a:rPr lang="is-IS" dirty="0" smtClean="0"/>
              <a:t> </a:t>
            </a:r>
            <a:r>
              <a:rPr lang="en-GB" dirty="0" smtClean="0"/>
              <a:t>Library</a:t>
            </a:r>
            <a:r>
              <a:rPr lang="is-IS" dirty="0" smtClean="0"/>
              <a:t> </a:t>
            </a:r>
          </a:p>
          <a:p>
            <a:pPr lvl="1"/>
            <a:r>
              <a:rPr lang="is-IS" dirty="0" smtClean="0"/>
              <a:t>BA </a:t>
            </a:r>
            <a:r>
              <a:rPr lang="is-IS" dirty="0"/>
              <a:t>in </a:t>
            </a:r>
            <a:r>
              <a:rPr lang="en-GB" dirty="0" smtClean="0"/>
              <a:t>Spanish</a:t>
            </a:r>
            <a:r>
              <a:rPr lang="is-IS" dirty="0" smtClean="0"/>
              <a:t> </a:t>
            </a:r>
            <a:r>
              <a:rPr lang="is-IS" dirty="0"/>
              <a:t>1997</a:t>
            </a:r>
          </a:p>
          <a:p>
            <a:pPr lvl="1"/>
            <a:r>
              <a:rPr lang="is-IS" dirty="0"/>
              <a:t>MA in Human </a:t>
            </a:r>
            <a:r>
              <a:rPr lang="en-GB" dirty="0" smtClean="0"/>
              <a:t>Resource</a:t>
            </a:r>
            <a:r>
              <a:rPr lang="is-IS" dirty="0" smtClean="0"/>
              <a:t> </a:t>
            </a:r>
            <a:r>
              <a:rPr lang="en-AU" dirty="0" smtClean="0"/>
              <a:t>Management</a:t>
            </a:r>
            <a:r>
              <a:rPr lang="is-IS" dirty="0" smtClean="0"/>
              <a:t> </a:t>
            </a:r>
            <a:r>
              <a:rPr lang="is-IS" dirty="0"/>
              <a:t>2005</a:t>
            </a:r>
          </a:p>
          <a:p>
            <a:r>
              <a:rPr lang="en-AU" dirty="0" smtClean="0"/>
              <a:t>Branch</a:t>
            </a:r>
            <a:r>
              <a:rPr lang="is-IS" dirty="0" smtClean="0"/>
              <a:t> manager </a:t>
            </a:r>
            <a:r>
              <a:rPr lang="en-AU" dirty="0" smtClean="0"/>
              <a:t>since</a:t>
            </a:r>
            <a:r>
              <a:rPr lang="is-IS" dirty="0" smtClean="0"/>
              <a:t> 2015</a:t>
            </a:r>
            <a:endParaRPr lang="is-IS" dirty="0"/>
          </a:p>
          <a:p>
            <a:pPr lvl="1"/>
            <a:r>
              <a:rPr lang="is-IS" dirty="0" smtClean="0"/>
              <a:t>One </a:t>
            </a:r>
            <a:r>
              <a:rPr lang="en-AU" dirty="0"/>
              <a:t>n</a:t>
            </a:r>
            <a:r>
              <a:rPr lang="en-AU" dirty="0" smtClean="0"/>
              <a:t>eighbourhood</a:t>
            </a:r>
            <a:r>
              <a:rPr lang="is-IS" dirty="0" smtClean="0"/>
              <a:t> </a:t>
            </a:r>
            <a:r>
              <a:rPr lang="en-AU" dirty="0" smtClean="0"/>
              <a:t>branch</a:t>
            </a:r>
          </a:p>
          <a:p>
            <a:pPr lvl="1"/>
            <a:r>
              <a:rPr lang="is-IS" dirty="0" smtClean="0"/>
              <a:t>One mall </a:t>
            </a:r>
            <a:r>
              <a:rPr lang="en-GB" dirty="0" smtClean="0"/>
              <a:t>branch</a:t>
            </a:r>
          </a:p>
          <a:p>
            <a:pPr lvl="1"/>
            <a:r>
              <a:rPr lang="is-IS" dirty="0" smtClean="0"/>
              <a:t>One mobile library</a:t>
            </a:r>
            <a:endParaRPr lang="en-GB" dirty="0" smtClean="0"/>
          </a:p>
        </p:txBody>
      </p:sp>
      <p:sp>
        <p:nvSpPr>
          <p:cNvPr id="4" name="Síðufótarstaðgengill 3"/>
          <p:cNvSpPr>
            <a:spLocks noGrp="1"/>
          </p:cNvSpPr>
          <p:nvPr>
            <p:ph type="ftr" sz="quarter" idx="11"/>
          </p:nvPr>
        </p:nvSpPr>
        <p:spPr>
          <a:xfrm>
            <a:off x="3124200" y="6356350"/>
            <a:ext cx="4760168" cy="365125"/>
          </a:xfrm>
        </p:spPr>
        <p:txBody>
          <a:bodyPr/>
          <a:lstStyle/>
          <a:p>
            <a:r>
              <a:rPr lang="is-IS" dirty="0" smtClean="0"/>
              <a:t>Guðríður Sigurbjörnsdóttir - </a:t>
            </a:r>
            <a:r>
              <a:rPr lang="en-AU" dirty="0" smtClean="0"/>
              <a:t>International</a:t>
            </a:r>
            <a:r>
              <a:rPr lang="is-IS" dirty="0" smtClean="0"/>
              <a:t> </a:t>
            </a:r>
            <a:r>
              <a:rPr lang="en-AU" dirty="0" smtClean="0"/>
              <a:t>Mobile</a:t>
            </a:r>
            <a:r>
              <a:rPr lang="is-IS" dirty="0" smtClean="0"/>
              <a:t> </a:t>
            </a:r>
            <a:r>
              <a:rPr lang="en-AU" dirty="0" smtClean="0"/>
              <a:t>Library</a:t>
            </a:r>
            <a:r>
              <a:rPr lang="is-IS" dirty="0" smtClean="0"/>
              <a:t> </a:t>
            </a:r>
            <a:r>
              <a:rPr lang="en-AU" dirty="0" smtClean="0"/>
              <a:t>Congress</a:t>
            </a:r>
            <a:r>
              <a:rPr lang="is-IS" dirty="0" smtClean="0"/>
              <a:t> 2019</a:t>
            </a:r>
            <a:endParaRPr lang="is-IS" dirty="0"/>
          </a:p>
        </p:txBody>
      </p:sp>
      <p:pic>
        <p:nvPicPr>
          <p:cNvPr id="7" name="Myn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216717"/>
            <a:ext cx="1467055" cy="1657581"/>
          </a:xfrm>
          <a:prstGeom prst="rect">
            <a:avLst/>
          </a:prstGeom>
        </p:spPr>
      </p:pic>
    </p:spTree>
    <p:extLst>
      <p:ext uri="{BB962C8B-B14F-4D97-AF65-F5344CB8AC3E}">
        <p14:creationId xmlns:p14="http://schemas.microsoft.com/office/powerpoint/2010/main" val="214419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dirty="0" smtClean="0"/>
              <a:t>The Early Years</a:t>
            </a:r>
            <a:endParaRPr lang="en-AU" dirty="0"/>
          </a:p>
        </p:txBody>
      </p:sp>
      <p:sp>
        <p:nvSpPr>
          <p:cNvPr id="3" name="Staðgengill efnis 2"/>
          <p:cNvSpPr>
            <a:spLocks noGrp="1"/>
          </p:cNvSpPr>
          <p:nvPr>
            <p:ph idx="1"/>
          </p:nvPr>
        </p:nvSpPr>
        <p:spPr/>
        <p:txBody>
          <a:bodyPr/>
          <a:lstStyle/>
          <a:p>
            <a:r>
              <a:rPr lang="is-IS" dirty="0" err="1"/>
              <a:t>The</a:t>
            </a:r>
            <a:r>
              <a:rPr lang="is-IS" dirty="0"/>
              <a:t> </a:t>
            </a:r>
            <a:r>
              <a:rPr lang="is-IS" dirty="0" err="1"/>
              <a:t>service</a:t>
            </a:r>
            <a:r>
              <a:rPr lang="is-IS" dirty="0"/>
              <a:t> </a:t>
            </a:r>
            <a:r>
              <a:rPr lang="is-IS" dirty="0" err="1" smtClean="0"/>
              <a:t>was</a:t>
            </a:r>
            <a:r>
              <a:rPr lang="is-IS" dirty="0" smtClean="0"/>
              <a:t> </a:t>
            </a:r>
            <a:r>
              <a:rPr lang="is-IS" dirty="0" err="1" smtClean="0"/>
              <a:t>launched</a:t>
            </a:r>
            <a:r>
              <a:rPr lang="is-IS" dirty="0" smtClean="0"/>
              <a:t> </a:t>
            </a:r>
            <a:r>
              <a:rPr lang="is-IS" dirty="0"/>
              <a:t>1969</a:t>
            </a:r>
          </a:p>
          <a:p>
            <a:pPr lvl="1"/>
            <a:r>
              <a:rPr lang="en-GB" dirty="0" smtClean="0"/>
              <a:t>Served</a:t>
            </a:r>
            <a:r>
              <a:rPr lang="is-IS" dirty="0" smtClean="0"/>
              <a:t> </a:t>
            </a:r>
            <a:r>
              <a:rPr lang="en-GB" dirty="0" smtClean="0"/>
              <a:t>the</a:t>
            </a:r>
            <a:r>
              <a:rPr lang="is-IS" dirty="0" smtClean="0"/>
              <a:t> </a:t>
            </a:r>
            <a:r>
              <a:rPr lang="en-GB" dirty="0" smtClean="0"/>
              <a:t>outskirts</a:t>
            </a:r>
            <a:r>
              <a:rPr lang="is-IS" dirty="0" smtClean="0"/>
              <a:t> </a:t>
            </a:r>
            <a:r>
              <a:rPr lang="is-IS" dirty="0"/>
              <a:t>of </a:t>
            </a:r>
            <a:r>
              <a:rPr lang="is-IS" dirty="0" smtClean="0"/>
              <a:t>Reykjavík</a:t>
            </a:r>
          </a:p>
          <a:p>
            <a:r>
              <a:rPr lang="is-IS" dirty="0" err="1" smtClean="0"/>
              <a:t>Joined</a:t>
            </a:r>
            <a:r>
              <a:rPr lang="is-IS" dirty="0" smtClean="0"/>
              <a:t> </a:t>
            </a:r>
            <a:r>
              <a:rPr lang="is-IS" dirty="0" err="1" smtClean="0"/>
              <a:t>by</a:t>
            </a:r>
            <a:r>
              <a:rPr lang="is-IS" dirty="0" smtClean="0"/>
              <a:t> </a:t>
            </a:r>
            <a:r>
              <a:rPr lang="is-IS" dirty="0" err="1" smtClean="0"/>
              <a:t>Shorty</a:t>
            </a:r>
            <a:r>
              <a:rPr lang="is-IS" dirty="0" smtClean="0"/>
              <a:t> </a:t>
            </a:r>
            <a:r>
              <a:rPr lang="is-IS" dirty="0" err="1" smtClean="0"/>
              <a:t>from</a:t>
            </a:r>
            <a:r>
              <a:rPr lang="is-IS" dirty="0" smtClean="0"/>
              <a:t> 1971-2000</a:t>
            </a:r>
            <a:endParaRPr lang="is-IS" dirty="0"/>
          </a:p>
          <a:p>
            <a:r>
              <a:rPr lang="is-IS" dirty="0" err="1" smtClean="0"/>
              <a:t>Together</a:t>
            </a:r>
            <a:r>
              <a:rPr lang="is-IS" dirty="0" smtClean="0"/>
              <a:t> </a:t>
            </a:r>
            <a:r>
              <a:rPr lang="is-IS" dirty="0" err="1" smtClean="0"/>
              <a:t>they</a:t>
            </a:r>
            <a:r>
              <a:rPr lang="is-IS" dirty="0" smtClean="0"/>
              <a:t> </a:t>
            </a:r>
            <a:r>
              <a:rPr lang="is-IS" dirty="0" err="1" smtClean="0"/>
              <a:t>contained</a:t>
            </a:r>
            <a:r>
              <a:rPr lang="is-IS" dirty="0" smtClean="0"/>
              <a:t>:</a:t>
            </a:r>
            <a:endParaRPr lang="is-IS" dirty="0"/>
          </a:p>
          <a:p>
            <a:pPr lvl="1"/>
            <a:r>
              <a:rPr lang="is-IS" dirty="0" smtClean="0"/>
              <a:t>12.000 </a:t>
            </a:r>
            <a:r>
              <a:rPr lang="en-GB" dirty="0" smtClean="0"/>
              <a:t>items</a:t>
            </a:r>
          </a:p>
          <a:p>
            <a:pPr lvl="1"/>
            <a:r>
              <a:rPr lang="is-IS" dirty="0" smtClean="0"/>
              <a:t>40 </a:t>
            </a:r>
            <a:r>
              <a:rPr lang="is-IS" dirty="0"/>
              <a:t>stops</a:t>
            </a:r>
          </a:p>
          <a:p>
            <a:pPr lvl="1"/>
            <a:r>
              <a:rPr lang="is-IS" dirty="0" smtClean="0"/>
              <a:t>1000 </a:t>
            </a:r>
            <a:r>
              <a:rPr lang="en-GB" dirty="0" smtClean="0"/>
              <a:t>loans</a:t>
            </a:r>
            <a:r>
              <a:rPr lang="is-IS" dirty="0" smtClean="0"/>
              <a:t> </a:t>
            </a:r>
            <a:r>
              <a:rPr lang="is-IS" dirty="0"/>
              <a:t>a </a:t>
            </a:r>
            <a:r>
              <a:rPr lang="en-US" dirty="0" smtClean="0"/>
              <a:t>day</a:t>
            </a:r>
          </a:p>
          <a:p>
            <a:endParaRPr lang="en-GB" dirty="0"/>
          </a:p>
        </p:txBody>
      </p:sp>
      <p:pic>
        <p:nvPicPr>
          <p:cNvPr id="4" name="Mynd 3"/>
          <p:cNvPicPr>
            <a:picLocks noChangeAspect="1"/>
          </p:cNvPicPr>
          <p:nvPr/>
        </p:nvPicPr>
        <p:blipFill rotWithShape="1">
          <a:blip r:embed="rId3" cstate="print">
            <a:extLst>
              <a:ext uri="{28A0092B-C50C-407E-A947-70E740481C1C}">
                <a14:useLocalDpi xmlns:a14="http://schemas.microsoft.com/office/drawing/2010/main" val="0"/>
              </a:ext>
            </a:extLst>
          </a:blip>
          <a:srcRect l="-196" t="20601" r="7722" b="29000"/>
          <a:stretch/>
        </p:blipFill>
        <p:spPr>
          <a:xfrm>
            <a:off x="5435182" y="3861048"/>
            <a:ext cx="3153986" cy="2107116"/>
          </a:xfrm>
          <a:prstGeom prst="rect">
            <a:avLst/>
          </a:prstGeom>
        </p:spPr>
      </p:pic>
      <p:sp>
        <p:nvSpPr>
          <p:cNvPr id="5" name="Síðufótarstaðgengill 4"/>
          <p:cNvSpPr>
            <a:spLocks noGrp="1"/>
          </p:cNvSpPr>
          <p:nvPr>
            <p:ph type="ftr" sz="quarter" idx="11"/>
          </p:nvPr>
        </p:nvSpPr>
        <p:spPr>
          <a:xfrm>
            <a:off x="3124200" y="6356350"/>
            <a:ext cx="4688160" cy="365125"/>
          </a:xfrm>
        </p:spPr>
        <p:txBody>
          <a:bodyPr/>
          <a:lstStyle/>
          <a:p>
            <a:r>
              <a:rPr lang="is-IS" smtClean="0"/>
              <a:t>Guðríður Sigurbjörnsdóttir - </a:t>
            </a:r>
            <a:r>
              <a:rPr lang="en-GB"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spTree>
    <p:extLst>
      <p:ext uri="{BB962C8B-B14F-4D97-AF65-F5344CB8AC3E}">
        <p14:creationId xmlns:p14="http://schemas.microsoft.com/office/powerpoint/2010/main" val="163821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en-GB" dirty="0" smtClean="0"/>
              <a:t>The</a:t>
            </a:r>
            <a:r>
              <a:rPr lang="is-IS" dirty="0" smtClean="0"/>
              <a:t> b</a:t>
            </a:r>
            <a:r>
              <a:rPr lang="en-GB" dirty="0" err="1" smtClean="0"/>
              <a:t>ookmobile</a:t>
            </a:r>
            <a:r>
              <a:rPr lang="en-GB" dirty="0" smtClean="0"/>
              <a:t> today</a:t>
            </a:r>
            <a:endParaRPr lang="en-GB" dirty="0"/>
          </a:p>
        </p:txBody>
      </p:sp>
      <p:sp>
        <p:nvSpPr>
          <p:cNvPr id="4" name="Staðgengill efnis 2"/>
          <p:cNvSpPr>
            <a:spLocks noGrp="1"/>
          </p:cNvSpPr>
          <p:nvPr>
            <p:ph idx="1"/>
          </p:nvPr>
        </p:nvSpPr>
        <p:spPr/>
        <p:txBody>
          <a:bodyPr>
            <a:normAutofit/>
          </a:bodyPr>
          <a:lstStyle/>
          <a:p>
            <a:r>
              <a:rPr lang="en-GB" dirty="0" smtClean="0"/>
              <a:t>Current vehicle from 2000 </a:t>
            </a:r>
          </a:p>
          <a:p>
            <a:pPr lvl="1"/>
            <a:r>
              <a:rPr lang="en-GB" dirty="0" smtClean="0"/>
              <a:t>3 full time jobs </a:t>
            </a:r>
          </a:p>
          <a:p>
            <a:pPr lvl="1"/>
            <a:r>
              <a:rPr lang="en-GB" dirty="0" smtClean="0"/>
              <a:t>4000 items</a:t>
            </a:r>
          </a:p>
          <a:p>
            <a:pPr lvl="1"/>
            <a:r>
              <a:rPr lang="en-GB" dirty="0" smtClean="0"/>
              <a:t>800-1000 loans a month</a:t>
            </a:r>
          </a:p>
          <a:p>
            <a:pPr lvl="1"/>
            <a:r>
              <a:rPr lang="en-GB" dirty="0" smtClean="0"/>
              <a:t>30 stops</a:t>
            </a:r>
          </a:p>
          <a:p>
            <a:pPr lvl="1"/>
            <a:r>
              <a:rPr lang="en-GB" dirty="0" smtClean="0"/>
              <a:t>Runs from September to June</a:t>
            </a:r>
          </a:p>
          <a:p>
            <a:endParaRPr lang="en-GB" dirty="0" smtClean="0"/>
          </a:p>
        </p:txBody>
      </p:sp>
      <p:pic>
        <p:nvPicPr>
          <p:cNvPr id="5" name="Picture 2" descr="Mynd frÃ¡ GuÃ°rÃ­Ã°ur SigurbjÃ¶rnsdÃ³tt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8437" y="1410072"/>
            <a:ext cx="2828363" cy="2121272"/>
          </a:xfrm>
          <a:prstGeom prst="rect">
            <a:avLst/>
          </a:prstGeom>
          <a:noFill/>
          <a:extLst>
            <a:ext uri="{909E8E84-426E-40DD-AFC4-6F175D3DCCD1}">
              <a14:hiddenFill xmlns:a14="http://schemas.microsoft.com/office/drawing/2010/main">
                <a:solidFill>
                  <a:srgbClr val="FFFFFF"/>
                </a:solidFill>
              </a14:hiddenFill>
            </a:ext>
          </a:extLst>
        </p:spPr>
      </p:pic>
      <p:pic>
        <p:nvPicPr>
          <p:cNvPr id="6" name="Myn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3956" y="3933056"/>
            <a:ext cx="2746648" cy="1831099"/>
          </a:xfrm>
          <a:prstGeom prst="rect">
            <a:avLst/>
          </a:prstGeom>
        </p:spPr>
      </p:pic>
      <p:sp>
        <p:nvSpPr>
          <p:cNvPr id="7" name="Síðufótarstaðgengill 6"/>
          <p:cNvSpPr>
            <a:spLocks noGrp="1"/>
          </p:cNvSpPr>
          <p:nvPr>
            <p:ph type="ftr" sz="quarter" idx="11"/>
          </p:nvPr>
        </p:nvSpPr>
        <p:spPr>
          <a:xfrm>
            <a:off x="3124200" y="6356350"/>
            <a:ext cx="4760168" cy="365125"/>
          </a:xfrm>
        </p:spPr>
        <p:txBody>
          <a:bodyPr/>
          <a:lstStyle/>
          <a:p>
            <a:r>
              <a:rPr lang="is-IS" smtClean="0"/>
              <a:t>Guðríður Sigurbjörnsdóttir - </a:t>
            </a:r>
            <a:r>
              <a:rPr lang="en-GB"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spTree>
    <p:extLst>
      <p:ext uri="{BB962C8B-B14F-4D97-AF65-F5344CB8AC3E}">
        <p14:creationId xmlns:p14="http://schemas.microsoft.com/office/powerpoint/2010/main" val="369210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dirty="0" smtClean="0"/>
              <a:t>We are on crossroads</a:t>
            </a:r>
            <a:endParaRPr lang="en-GB" dirty="0"/>
          </a:p>
        </p:txBody>
      </p:sp>
      <p:sp>
        <p:nvSpPr>
          <p:cNvPr id="4" name="Síðufótarstaðgengill 3"/>
          <p:cNvSpPr>
            <a:spLocks noGrp="1"/>
          </p:cNvSpPr>
          <p:nvPr>
            <p:ph type="ftr" sz="quarter" idx="11"/>
          </p:nvPr>
        </p:nvSpPr>
        <p:spPr>
          <a:xfrm>
            <a:off x="3124200" y="6356351"/>
            <a:ext cx="5048200" cy="313010"/>
          </a:xfrm>
        </p:spPr>
        <p:txBody>
          <a:bodyPr/>
          <a:lstStyle/>
          <a:p>
            <a:r>
              <a:rPr lang="is-IS" smtClean="0"/>
              <a:t>Guðríður Sigurbjörnsdóttir - </a:t>
            </a:r>
            <a:r>
              <a:rPr lang="en-AU" smtClean="0"/>
              <a:t>International</a:t>
            </a:r>
            <a:r>
              <a:rPr lang="is-IS" smtClean="0"/>
              <a:t> </a:t>
            </a:r>
            <a:r>
              <a:rPr lang="en-AU" smtClean="0"/>
              <a:t>Mobile</a:t>
            </a:r>
            <a:r>
              <a:rPr lang="is-IS" smtClean="0"/>
              <a:t> </a:t>
            </a:r>
            <a:r>
              <a:rPr lang="en-GB" smtClean="0"/>
              <a:t>Library</a:t>
            </a:r>
            <a:r>
              <a:rPr lang="is-IS" smtClean="0"/>
              <a:t> </a:t>
            </a:r>
            <a:r>
              <a:rPr lang="en-GB" smtClean="0"/>
              <a:t>Congress</a:t>
            </a:r>
            <a:r>
              <a:rPr lang="is-IS" smtClean="0"/>
              <a:t> 2019</a:t>
            </a:r>
            <a:endParaRPr lang="is-IS"/>
          </a:p>
        </p:txBody>
      </p:sp>
      <p:pic>
        <p:nvPicPr>
          <p:cNvPr id="1026" name="Picture 2" descr="MyndaniÃ°urstaÃ°a fyrir stand on crossroa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800" y="1627981"/>
            <a:ext cx="80264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9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792054520"/>
              </p:ext>
            </p:extLst>
          </p:nvPr>
        </p:nvGraphicFramePr>
        <p:xfrm>
          <a:off x="5540288" y="1109581"/>
          <a:ext cx="3909005" cy="3915122"/>
        </p:xfrm>
        <a:graphic>
          <a:graphicData uri="http://schemas.openxmlformats.org/presentationml/2006/ole">
            <mc:AlternateContent xmlns:mc="http://schemas.openxmlformats.org/markup-compatibility/2006">
              <mc:Choice xmlns:v="urn:schemas-microsoft-com:vml" Requires="v">
                <p:oleObj spid="_x0000_s2127"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5540288" y="1109581"/>
                        <a:ext cx="3909005" cy="3915122"/>
                      </a:xfrm>
                      <a:prstGeom prst="rect">
                        <a:avLst/>
                      </a:prstGeom>
                    </p:spPr>
                  </p:pic>
                </p:oleObj>
              </mc:Fallback>
            </mc:AlternateContent>
          </a:graphicData>
        </a:graphic>
      </p:graphicFrame>
      <p:sp>
        <p:nvSpPr>
          <p:cNvPr id="2" name="Titill 1"/>
          <p:cNvSpPr>
            <a:spLocks noGrp="1"/>
          </p:cNvSpPr>
          <p:nvPr>
            <p:ph type="title"/>
          </p:nvPr>
        </p:nvSpPr>
        <p:spPr>
          <a:xfrm>
            <a:off x="0" y="377294"/>
            <a:ext cx="7092632" cy="1143000"/>
          </a:xfrm>
        </p:spPr>
        <p:txBody>
          <a:bodyPr>
            <a:normAutofit/>
          </a:bodyPr>
          <a:lstStyle/>
          <a:p>
            <a:r>
              <a:rPr lang="en-GB" dirty="0" smtClean="0"/>
              <a:t>Things</a:t>
            </a:r>
            <a:r>
              <a:rPr lang="is-IS" dirty="0" smtClean="0"/>
              <a:t> </a:t>
            </a:r>
            <a:r>
              <a:rPr lang="en-GB" dirty="0" smtClean="0"/>
              <a:t>to</a:t>
            </a:r>
            <a:r>
              <a:rPr lang="is-IS" dirty="0" smtClean="0"/>
              <a:t> </a:t>
            </a:r>
            <a:r>
              <a:rPr lang="en-GB" dirty="0" smtClean="0"/>
              <a:t>think</a:t>
            </a:r>
            <a:r>
              <a:rPr lang="is-IS" dirty="0" smtClean="0"/>
              <a:t> </a:t>
            </a:r>
            <a:r>
              <a:rPr lang="en-GB" dirty="0" smtClean="0"/>
              <a:t>about</a:t>
            </a:r>
            <a:endParaRPr lang="en-GB" dirty="0"/>
          </a:p>
        </p:txBody>
      </p:sp>
      <p:sp>
        <p:nvSpPr>
          <p:cNvPr id="3" name="Staðgengill efnis 2"/>
          <p:cNvSpPr>
            <a:spLocks noGrp="1"/>
          </p:cNvSpPr>
          <p:nvPr>
            <p:ph idx="1"/>
          </p:nvPr>
        </p:nvSpPr>
        <p:spPr>
          <a:xfrm>
            <a:off x="417376" y="2296582"/>
            <a:ext cx="5122912" cy="2333326"/>
          </a:xfrm>
        </p:spPr>
        <p:txBody>
          <a:bodyPr/>
          <a:lstStyle/>
          <a:p>
            <a:endParaRPr lang="en-GB" smtClean="0"/>
          </a:p>
          <a:p>
            <a:endParaRPr lang="en-GB"/>
          </a:p>
        </p:txBody>
      </p:sp>
      <p:sp>
        <p:nvSpPr>
          <p:cNvPr id="4" name="Síðufótarstaðgengill 3"/>
          <p:cNvSpPr>
            <a:spLocks noGrp="1"/>
          </p:cNvSpPr>
          <p:nvPr>
            <p:ph type="ftr" sz="quarter" idx="11"/>
          </p:nvPr>
        </p:nvSpPr>
        <p:spPr>
          <a:xfrm>
            <a:off x="3124200" y="6356350"/>
            <a:ext cx="4832176" cy="365125"/>
          </a:xfrm>
        </p:spPr>
        <p:txBody>
          <a:bodyPr/>
          <a:lstStyle/>
          <a:p>
            <a:r>
              <a:rPr lang="is-IS" smtClean="0"/>
              <a:t>Guðríður Sigurbjörnsdóttir - </a:t>
            </a:r>
            <a:r>
              <a:rPr lang="en-GB"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sp>
        <p:nvSpPr>
          <p:cNvPr id="8" name="Textarammi 7"/>
          <p:cNvSpPr txBox="1"/>
          <p:nvPr/>
        </p:nvSpPr>
        <p:spPr>
          <a:xfrm>
            <a:off x="675386" y="1977715"/>
            <a:ext cx="5336774" cy="3046988"/>
          </a:xfrm>
          <a:prstGeom prst="rect">
            <a:avLst/>
          </a:prstGeom>
          <a:noFill/>
        </p:spPr>
        <p:txBody>
          <a:bodyPr wrap="square" rtlCol="0">
            <a:spAutoFit/>
          </a:bodyPr>
          <a:lstStyle/>
          <a:p>
            <a:pPr marL="914400" lvl="1" indent="-457200">
              <a:buFont typeface="Arial" panose="020B0604020202020204" pitchFamily="34" charset="0"/>
              <a:buChar char="•"/>
            </a:pPr>
            <a:r>
              <a:rPr lang="en-GB" sz="3200" dirty="0"/>
              <a:t>W</a:t>
            </a:r>
            <a:r>
              <a:rPr lang="en-GB" sz="3200" dirty="0" smtClean="0"/>
              <a:t>ho </a:t>
            </a:r>
            <a:r>
              <a:rPr lang="en-GB" sz="3200" dirty="0"/>
              <a:t>will we </a:t>
            </a:r>
            <a:r>
              <a:rPr lang="en-GB" sz="3200" dirty="0" smtClean="0"/>
              <a:t>serve?</a:t>
            </a:r>
            <a:endParaRPr lang="en-GB" sz="3200" dirty="0"/>
          </a:p>
          <a:p>
            <a:pPr marL="914400" lvl="1" indent="-457200">
              <a:buFont typeface="Arial" panose="020B0604020202020204" pitchFamily="34" charset="0"/>
              <a:buChar char="•"/>
            </a:pPr>
            <a:r>
              <a:rPr lang="en-GB" sz="3200" dirty="0"/>
              <a:t>W</a:t>
            </a:r>
            <a:r>
              <a:rPr lang="en-GB" sz="3200" dirty="0" smtClean="0"/>
              <a:t>hat </a:t>
            </a:r>
            <a:r>
              <a:rPr lang="en-GB" sz="3200" dirty="0"/>
              <a:t>kind of </a:t>
            </a:r>
            <a:r>
              <a:rPr lang="en-GB" sz="3200" dirty="0" smtClean="0"/>
              <a:t>service?</a:t>
            </a:r>
          </a:p>
          <a:p>
            <a:pPr marL="914400" lvl="1" indent="-457200">
              <a:buFont typeface="Arial" panose="020B0604020202020204" pitchFamily="34" charset="0"/>
              <a:buChar char="•"/>
            </a:pPr>
            <a:r>
              <a:rPr lang="en-GB" sz="3200" dirty="0"/>
              <a:t>Where to stop and </a:t>
            </a:r>
            <a:r>
              <a:rPr lang="en-GB" sz="3200" dirty="0" smtClean="0"/>
              <a:t>when?</a:t>
            </a:r>
            <a:endParaRPr lang="en-GB" sz="3200" dirty="0"/>
          </a:p>
          <a:p>
            <a:pPr marL="914400" lvl="1" indent="-457200">
              <a:buFont typeface="Arial" panose="020B0604020202020204" pitchFamily="34" charset="0"/>
              <a:buChar char="•"/>
            </a:pPr>
            <a:r>
              <a:rPr lang="en-GB" sz="3200" dirty="0" smtClean="0"/>
              <a:t>What </a:t>
            </a:r>
            <a:r>
              <a:rPr lang="en-GB" sz="3200" dirty="0"/>
              <a:t>kind of </a:t>
            </a:r>
            <a:r>
              <a:rPr lang="en-GB" sz="3200" dirty="0" smtClean="0"/>
              <a:t>employees?</a:t>
            </a:r>
            <a:endParaRPr lang="en-GB" sz="3200" dirty="0"/>
          </a:p>
          <a:p>
            <a:pPr lvl="1"/>
            <a:endParaRPr lang="en-GB" sz="3200" dirty="0"/>
          </a:p>
        </p:txBody>
      </p:sp>
    </p:spTree>
    <p:extLst>
      <p:ext uri="{BB962C8B-B14F-4D97-AF65-F5344CB8AC3E}">
        <p14:creationId xmlns:p14="http://schemas.microsoft.com/office/powerpoint/2010/main" val="179172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smtClean="0"/>
              <a:t>Who</a:t>
            </a:r>
            <a:r>
              <a:rPr lang="is-IS" smtClean="0"/>
              <a:t> </a:t>
            </a:r>
            <a:r>
              <a:rPr lang="en-GB" smtClean="0"/>
              <a:t>will</a:t>
            </a:r>
            <a:r>
              <a:rPr lang="is-IS" smtClean="0"/>
              <a:t> </a:t>
            </a:r>
            <a:r>
              <a:rPr lang="en-GB" smtClean="0"/>
              <a:t>we</a:t>
            </a:r>
            <a:r>
              <a:rPr lang="is-IS" smtClean="0"/>
              <a:t> </a:t>
            </a:r>
            <a:r>
              <a:rPr lang="is-IS"/>
              <a:t>serve? </a:t>
            </a:r>
            <a:endParaRPr lang="en-GB"/>
          </a:p>
        </p:txBody>
      </p:sp>
      <p:sp>
        <p:nvSpPr>
          <p:cNvPr id="3" name="Staðgengill efnis 2"/>
          <p:cNvSpPr>
            <a:spLocks noGrp="1"/>
          </p:cNvSpPr>
          <p:nvPr>
            <p:ph idx="1"/>
          </p:nvPr>
        </p:nvSpPr>
        <p:spPr/>
        <p:txBody>
          <a:bodyPr>
            <a:normAutofit/>
          </a:bodyPr>
          <a:lstStyle/>
          <a:p>
            <a:pPr lvl="1"/>
            <a:r>
              <a:rPr lang="en-US" dirty="0" smtClean="0"/>
              <a:t>underserved locations</a:t>
            </a:r>
          </a:p>
          <a:p>
            <a:pPr lvl="1"/>
            <a:r>
              <a:rPr lang="en-US" dirty="0" smtClean="0"/>
              <a:t>elderly and homebound</a:t>
            </a:r>
          </a:p>
          <a:p>
            <a:pPr lvl="1"/>
            <a:r>
              <a:rPr lang="en-US" dirty="0" smtClean="0"/>
              <a:t>schools and kindergartens</a:t>
            </a:r>
          </a:p>
          <a:p>
            <a:pPr lvl="1"/>
            <a:r>
              <a:rPr lang="en-US" dirty="0" smtClean="0">
                <a:solidFill>
                  <a:srgbClr val="FF0000"/>
                </a:solidFill>
              </a:rPr>
              <a:t>busy people</a:t>
            </a:r>
          </a:p>
          <a:p>
            <a:pPr lvl="1"/>
            <a:r>
              <a:rPr lang="en-US" dirty="0" smtClean="0">
                <a:solidFill>
                  <a:srgbClr val="FF0000"/>
                </a:solidFill>
              </a:rPr>
              <a:t>families</a:t>
            </a:r>
          </a:p>
          <a:p>
            <a:pPr lvl="1"/>
            <a:r>
              <a:rPr lang="en-US" dirty="0">
                <a:solidFill>
                  <a:srgbClr val="FF0000"/>
                </a:solidFill>
              </a:rPr>
              <a:t>immigrants</a:t>
            </a:r>
          </a:p>
          <a:p>
            <a:pPr marL="457200" lvl="1" indent="0">
              <a:buNone/>
            </a:pPr>
            <a:endParaRPr lang="en-US" dirty="0" smtClean="0">
              <a:solidFill>
                <a:srgbClr val="FF0000"/>
              </a:solidFill>
            </a:endParaRPr>
          </a:p>
          <a:p>
            <a:pPr marL="457200" lvl="1" indent="0">
              <a:buNone/>
            </a:pPr>
            <a:endParaRPr lang="is-IS" dirty="0"/>
          </a:p>
          <a:p>
            <a:endParaRPr lang="en-GB" dirty="0"/>
          </a:p>
        </p:txBody>
      </p:sp>
      <p:sp>
        <p:nvSpPr>
          <p:cNvPr id="4" name="Síðufótarstaðgengill 3"/>
          <p:cNvSpPr>
            <a:spLocks noGrp="1"/>
          </p:cNvSpPr>
          <p:nvPr>
            <p:ph type="ftr" sz="quarter" idx="11"/>
          </p:nvPr>
        </p:nvSpPr>
        <p:spPr>
          <a:xfrm>
            <a:off x="3124200" y="6356350"/>
            <a:ext cx="5192216" cy="365125"/>
          </a:xfrm>
        </p:spPr>
        <p:txBody>
          <a:bodyPr/>
          <a:lstStyle/>
          <a:p>
            <a:r>
              <a:rPr lang="is-IS" smtClean="0"/>
              <a:t>Guðríður Sigurbjörnsdóttir - </a:t>
            </a:r>
            <a:r>
              <a:rPr lang="en-GB"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pic>
        <p:nvPicPr>
          <p:cNvPr id="2050" name="Picture 2" descr="Tengd my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944" y="3212976"/>
            <a:ext cx="3476472" cy="266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0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smtClean="0"/>
              <a:t>What</a:t>
            </a:r>
            <a:r>
              <a:rPr lang="is-IS" smtClean="0"/>
              <a:t> </a:t>
            </a:r>
            <a:r>
              <a:rPr lang="is-IS"/>
              <a:t>kind of </a:t>
            </a:r>
            <a:r>
              <a:rPr lang="en-GB" smtClean="0"/>
              <a:t>service</a:t>
            </a:r>
            <a:r>
              <a:rPr lang="is-IS" smtClean="0"/>
              <a:t>?</a:t>
            </a:r>
            <a:endParaRPr lang="en-GB"/>
          </a:p>
        </p:txBody>
      </p:sp>
      <p:sp>
        <p:nvSpPr>
          <p:cNvPr id="3" name="Staðgengill efnis 2"/>
          <p:cNvSpPr>
            <a:spLocks noGrp="1"/>
          </p:cNvSpPr>
          <p:nvPr>
            <p:ph idx="1"/>
          </p:nvPr>
        </p:nvSpPr>
        <p:spPr/>
        <p:txBody>
          <a:bodyPr>
            <a:normAutofit/>
          </a:bodyPr>
          <a:lstStyle/>
          <a:p>
            <a:pPr lvl="1"/>
            <a:r>
              <a:rPr lang="en-US" dirty="0" smtClean="0"/>
              <a:t>personal service</a:t>
            </a:r>
          </a:p>
          <a:p>
            <a:pPr lvl="1"/>
            <a:r>
              <a:rPr lang="en-US" dirty="0" smtClean="0"/>
              <a:t>interesting collection </a:t>
            </a:r>
          </a:p>
          <a:p>
            <a:pPr lvl="1"/>
            <a:r>
              <a:rPr lang="en-US" dirty="0" smtClean="0"/>
              <a:t>urban office; printing, scanning, small meeting room, </a:t>
            </a:r>
          </a:p>
          <a:p>
            <a:pPr lvl="1"/>
            <a:r>
              <a:rPr lang="en-US" dirty="0" smtClean="0"/>
              <a:t>waste disposal for recycling</a:t>
            </a:r>
          </a:p>
          <a:p>
            <a:pPr lvl="1"/>
            <a:r>
              <a:rPr lang="en-US" dirty="0" smtClean="0"/>
              <a:t>pop up events</a:t>
            </a:r>
          </a:p>
          <a:p>
            <a:pPr lvl="1"/>
            <a:r>
              <a:rPr lang="en-US" dirty="0" smtClean="0"/>
              <a:t>participation in all kind of festivals and events </a:t>
            </a:r>
          </a:p>
          <a:p>
            <a:pPr marL="457200" lvl="1" indent="0">
              <a:buNone/>
            </a:pPr>
            <a:endParaRPr lang="en-US" dirty="0" smtClean="0"/>
          </a:p>
          <a:p>
            <a:pPr lvl="1"/>
            <a:endParaRPr lang="en-US" dirty="0" smtClean="0"/>
          </a:p>
          <a:p>
            <a:pPr lvl="1"/>
            <a:endParaRPr lang="is-IS" dirty="0"/>
          </a:p>
          <a:p>
            <a:pPr lvl="1"/>
            <a:endParaRPr lang="is-IS" dirty="0"/>
          </a:p>
          <a:p>
            <a:endParaRPr lang="is-IS" dirty="0"/>
          </a:p>
          <a:p>
            <a:endParaRPr lang="en-GB" dirty="0"/>
          </a:p>
        </p:txBody>
      </p:sp>
      <p:sp>
        <p:nvSpPr>
          <p:cNvPr id="4" name="Síðufótarstaðgengill 3"/>
          <p:cNvSpPr>
            <a:spLocks noGrp="1"/>
          </p:cNvSpPr>
          <p:nvPr>
            <p:ph type="ftr" sz="quarter" idx="11"/>
          </p:nvPr>
        </p:nvSpPr>
        <p:spPr>
          <a:xfrm>
            <a:off x="3124200" y="6356350"/>
            <a:ext cx="4616152" cy="365125"/>
          </a:xfrm>
        </p:spPr>
        <p:txBody>
          <a:bodyPr/>
          <a:lstStyle/>
          <a:p>
            <a:r>
              <a:rPr lang="is-IS" smtClean="0"/>
              <a:t>Guðríður Sigurbjörnsdóttir - </a:t>
            </a:r>
            <a:r>
              <a:rPr lang="en-GB" smtClean="0"/>
              <a:t>International</a:t>
            </a:r>
            <a:r>
              <a:rPr lang="is-IS" smtClean="0"/>
              <a:t> </a:t>
            </a:r>
            <a:r>
              <a:rPr lang="en-GB" smtClean="0"/>
              <a:t>Mobile</a:t>
            </a:r>
            <a:r>
              <a:rPr lang="is-IS" smtClean="0"/>
              <a:t> </a:t>
            </a:r>
            <a:r>
              <a:rPr lang="en-GB" smtClean="0"/>
              <a:t>Library</a:t>
            </a:r>
            <a:r>
              <a:rPr lang="is-IS" smtClean="0"/>
              <a:t> </a:t>
            </a:r>
            <a:r>
              <a:rPr lang="en-GB" smtClean="0"/>
              <a:t>Congress</a:t>
            </a:r>
            <a:r>
              <a:rPr lang="is-IS" smtClean="0"/>
              <a:t> 2019</a:t>
            </a:r>
            <a:endParaRPr lang="is-IS"/>
          </a:p>
        </p:txBody>
      </p:sp>
      <p:pic>
        <p:nvPicPr>
          <p:cNvPr id="5" name="Myn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08097">
            <a:off x="6516061" y="757324"/>
            <a:ext cx="2187327" cy="1455567"/>
          </a:xfrm>
          <a:prstGeom prst="rect">
            <a:avLst/>
          </a:prstGeom>
        </p:spPr>
      </p:pic>
    </p:spTree>
    <p:extLst>
      <p:ext uri="{BB962C8B-B14F-4D97-AF65-F5344CB8AC3E}">
        <p14:creationId xmlns:p14="http://schemas.microsoft.com/office/powerpoint/2010/main" val="3119642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Where</a:t>
            </a:r>
            <a:r>
              <a:rPr lang="is-IS" dirty="0" smtClean="0"/>
              <a:t> and </a:t>
            </a:r>
            <a:r>
              <a:rPr lang="is-IS" dirty="0" err="1" smtClean="0"/>
              <a:t>when</a:t>
            </a:r>
            <a:r>
              <a:rPr lang="is-IS" dirty="0" smtClean="0"/>
              <a:t>?</a:t>
            </a:r>
            <a:endParaRPr lang="is-IS" dirty="0"/>
          </a:p>
        </p:txBody>
      </p:sp>
      <p:sp>
        <p:nvSpPr>
          <p:cNvPr id="3" name="Staðgengill efnis 2"/>
          <p:cNvSpPr>
            <a:spLocks noGrp="1"/>
          </p:cNvSpPr>
          <p:nvPr>
            <p:ph idx="1"/>
          </p:nvPr>
        </p:nvSpPr>
        <p:spPr/>
        <p:txBody>
          <a:bodyPr/>
          <a:lstStyle/>
          <a:p>
            <a:pPr lvl="1"/>
            <a:r>
              <a:rPr lang="en-US" dirty="0"/>
              <a:t>located where the people are</a:t>
            </a:r>
          </a:p>
          <a:p>
            <a:pPr lvl="1"/>
            <a:r>
              <a:rPr lang="en-US" dirty="0"/>
              <a:t>opening hours</a:t>
            </a:r>
          </a:p>
          <a:p>
            <a:endParaRPr lang="is-IS" dirty="0"/>
          </a:p>
        </p:txBody>
      </p:sp>
      <p:sp>
        <p:nvSpPr>
          <p:cNvPr id="4" name="Síðufótarstaðgengill 3"/>
          <p:cNvSpPr>
            <a:spLocks noGrp="1"/>
          </p:cNvSpPr>
          <p:nvPr>
            <p:ph type="ftr" sz="quarter" idx="11"/>
          </p:nvPr>
        </p:nvSpPr>
        <p:spPr/>
        <p:txBody>
          <a:bodyPr/>
          <a:lstStyle/>
          <a:p>
            <a:r>
              <a:rPr lang="is-IS" smtClean="0"/>
              <a:t>Guðríður Sigurbjörnsdóttir - International Mobile Library Congress 2019</a:t>
            </a:r>
            <a:endParaRPr lang="is-IS" dirty="0"/>
          </a:p>
        </p:txBody>
      </p:sp>
      <p:pic>
        <p:nvPicPr>
          <p:cNvPr id="5" name="Myn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492896"/>
            <a:ext cx="2143125" cy="2143125"/>
          </a:xfrm>
          <a:prstGeom prst="rect">
            <a:avLst/>
          </a:prstGeom>
        </p:spPr>
      </p:pic>
    </p:spTree>
    <p:extLst>
      <p:ext uri="{BB962C8B-B14F-4D97-AF65-F5344CB8AC3E}">
        <p14:creationId xmlns:p14="http://schemas.microsoft.com/office/powerpoint/2010/main" val="31360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BBS_hvitt_enska</Template>
  <TotalTime>3334</TotalTime>
  <Words>3168</Words>
  <Application>Microsoft Office PowerPoint</Application>
  <PresentationFormat>Sýnt á skjá (4:3)</PresentationFormat>
  <Paragraphs>184</Paragraphs>
  <Slides>15</Slides>
  <Notes>15</Notes>
  <HiddenSlides>0</HiddenSlides>
  <MMClips>0</MMClips>
  <ScaleCrop>false</ScaleCrop>
  <HeadingPairs>
    <vt:vector size="8" baseType="variant">
      <vt:variant>
        <vt:lpstr>Notaðar leturgerðir</vt:lpstr>
      </vt:variant>
      <vt:variant>
        <vt:i4>2</vt:i4>
      </vt:variant>
      <vt:variant>
        <vt:lpstr>Þema</vt:lpstr>
      </vt:variant>
      <vt:variant>
        <vt:i4>1</vt:i4>
      </vt:variant>
      <vt:variant>
        <vt:lpstr>Innfelldir OLE-þjónar</vt:lpstr>
      </vt:variant>
      <vt:variant>
        <vt:i4>1</vt:i4>
      </vt:variant>
      <vt:variant>
        <vt:lpstr>Skyggnutitlar</vt:lpstr>
      </vt:variant>
      <vt:variant>
        <vt:i4>15</vt:i4>
      </vt:variant>
    </vt:vector>
  </HeadingPairs>
  <TitlesOfParts>
    <vt:vector size="19" baseType="lpstr">
      <vt:lpstr>Arial</vt:lpstr>
      <vt:lpstr>Calibri</vt:lpstr>
      <vt:lpstr>Office þema</vt:lpstr>
      <vt:lpstr>PDF</vt:lpstr>
      <vt:lpstr>On the Move for 50 Years</vt:lpstr>
      <vt:lpstr>PowerPoint-kynning</vt:lpstr>
      <vt:lpstr>The Early Years</vt:lpstr>
      <vt:lpstr>The bookmobile today</vt:lpstr>
      <vt:lpstr>We are on crossroads</vt:lpstr>
      <vt:lpstr>Things to think about</vt:lpstr>
      <vt:lpstr>Who will we serve? </vt:lpstr>
      <vt:lpstr>What kind of service?</vt:lpstr>
      <vt:lpstr>Where and when?</vt:lpstr>
      <vt:lpstr>What kind of employees?</vt:lpstr>
      <vt:lpstr>Other things</vt:lpstr>
      <vt:lpstr>Offsetting the Carbon Footprint </vt:lpstr>
      <vt:lpstr>Children’s festival in July</vt:lpstr>
      <vt:lpstr>Reykjavík Pride </vt:lpstr>
      <vt:lpstr>Thanks! </vt:lpstr>
    </vt:vector>
  </TitlesOfParts>
  <Company>Reykjavíkurborg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service for 50 years</dc:title>
  <dc:creator>Guðríður Sigurbjörnsdóttir</dc:creator>
  <cp:lastModifiedBy>Guðríður Sigurbjörnsdóttir</cp:lastModifiedBy>
  <cp:revision>160</cp:revision>
  <cp:lastPrinted>2019-09-02T15:30:48Z</cp:lastPrinted>
  <dcterms:created xsi:type="dcterms:W3CDTF">2019-07-30T13:58:24Z</dcterms:created>
  <dcterms:modified xsi:type="dcterms:W3CDTF">2019-09-03T14:28:24Z</dcterms:modified>
</cp:coreProperties>
</file>