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8" r:id="rId4"/>
    <p:sldMasterId id="2147483726" r:id="rId5"/>
    <p:sldMasterId id="2147483744" r:id="rId6"/>
    <p:sldMasterId id="2147483756" r:id="rId7"/>
    <p:sldMasterId id="2147483768" r:id="rId8"/>
    <p:sldMasterId id="2147483786" r:id="rId9"/>
  </p:sldMasterIdLst>
  <p:notesMasterIdLst>
    <p:notesMasterId r:id="rId46"/>
  </p:notesMasterIdLst>
  <p:sldIdLst>
    <p:sldId id="325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322" r:id="rId18"/>
    <p:sldId id="324" r:id="rId19"/>
    <p:sldId id="263" r:id="rId20"/>
    <p:sldId id="306" r:id="rId21"/>
    <p:sldId id="305" r:id="rId22"/>
    <p:sldId id="301" r:id="rId23"/>
    <p:sldId id="290" r:id="rId24"/>
    <p:sldId id="291" r:id="rId25"/>
    <p:sldId id="304" r:id="rId26"/>
    <p:sldId id="330" r:id="rId27"/>
    <p:sldId id="326" r:id="rId28"/>
    <p:sldId id="294" r:id="rId29"/>
    <p:sldId id="327" r:id="rId30"/>
    <p:sldId id="307" r:id="rId31"/>
    <p:sldId id="308" r:id="rId32"/>
    <p:sldId id="329" r:id="rId33"/>
    <p:sldId id="295" r:id="rId34"/>
    <p:sldId id="313" r:id="rId35"/>
    <p:sldId id="314" r:id="rId36"/>
    <p:sldId id="315" r:id="rId37"/>
    <p:sldId id="317" r:id="rId38"/>
    <p:sldId id="311" r:id="rId39"/>
    <p:sldId id="320" r:id="rId40"/>
    <p:sldId id="310" r:id="rId41"/>
    <p:sldId id="312" r:id="rId42"/>
    <p:sldId id="318" r:id="rId43"/>
    <p:sldId id="302" r:id="rId44"/>
    <p:sldId id="321" r:id="rId45"/>
  </p:sldIdLst>
  <p:sldSz cx="9144000" cy="6858000" type="screen4x3"/>
  <p:notesSz cx="6742113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CCF6A-2BDD-4CDD-94D7-4F16A4A5B436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1233488"/>
            <a:ext cx="4440237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014B5-2ADA-4015-89A5-ECE4A83964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496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9917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08430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10519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497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25214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15906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54843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36088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63725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4271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88605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567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5735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51740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54304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78687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06159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2360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28768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43977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85915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75680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6595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20447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98000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86247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67671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51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09007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0580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17681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80300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56689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2912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609405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14815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95387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67767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14281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85794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961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4829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31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9752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4939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783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759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8113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1203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9205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454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199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718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619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9105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104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4763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171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30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9167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957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4076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4415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341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7593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1895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0789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6130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106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4833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9211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3426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2188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86240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898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5200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8526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2105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0185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9964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57324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382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2269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2387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7100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5958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29171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56461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49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97455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906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173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75040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1185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751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70043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85057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98562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5400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603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24378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710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27765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10989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66916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8135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01405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2119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94754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59555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14856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48733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322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97849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14091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36013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2300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31287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44054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37308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67902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9450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90242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6053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07308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8588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08778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56074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93224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82266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76540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29996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02254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58430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163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70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17464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3686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6882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01335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1953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06204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0761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E34C0CA-1358-4D2B-B7A5-6F3AFA2A3048}" type="datetimeFigureOut">
              <a:rPr lang="fi-FI" smtClean="0"/>
              <a:t>16.9.2019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ED71-97A3-45E9-B2C3-68AA14C5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94037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/>
          <p:cNvSpPr/>
          <p:nvPr/>
        </p:nvSpPr>
        <p:spPr>
          <a:xfrm>
            <a:off x="538847" y="1499261"/>
            <a:ext cx="8066311" cy="30162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 Full-Electric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Mobile 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Library Car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Turku Finland 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Jyri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Wuoristo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Teemu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Hiltunen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Tiina Vesalainen</a:t>
            </a:r>
            <a:endParaRPr lang="fi-FI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48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" y="0"/>
            <a:ext cx="4036541" cy="302740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" y="3898557"/>
            <a:ext cx="4437778" cy="2959443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55" y="0"/>
            <a:ext cx="4539690" cy="3027406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80" y="3898557"/>
            <a:ext cx="4439165" cy="2959443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1908775" y="2967335"/>
            <a:ext cx="5326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Home </a:t>
            </a:r>
            <a:r>
              <a:rPr lang="fi-FI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Base</a:t>
            </a:r>
            <a:r>
              <a:rPr lang="fi-FI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”Talli”</a:t>
            </a:r>
            <a:endParaRPr lang="fi-FI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10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24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15" y="560173"/>
            <a:ext cx="6924423" cy="5004414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140415" y="5564587"/>
            <a:ext cx="2660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 smtClean="0">
                <a:latin typeface="Copperplate Gothic Bold" panose="020E0705020206020404" pitchFamily="34" charset="0"/>
              </a:rPr>
              <a:t>2008 -</a:t>
            </a:r>
            <a:endParaRPr lang="fi-FI" sz="5400" dirty="0">
              <a:latin typeface="Copperplate Gothic Bold" panose="020E0705020206020404" pitchFamily="34" charset="0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11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53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65" y="0"/>
            <a:ext cx="5143500" cy="68580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3"/>
          <a:stretch/>
        </p:blipFill>
        <p:spPr>
          <a:xfrm>
            <a:off x="0" y="0"/>
            <a:ext cx="4020065" cy="6858000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942822" y="126038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40005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/>
          <p:cNvSpPr/>
          <p:nvPr/>
        </p:nvSpPr>
        <p:spPr>
          <a:xfrm>
            <a:off x="4020065" y="0"/>
            <a:ext cx="5123935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12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568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13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261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3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" y="2378089"/>
            <a:ext cx="3924300" cy="294322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22" y="2378089"/>
            <a:ext cx="3919514" cy="2943225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777796" y="446556"/>
            <a:ext cx="76872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fi-F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i-FI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r>
              <a:rPr lang="fi-F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i-FI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</a:t>
            </a:r>
            <a:r>
              <a:rPr lang="fi-F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i-FI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full-electric</a:t>
            </a:r>
            <a:r>
              <a:rPr lang="fi-F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fi-F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mobile </a:t>
            </a:r>
            <a:r>
              <a:rPr lang="fi-FI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library</a:t>
            </a:r>
            <a:r>
              <a:rPr lang="fi-F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i-FI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</a:t>
            </a:r>
            <a:r>
              <a:rPr lang="fi-F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look </a:t>
            </a:r>
            <a:r>
              <a:rPr lang="fi-FI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like</a:t>
            </a:r>
            <a:endParaRPr lang="fi-F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115330" y="6359610"/>
            <a:ext cx="54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14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248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Turku`s</a:t>
            </a:r>
            <a:r>
              <a:rPr lang="fi-FI" dirty="0" smtClean="0"/>
              <a:t> Mobile </a:t>
            </a:r>
            <a:r>
              <a:rPr lang="fi-FI" dirty="0" err="1" smtClean="0"/>
              <a:t>libraries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2897703"/>
            <a:ext cx="6858000" cy="1655762"/>
          </a:xfrm>
        </p:spPr>
        <p:txBody>
          <a:bodyPr/>
          <a:lstStyle/>
          <a:p>
            <a:r>
              <a:rPr lang="en-US" sz="4000" dirty="0" smtClean="0"/>
              <a:t>The </a:t>
            </a:r>
            <a:r>
              <a:rPr lang="en-US" sz="4000" dirty="0"/>
              <a:t>whole town comprehensive library </a:t>
            </a:r>
            <a:r>
              <a:rPr lang="en-US" sz="4000" dirty="0" smtClean="0"/>
              <a:t>service</a:t>
            </a:r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5" name="Tekstiruutu 4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15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50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3" y="886255"/>
            <a:ext cx="4338251" cy="4601175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29" y="0"/>
            <a:ext cx="3911689" cy="6858000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276837" y="142613"/>
            <a:ext cx="424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 smtClean="0"/>
              <a:t>Finland</a:t>
            </a:r>
            <a:endParaRPr lang="fi-FI" sz="3600" dirty="0"/>
          </a:p>
        </p:txBody>
      </p:sp>
      <p:sp>
        <p:nvSpPr>
          <p:cNvPr id="3" name="Tekstiruutu 2"/>
          <p:cNvSpPr txBox="1"/>
          <p:nvPr/>
        </p:nvSpPr>
        <p:spPr>
          <a:xfrm>
            <a:off x="4429612" y="3347207"/>
            <a:ext cx="223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 smtClean="0"/>
              <a:t>Turku</a:t>
            </a:r>
            <a:endParaRPr lang="fi-FI" sz="3600" dirty="0"/>
          </a:p>
        </p:txBody>
      </p:sp>
      <p:sp>
        <p:nvSpPr>
          <p:cNvPr id="6" name="Tekstiruutu 5"/>
          <p:cNvSpPr txBox="1"/>
          <p:nvPr/>
        </p:nvSpPr>
        <p:spPr>
          <a:xfrm>
            <a:off x="115330" y="6359610"/>
            <a:ext cx="42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77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17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417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003"/>
            <a:ext cx="9144000" cy="4326255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403654" y="691979"/>
            <a:ext cx="8336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dirty="0" err="1" smtClean="0"/>
              <a:t>Turku’s</a:t>
            </a:r>
            <a:r>
              <a:rPr lang="fi-FI" sz="4800" dirty="0" smtClean="0"/>
              <a:t> </a:t>
            </a:r>
            <a:r>
              <a:rPr lang="fi-FI" sz="4800" dirty="0" err="1" smtClean="0"/>
              <a:t>full</a:t>
            </a:r>
            <a:r>
              <a:rPr lang="fi-FI" sz="4800" dirty="0" smtClean="0"/>
              <a:t> </a:t>
            </a:r>
            <a:r>
              <a:rPr lang="fi-FI" sz="4800" dirty="0" err="1" smtClean="0"/>
              <a:t>electric</a:t>
            </a:r>
            <a:r>
              <a:rPr lang="fi-FI" sz="4800" dirty="0" smtClean="0"/>
              <a:t> </a:t>
            </a:r>
            <a:r>
              <a:rPr lang="fi-FI" sz="4800" dirty="0" err="1" smtClean="0"/>
              <a:t>local</a:t>
            </a:r>
            <a:r>
              <a:rPr lang="fi-FI" sz="4800" dirty="0" smtClean="0"/>
              <a:t> </a:t>
            </a:r>
            <a:r>
              <a:rPr lang="fi-FI" sz="4800" dirty="0" err="1" smtClean="0"/>
              <a:t>bus</a:t>
            </a:r>
            <a:endParaRPr lang="fi-FI" sz="4800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9" y="6181285"/>
            <a:ext cx="518205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9900"/>
            <a:ext cx="7620000" cy="591820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19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209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973" y="1373290"/>
            <a:ext cx="5890054" cy="4214023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88123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2946056" y="5295664"/>
            <a:ext cx="3251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dirty="0" smtClean="0">
                <a:latin typeface="Kunstler Script" panose="030304020206070D0D06" pitchFamily="66" charset="0"/>
              </a:rPr>
              <a:t>1961 - 1975</a:t>
            </a:r>
            <a:endParaRPr lang="fi-FI" sz="8000" dirty="0">
              <a:latin typeface="Kunstler Script" panose="030304020206070D0D06" pitchFamily="66" charset="0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69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20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21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3654" y="296562"/>
            <a:ext cx="8111697" cy="5880401"/>
          </a:xfrm>
        </p:spPr>
        <p:txBody>
          <a:bodyPr>
            <a:normAutofit/>
          </a:bodyPr>
          <a:lstStyle/>
          <a:p>
            <a:pPr marL="0" indent="0" hangingPunct="0">
              <a:lnSpc>
                <a:spcPct val="150000"/>
              </a:lnSpc>
              <a:buNone/>
            </a:pPr>
            <a:r>
              <a:rPr lang="fi-FI" sz="4200" dirty="0" err="1"/>
              <a:t>The</a:t>
            </a:r>
            <a:r>
              <a:rPr lang="fi-FI" sz="4200" dirty="0"/>
              <a:t> </a:t>
            </a:r>
            <a:r>
              <a:rPr lang="fi-FI" sz="4200" dirty="0" err="1"/>
              <a:t>project</a:t>
            </a:r>
            <a:r>
              <a:rPr lang="fi-FI" sz="4200" dirty="0"/>
              <a:t> </a:t>
            </a:r>
            <a:r>
              <a:rPr lang="fi-FI" sz="4200" dirty="0" err="1"/>
              <a:t>timetable</a:t>
            </a:r>
            <a:r>
              <a:rPr lang="fi-FI" sz="4200" dirty="0" smtClean="0"/>
              <a:t>:</a:t>
            </a:r>
          </a:p>
          <a:p>
            <a:pPr lvl="0" hangingPunct="0">
              <a:lnSpc>
                <a:spcPct val="150000"/>
              </a:lnSpc>
            </a:pPr>
            <a:r>
              <a:rPr lang="en-US" dirty="0" smtClean="0"/>
              <a:t>26.7</a:t>
            </a:r>
            <a:r>
              <a:rPr lang="en-US" dirty="0"/>
              <a:t>. Confirmation of technical specifications and </a:t>
            </a:r>
            <a:r>
              <a:rPr lang="en-US" dirty="0" smtClean="0"/>
              <a:t>changes</a:t>
            </a:r>
            <a:endParaRPr lang="fi-FI" dirty="0"/>
          </a:p>
          <a:p>
            <a:pPr lvl="0" hangingPunct="0">
              <a:lnSpc>
                <a:spcPct val="150000"/>
              </a:lnSpc>
            </a:pPr>
            <a:r>
              <a:rPr lang="en-US" dirty="0"/>
              <a:t>19.8.  The start of the frame welding</a:t>
            </a:r>
            <a:endParaRPr lang="fi-FI" dirty="0"/>
          </a:p>
          <a:p>
            <a:pPr lvl="0" hangingPunct="0">
              <a:lnSpc>
                <a:spcPct val="150000"/>
              </a:lnSpc>
            </a:pPr>
            <a:r>
              <a:rPr lang="en-US" dirty="0"/>
              <a:t>15.9. The chassis is delivered to the interior decoration factory</a:t>
            </a:r>
            <a:endParaRPr lang="fi-FI" dirty="0"/>
          </a:p>
          <a:p>
            <a:pPr lvl="0" hangingPunct="0">
              <a:lnSpc>
                <a:spcPct val="150000"/>
              </a:lnSpc>
            </a:pPr>
            <a:r>
              <a:rPr lang="en-US" dirty="0"/>
              <a:t>31.10. The vehicle is finished</a:t>
            </a:r>
            <a:endParaRPr lang="fi-FI" dirty="0"/>
          </a:p>
          <a:p>
            <a:pPr lvl="0" hangingPunct="0">
              <a:lnSpc>
                <a:spcPct val="150000"/>
              </a:lnSpc>
            </a:pPr>
            <a:r>
              <a:rPr lang="en-US" dirty="0"/>
              <a:t>20.12. The vehicle arrives in Finland</a:t>
            </a:r>
            <a:endParaRPr lang="fi-FI" dirty="0"/>
          </a:p>
          <a:p>
            <a:pPr lvl="0" hangingPunct="0">
              <a:lnSpc>
                <a:spcPct val="150000"/>
              </a:lnSpc>
            </a:pPr>
            <a:r>
              <a:rPr lang="en-US" dirty="0"/>
              <a:t>At the end of December, vehicle inspection</a:t>
            </a:r>
            <a:endParaRPr lang="fi-FI" dirty="0"/>
          </a:p>
          <a:p>
            <a:pPr lvl="0" hangingPunct="0">
              <a:lnSpc>
                <a:spcPct val="150000"/>
              </a:lnSpc>
            </a:pPr>
            <a:r>
              <a:rPr lang="en-US" dirty="0"/>
              <a:t>The launch of the new mobile library during January</a:t>
            </a:r>
            <a:endParaRPr lang="fi-FI" dirty="0"/>
          </a:p>
          <a:p>
            <a:endParaRPr lang="fi-FI" dirty="0"/>
          </a:p>
        </p:txBody>
      </p:sp>
      <p:sp>
        <p:nvSpPr>
          <p:cNvPr id="4" name="Tekstiruutu 3"/>
          <p:cNvSpPr txBox="1"/>
          <p:nvPr/>
        </p:nvSpPr>
        <p:spPr>
          <a:xfrm>
            <a:off x="115330" y="6359610"/>
            <a:ext cx="47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21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35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6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22</a:t>
            </a:r>
          </a:p>
          <a:p>
            <a:endParaRPr lang="fi-FI" dirty="0"/>
          </a:p>
        </p:txBody>
      </p:sp>
      <p:cxnSp>
        <p:nvCxnSpPr>
          <p:cNvPr id="7" name="Suora nuoliyhdysviiva 6"/>
          <p:cNvCxnSpPr/>
          <p:nvPr/>
        </p:nvCxnSpPr>
        <p:spPr>
          <a:xfrm>
            <a:off x="2850291" y="3239248"/>
            <a:ext cx="4168347" cy="20659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kstiruutu 9"/>
          <p:cNvSpPr txBox="1"/>
          <p:nvPr/>
        </p:nvSpPr>
        <p:spPr>
          <a:xfrm rot="1588491">
            <a:off x="2731608" y="3778486"/>
            <a:ext cx="4749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 smtClean="0">
                <a:solidFill>
                  <a:srgbClr val="FF0000"/>
                </a:solidFill>
              </a:rPr>
              <a:t>Low</a:t>
            </a:r>
            <a:r>
              <a:rPr lang="fi-FI" sz="3200" b="1" dirty="0" smtClean="0">
                <a:solidFill>
                  <a:srgbClr val="FF0000"/>
                </a:solidFill>
              </a:rPr>
              <a:t> </a:t>
            </a:r>
            <a:r>
              <a:rPr lang="fi-FI" sz="3200" b="1" dirty="0" err="1" smtClean="0">
                <a:solidFill>
                  <a:srgbClr val="FF0000"/>
                </a:solidFill>
              </a:rPr>
              <a:t>entry</a:t>
            </a:r>
            <a:r>
              <a:rPr lang="fi-FI" sz="3200" b="1" dirty="0" smtClean="0">
                <a:solidFill>
                  <a:srgbClr val="FF0000"/>
                </a:solidFill>
              </a:rPr>
              <a:t> </a:t>
            </a:r>
            <a:r>
              <a:rPr lang="fi-FI" sz="3200" b="1" dirty="0" err="1" smtClean="0">
                <a:solidFill>
                  <a:srgbClr val="FF0000"/>
                </a:solidFill>
              </a:rPr>
              <a:t>area</a:t>
            </a:r>
            <a:r>
              <a:rPr lang="fi-FI" sz="3200" b="1" dirty="0" smtClean="0">
                <a:solidFill>
                  <a:srgbClr val="FF0000"/>
                </a:solidFill>
              </a:rPr>
              <a:t> </a:t>
            </a:r>
            <a:r>
              <a:rPr lang="fi-FI" sz="3200" b="1" dirty="0" err="1" smtClean="0">
                <a:solidFill>
                  <a:srgbClr val="FF0000"/>
                </a:solidFill>
              </a:rPr>
              <a:t>until</a:t>
            </a:r>
            <a:r>
              <a:rPr lang="fi-FI" sz="3200" b="1" dirty="0" smtClean="0">
                <a:solidFill>
                  <a:srgbClr val="FF0000"/>
                </a:solidFill>
              </a:rPr>
              <a:t> </a:t>
            </a:r>
            <a:r>
              <a:rPr lang="fi-FI" sz="3200" b="1" dirty="0" err="1" smtClean="0">
                <a:solidFill>
                  <a:srgbClr val="FF0000"/>
                </a:solidFill>
              </a:rPr>
              <a:t>here</a:t>
            </a:r>
            <a:r>
              <a:rPr lang="fi-FI" sz="3200" b="1" dirty="0" smtClean="0">
                <a:solidFill>
                  <a:srgbClr val="FF0000"/>
                </a:solidFill>
              </a:rPr>
              <a:t> </a:t>
            </a:r>
            <a:endParaRPr lang="fi-FI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9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522"/>
            <a:ext cx="9144000" cy="5354955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23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56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81"/>
            <a:ext cx="9144000" cy="6858000"/>
          </a:xfrm>
          <a:prstGeom prst="rect">
            <a:avLst/>
          </a:prstGeom>
        </p:spPr>
      </p:pic>
      <p:cxnSp>
        <p:nvCxnSpPr>
          <p:cNvPr id="6" name="Suora nuoliyhdysviiva 5"/>
          <p:cNvCxnSpPr/>
          <p:nvPr/>
        </p:nvCxnSpPr>
        <p:spPr>
          <a:xfrm flipH="1">
            <a:off x="3641124" y="2224216"/>
            <a:ext cx="172995" cy="1029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/>
          <p:cNvCxnSpPr/>
          <p:nvPr/>
        </p:nvCxnSpPr>
        <p:spPr>
          <a:xfrm>
            <a:off x="3814119" y="2224216"/>
            <a:ext cx="7331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nuoliyhdysviiva 9"/>
          <p:cNvCxnSpPr/>
          <p:nvPr/>
        </p:nvCxnSpPr>
        <p:spPr>
          <a:xfrm flipH="1">
            <a:off x="2825578" y="1721708"/>
            <a:ext cx="181233" cy="1532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/>
        </p:nvCxnSpPr>
        <p:spPr>
          <a:xfrm flipV="1">
            <a:off x="3023286" y="1696995"/>
            <a:ext cx="790833" cy="8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/>
        </p:nvCxnSpPr>
        <p:spPr>
          <a:xfrm flipH="1">
            <a:off x="7422292" y="2372497"/>
            <a:ext cx="403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iruutu 14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24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0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94" y="869607"/>
            <a:ext cx="7307812" cy="514350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649626" y="4372747"/>
            <a:ext cx="313861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 err="1" smtClean="0"/>
              <a:t>Length</a:t>
            </a:r>
            <a:r>
              <a:rPr lang="fi-FI" sz="1350" dirty="0" smtClean="0"/>
              <a:t> </a:t>
            </a:r>
            <a:r>
              <a:rPr lang="fi-FI" sz="1350" dirty="0"/>
              <a:t>12.1 m</a:t>
            </a:r>
          </a:p>
          <a:p>
            <a:r>
              <a:rPr lang="fi-FI" sz="1350" dirty="0" err="1" smtClean="0"/>
              <a:t>Width</a:t>
            </a:r>
            <a:r>
              <a:rPr lang="fi-FI" sz="1350" dirty="0" smtClean="0"/>
              <a:t> </a:t>
            </a:r>
            <a:r>
              <a:rPr lang="fi-FI" sz="1350" dirty="0"/>
              <a:t>2.55 m</a:t>
            </a:r>
          </a:p>
          <a:p>
            <a:r>
              <a:rPr lang="fi-FI" sz="1350" dirty="0" err="1" smtClean="0"/>
              <a:t>Height</a:t>
            </a:r>
            <a:r>
              <a:rPr lang="fi-FI" sz="1350" dirty="0" smtClean="0"/>
              <a:t> </a:t>
            </a:r>
            <a:r>
              <a:rPr lang="fi-FI" sz="1350" dirty="0"/>
              <a:t>3.3 m</a:t>
            </a:r>
          </a:p>
        </p:txBody>
      </p:sp>
      <p:sp>
        <p:nvSpPr>
          <p:cNvPr id="6" name="Suorakulmio 5"/>
          <p:cNvSpPr/>
          <p:nvPr/>
        </p:nvSpPr>
        <p:spPr>
          <a:xfrm>
            <a:off x="1606379" y="4329499"/>
            <a:ext cx="1198605" cy="7846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7" name="Tekstiruutu 6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25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20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4" y="0"/>
            <a:ext cx="7415619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26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87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27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87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116"/>
            <a:ext cx="9144000" cy="5557767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28</a:t>
            </a:r>
          </a:p>
          <a:p>
            <a:endParaRPr lang="fi-FI" dirty="0"/>
          </a:p>
        </p:txBody>
      </p:sp>
      <p:sp>
        <p:nvSpPr>
          <p:cNvPr id="2" name="Tekstiruutu 1"/>
          <p:cNvSpPr txBox="1"/>
          <p:nvPr/>
        </p:nvSpPr>
        <p:spPr>
          <a:xfrm>
            <a:off x="284044" y="773084"/>
            <a:ext cx="6044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smtClean="0"/>
              <a:t>6 CATL </a:t>
            </a:r>
            <a:r>
              <a:rPr lang="fi-FI" sz="2800" dirty="0" err="1" smtClean="0"/>
              <a:t>batteries</a:t>
            </a:r>
            <a:r>
              <a:rPr lang="fi-FI" sz="2800" dirty="0" smtClean="0"/>
              <a:t> </a:t>
            </a:r>
            <a:r>
              <a:rPr lang="fi-FI" sz="2800" dirty="0" err="1" smtClean="0"/>
              <a:t>are</a:t>
            </a:r>
            <a:r>
              <a:rPr lang="fi-FI" sz="2800" dirty="0" smtClean="0"/>
              <a:t> </a:t>
            </a:r>
            <a:r>
              <a:rPr lang="fi-FI" sz="2800" dirty="0" err="1" smtClean="0"/>
              <a:t>situated</a:t>
            </a:r>
            <a:r>
              <a:rPr lang="fi-FI" sz="2800" dirty="0" smtClean="0"/>
              <a:t> on </a:t>
            </a:r>
            <a:r>
              <a:rPr lang="fi-FI" sz="2800" dirty="0" err="1"/>
              <a:t>the</a:t>
            </a:r>
            <a:r>
              <a:rPr lang="fi-FI" sz="2800" dirty="0"/>
              <a:t> </a:t>
            </a:r>
            <a:r>
              <a:rPr lang="fi-FI" sz="2800" dirty="0" err="1" smtClean="0"/>
              <a:t>roof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34899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136954" y="1202725"/>
            <a:ext cx="39541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Combined Charging System (CCS) covers charging electric </a:t>
            </a:r>
            <a:r>
              <a:rPr lang="en-US" dirty="0" smtClean="0"/>
              <a:t>vehicles </a:t>
            </a:r>
            <a:r>
              <a:rPr lang="en-US" dirty="0"/>
              <a:t>using the Combo 1 and Combo 2 connectors at up to 80 or 350 kilowatts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JETI uses CCS Combo 2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6" t="13373" r="5956" b="18276"/>
          <a:stretch/>
        </p:blipFill>
        <p:spPr>
          <a:xfrm>
            <a:off x="1" y="3875901"/>
            <a:ext cx="4000500" cy="2997117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15330" y="6359610"/>
            <a:ext cx="474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29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15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878" y="963828"/>
            <a:ext cx="6238419" cy="4111684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074892" y="5075512"/>
            <a:ext cx="2784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1964 - 1978</a:t>
            </a:r>
            <a:endParaRPr lang="fi-FI" sz="6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115330" y="6359610"/>
            <a:ext cx="42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179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18788" r="221" b="15152"/>
          <a:stretch/>
        </p:blipFill>
        <p:spPr>
          <a:xfrm>
            <a:off x="739833" y="25573"/>
            <a:ext cx="7722523" cy="6832427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813600" y="6211669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30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615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31</a:t>
            </a:r>
          </a:p>
          <a:p>
            <a:endParaRPr lang="fi-FI" dirty="0"/>
          </a:p>
        </p:txBody>
      </p:sp>
      <p:sp>
        <p:nvSpPr>
          <p:cNvPr id="2" name="Tekstiruutu 1"/>
          <p:cNvSpPr txBox="1"/>
          <p:nvPr/>
        </p:nvSpPr>
        <p:spPr>
          <a:xfrm>
            <a:off x="6063048" y="1787611"/>
            <a:ext cx="268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solidFill>
                  <a:srgbClr val="FF0000"/>
                </a:solidFill>
              </a:rPr>
              <a:t>ZF </a:t>
            </a:r>
            <a:r>
              <a:rPr lang="fi-FI" sz="3600" dirty="0" err="1">
                <a:solidFill>
                  <a:srgbClr val="FF0000"/>
                </a:solidFill>
              </a:rPr>
              <a:t>portal</a:t>
            </a:r>
            <a:r>
              <a:rPr lang="fi-FI" sz="3600" dirty="0">
                <a:solidFill>
                  <a:srgbClr val="FF0000"/>
                </a:solidFill>
              </a:rPr>
              <a:t> </a:t>
            </a:r>
            <a:r>
              <a:rPr lang="fi-FI" sz="3600" dirty="0" err="1">
                <a:solidFill>
                  <a:srgbClr val="FF0000"/>
                </a:solidFill>
              </a:rPr>
              <a:t>axle</a:t>
            </a:r>
            <a:r>
              <a:rPr lang="fi-FI" sz="36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90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32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633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33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4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34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660"/>
            <a:ext cx="9144000" cy="6858000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1492124" y="471270"/>
            <a:ext cx="6159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Color</a:t>
            </a:r>
            <a:r>
              <a:rPr lang="fi-FI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i-FI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before</a:t>
            </a:r>
            <a:r>
              <a:rPr lang="fi-FI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i-FI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masking</a:t>
            </a:r>
            <a:endParaRPr lang="fi-F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35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66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883197"/>
            <a:ext cx="8678534" cy="4287320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2766871" y="4990922"/>
            <a:ext cx="3148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</a:t>
            </a:r>
            <a:r>
              <a:rPr lang="fi-FI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fi-FI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You</a:t>
            </a:r>
            <a:endParaRPr lang="fi-FI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1571480" y="5706433"/>
            <a:ext cx="5539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Time for </a:t>
            </a:r>
            <a:r>
              <a:rPr lang="fi-FI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questions</a:t>
            </a:r>
            <a:endParaRPr lang="fi-FI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304799" y="110456"/>
            <a:ext cx="840259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</a:t>
            </a:r>
            <a:r>
              <a:rPr lang="fi-FI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 at: kirjastoauto@turku.fi</a:t>
            </a:r>
            <a:endParaRPr lang="fi-FI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09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200" y="1126391"/>
            <a:ext cx="6134324" cy="417200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2567519" y="5453448"/>
            <a:ext cx="3937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 smtClean="0">
                <a:latin typeface="Bookman Old Style" panose="02050604050505020204" pitchFamily="18" charset="0"/>
              </a:rPr>
              <a:t>1970 - 1987</a:t>
            </a:r>
            <a:endParaRPr lang="fi-FI" sz="4400" dirty="0">
              <a:latin typeface="Bookman Old Style" panose="02050604050505020204" pitchFamily="18" charset="0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115330" y="6359610"/>
            <a:ext cx="423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4</a:t>
            </a:r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63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49" y="723756"/>
            <a:ext cx="6680276" cy="458936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2837629" y="5461686"/>
            <a:ext cx="3377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 smtClean="0">
                <a:latin typeface="KaiTi" panose="02010609060101010101" pitchFamily="49" charset="-122"/>
                <a:ea typeface="KaiTi" panose="02010609060101010101" pitchFamily="49" charset="-122"/>
              </a:rPr>
              <a:t>1975 - 1997</a:t>
            </a:r>
            <a:endParaRPr lang="fi-FI" sz="4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115330" y="6359610"/>
            <a:ext cx="42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61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936" y="897924"/>
            <a:ext cx="6643704" cy="4613189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2726724" y="5534561"/>
            <a:ext cx="3723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dirty="0" smtClean="0">
                <a:latin typeface="DaunPenh" panose="01010101010101010101" pitchFamily="2" charset="0"/>
                <a:cs typeface="DaunPenh" panose="01010101010101010101" pitchFamily="2" charset="0"/>
              </a:rPr>
              <a:t>1978 - 1987</a:t>
            </a:r>
            <a:endParaRPr lang="fi-FI" sz="80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6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040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76" y="593124"/>
            <a:ext cx="6790457" cy="4703805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2865526" y="5494638"/>
            <a:ext cx="321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 smtClean="0"/>
              <a:t>1987 - 2008</a:t>
            </a:r>
            <a:endParaRPr lang="fi-FI" sz="4800" dirty="0"/>
          </a:p>
        </p:txBody>
      </p:sp>
      <p:sp>
        <p:nvSpPr>
          <p:cNvPr id="7" name="Tekstiruutu 6"/>
          <p:cNvSpPr txBox="1"/>
          <p:nvPr/>
        </p:nvSpPr>
        <p:spPr>
          <a:xfrm>
            <a:off x="115330" y="6359610"/>
            <a:ext cx="423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7</a:t>
            </a:r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716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96" y="583256"/>
            <a:ext cx="6708590" cy="5067902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929448" y="5585254"/>
            <a:ext cx="2108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 smtClean="0">
                <a:latin typeface="Playbill" panose="040506030A0602020202" pitchFamily="82" charset="0"/>
              </a:rPr>
              <a:t>1997 -</a:t>
            </a:r>
            <a:endParaRPr lang="fi-FI" sz="6000" dirty="0">
              <a:latin typeface="Playbill" panose="040506030A0602020202" pitchFamily="82" charset="0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8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95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32" y="0"/>
            <a:ext cx="3332136" cy="6858000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0" y="2776151"/>
            <a:ext cx="29059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 smtClean="0"/>
              <a:t>Picture </a:t>
            </a:r>
            <a:r>
              <a:rPr lang="fi-FI" sz="2800" dirty="0" err="1" smtClean="0"/>
              <a:t>from</a:t>
            </a:r>
            <a:r>
              <a:rPr lang="fi-FI" sz="2800" dirty="0" smtClean="0"/>
              <a:t> </a:t>
            </a:r>
            <a:r>
              <a:rPr lang="fi-FI" sz="2800" dirty="0" err="1" smtClean="0"/>
              <a:t>the</a:t>
            </a:r>
            <a:r>
              <a:rPr lang="fi-FI" sz="2800" dirty="0" smtClean="0"/>
              <a:t> inside of </a:t>
            </a:r>
            <a:r>
              <a:rPr lang="fi-FI" sz="2800" dirty="0" err="1" smtClean="0"/>
              <a:t>the</a:t>
            </a:r>
            <a:r>
              <a:rPr lang="fi-FI" sz="2800" dirty="0" smtClean="0"/>
              <a:t> 1997’s </a:t>
            </a:r>
            <a:r>
              <a:rPr lang="fi-FI" sz="2800" dirty="0" err="1" smtClean="0"/>
              <a:t>low</a:t>
            </a:r>
            <a:r>
              <a:rPr lang="fi-FI" sz="2800" dirty="0" smtClean="0"/>
              <a:t> </a:t>
            </a:r>
            <a:r>
              <a:rPr lang="fi-FI" sz="2800" dirty="0" err="1" smtClean="0"/>
              <a:t>entry</a:t>
            </a:r>
            <a:r>
              <a:rPr lang="fi-FI" sz="2800" dirty="0" smtClean="0"/>
              <a:t> mobile </a:t>
            </a:r>
            <a:r>
              <a:rPr lang="fi-FI" sz="2800" dirty="0" err="1" smtClean="0"/>
              <a:t>library</a:t>
            </a:r>
            <a:endParaRPr lang="fi-FI" sz="2800" dirty="0"/>
          </a:p>
        </p:txBody>
      </p:sp>
      <p:sp>
        <p:nvSpPr>
          <p:cNvPr id="5" name="Tekstiruutu 4"/>
          <p:cNvSpPr txBox="1"/>
          <p:nvPr/>
        </p:nvSpPr>
        <p:spPr>
          <a:xfrm>
            <a:off x="115330" y="6359610"/>
            <a:ext cx="42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9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4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ivistymisjuova">
  <a:themeElements>
    <a:clrScheme name="Tiivistymisjuov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Tiivistymisjuov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iivistymisjuov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Ioni">
  <a:themeElements>
    <a:clrScheme name="Ioni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i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i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Sektori">
  <a:themeElements>
    <a:clrScheme name="Sektori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ktori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ktori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1_Sektori">
  <a:themeElements>
    <a:clrScheme name="Sektori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ktori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ktori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6.xml><?xml version="1.0" encoding="utf-8"?>
<a:theme xmlns:a="http://schemas.openxmlformats.org/drawingml/2006/main" name="Office Theme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7.xml><?xml version="1.0" encoding="utf-8"?>
<a:theme xmlns:a="http://schemas.openxmlformats.org/drawingml/2006/main" name="1_Office Theme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8.xml><?xml version="1.0" encoding="utf-8"?>
<a:theme xmlns:a="http://schemas.openxmlformats.org/drawingml/2006/main" name="1_Ioni">
  <a:themeElements>
    <a:clrScheme name="Ioni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i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i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9.xml><?xml version="1.0" encoding="utf-8"?>
<a:theme xmlns:a="http://schemas.openxmlformats.org/drawingml/2006/main" name="2_Ioni">
  <a:themeElements>
    <a:clrScheme name="Ioni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i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i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TM04033937[[fn=Tiivistymisjuova]]</Template>
  <TotalTime>3332</TotalTime>
  <Words>245</Words>
  <Application>Microsoft Office PowerPoint</Application>
  <PresentationFormat>Näytössä katseltava diaesitys (4:3)</PresentationFormat>
  <Paragraphs>79</Paragraphs>
  <Slides>36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9</vt:i4>
      </vt:variant>
      <vt:variant>
        <vt:lpstr>Dian otsikot</vt:lpstr>
      </vt:variant>
      <vt:variant>
        <vt:i4>36</vt:i4>
      </vt:variant>
    </vt:vector>
  </HeadingPairs>
  <TitlesOfParts>
    <vt:vector size="57" baseType="lpstr">
      <vt:lpstr>KaiTi</vt:lpstr>
      <vt:lpstr>Arabic Typesetting</vt:lpstr>
      <vt:lpstr>Arial</vt:lpstr>
      <vt:lpstr>Bookman Old Style</vt:lpstr>
      <vt:lpstr>Calibri</vt:lpstr>
      <vt:lpstr>Calibri Light</vt:lpstr>
      <vt:lpstr>Century Gothic</vt:lpstr>
      <vt:lpstr>Copperplate Gothic Bold</vt:lpstr>
      <vt:lpstr>DaunPenh</vt:lpstr>
      <vt:lpstr>Kunstler Script</vt:lpstr>
      <vt:lpstr>Playbill</vt:lpstr>
      <vt:lpstr>Wingdings 3</vt:lpstr>
      <vt:lpstr>Office-teema</vt:lpstr>
      <vt:lpstr>Tiivistymisjuova</vt:lpstr>
      <vt:lpstr>Ioni</vt:lpstr>
      <vt:lpstr>Sektori</vt:lpstr>
      <vt:lpstr>1_Sektori</vt:lpstr>
      <vt:lpstr>Office Theme</vt:lpstr>
      <vt:lpstr>1_Office Theme</vt:lpstr>
      <vt:lpstr>1_Ioni</vt:lpstr>
      <vt:lpstr>2_Ioni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Turku`s Mobile libraries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Turun kaupunki (hallinto x64)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Kirjastoauto</dc:creator>
  <cp:lastModifiedBy>Vuoristo Jyri</cp:lastModifiedBy>
  <cp:revision>60</cp:revision>
  <cp:lastPrinted>2019-08-21T06:49:22Z</cp:lastPrinted>
  <dcterms:created xsi:type="dcterms:W3CDTF">2019-03-29T11:19:10Z</dcterms:created>
  <dcterms:modified xsi:type="dcterms:W3CDTF">2019-09-16T09:40:00Z</dcterms:modified>
</cp:coreProperties>
</file>