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  <p:sldMasterId id="2147484322" r:id="rId2"/>
  </p:sldMasterIdLst>
  <p:notesMasterIdLst>
    <p:notesMasterId r:id="rId19"/>
  </p:notesMasterIdLst>
  <p:sldIdLst>
    <p:sldId id="256" r:id="rId3"/>
    <p:sldId id="354" r:id="rId4"/>
    <p:sldId id="360" r:id="rId5"/>
    <p:sldId id="351" r:id="rId6"/>
    <p:sldId id="371" r:id="rId7"/>
    <p:sldId id="411" r:id="rId8"/>
    <p:sldId id="412" r:id="rId9"/>
    <p:sldId id="374" r:id="rId10"/>
    <p:sldId id="409" r:id="rId11"/>
    <p:sldId id="403" r:id="rId12"/>
    <p:sldId id="404" r:id="rId13"/>
    <p:sldId id="405" r:id="rId14"/>
    <p:sldId id="406" r:id="rId15"/>
    <p:sldId id="407" r:id="rId16"/>
    <p:sldId id="353" r:id="rId17"/>
    <p:sldId id="347" r:id="rId18"/>
  </p:sldIdLst>
  <p:sldSz cx="9144000" cy="6858000" type="screen4x3"/>
  <p:notesSz cx="6858000" cy="9144000"/>
  <p:custShowLst>
    <p:custShow name="1001 Andanças" id="0">
      <p:sldLst>
        <p:sld r:id="rId3"/>
      </p:sldLst>
    </p:custShow>
  </p:custShow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F51"/>
    <a:srgbClr val="FF6600"/>
    <a:srgbClr val="FF9900"/>
    <a:srgbClr val="009900"/>
    <a:srgbClr val="FF9933"/>
    <a:srgbClr val="0000FF"/>
    <a:srgbClr val="3399FF"/>
    <a:srgbClr val="99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05" autoAdjust="0"/>
  </p:normalViewPr>
  <p:slideViewPr>
    <p:cSldViewPr>
      <p:cViewPr varScale="1">
        <p:scale>
          <a:sx n="56" d="100"/>
          <a:sy n="56" d="100"/>
        </p:scale>
        <p:origin x="-74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0B04A5-9437-4E0A-9244-0BEE643B309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0692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7578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923BE-27AA-49AC-9F17-D9CE1FAD76F1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7578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923BE-27AA-49AC-9F17-D9CE1FAD76F1}" type="slidenum">
              <a:rPr lang="pt-PT" smtClean="0"/>
              <a:pPr/>
              <a:t>15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F644-F141-4095-A940-FEFB554904B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72F7-EBEA-4392-B859-A548D334D7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6622-E810-4B49-AF15-DD9E390F655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B8748-CC66-44CB-9E8D-7848F6944A5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AC57-8CB8-49A3-83BE-E178011FBEE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1C8DF-D3B0-40B2-B2B3-657690A5D661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20E6B-9D10-4745-8712-177414F17FC6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DFBEA-75ED-4990-A17F-331BCC75648D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22F9B-4E41-4098-B332-F8FC8E60BE31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8CC41-5888-4EA5-8CB9-5D7095696E8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EC9B4-999E-4716-96C0-9C649EDCCEF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D728-04B7-40BB-865B-83D2A828FD7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5B45-BC92-415F-A3AB-19D29D44DE93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533AD-B398-4C1B-806C-EB122D5E820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013F-FA4F-4F09-94DA-1B689133E93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1EAE-ADE7-4E2C-AD2D-61576651CAB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969F-E450-416C-8ECC-95455BBE36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64E-4D7F-4085-96A6-B48CAC530FA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5AF8-5962-4F80-B081-77978E09562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80B-03D9-4502-826C-5ED3E28DED8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0F2D-D2F2-4536-865D-14C8011E54B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AC08-CF36-48DB-8647-0F535FBABCE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4D4CAF-DA10-42A2-986A-4B3286257F1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4D4CAF-DA10-42A2-986A-4B3286257F1A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ângulo 8"/>
          <p:cNvSpPr>
            <a:spLocks noChangeArrowheads="1"/>
          </p:cNvSpPr>
          <p:nvPr/>
        </p:nvSpPr>
        <p:spPr bwMode="auto">
          <a:xfrm>
            <a:off x="500034" y="1071546"/>
            <a:ext cx="814393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PT" b="1" dirty="0" smtClean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1400" b="1" dirty="0" smtClean="0">
                <a:latin typeface="Verdana" pitchFamily="34" charset="0"/>
              </a:rPr>
              <a:t> </a:t>
            </a:r>
            <a:endParaRPr lang="pt-PT" sz="1400" dirty="0" smtClean="0">
              <a:latin typeface="Verdana" pitchFamily="34" charset="0"/>
            </a:endParaRPr>
          </a:p>
          <a:p>
            <a:pPr algn="ctr"/>
            <a:endParaRPr lang="pt-PT" sz="2400" b="1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1370256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bg2"/>
                </a:solidFill>
                <a:latin typeface="Verdana" pitchFamily="34" charset="0"/>
                <a:cs typeface="Arial" pitchFamily="34" charset="0"/>
              </a:rPr>
              <a:t>between</a:t>
            </a:r>
            <a:r>
              <a:rPr lang="pt-PT" sz="2400" b="1" dirty="0" smtClean="0">
                <a:solidFill>
                  <a:schemeClr val="bg2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pt-PT" sz="2400" b="1" dirty="0" err="1" smtClean="0">
                <a:solidFill>
                  <a:schemeClr val="bg2"/>
                </a:solidFill>
                <a:latin typeface="Verdana" pitchFamily="34" charset="0"/>
                <a:cs typeface="Arial" pitchFamily="34" charset="0"/>
              </a:rPr>
              <a:t>past</a:t>
            </a:r>
            <a:r>
              <a:rPr lang="pt-PT" sz="2400" b="1" dirty="0" smtClean="0">
                <a:solidFill>
                  <a:schemeClr val="bg2"/>
                </a:solidFill>
                <a:latin typeface="Verdana" pitchFamily="34" charset="0"/>
                <a:cs typeface="Arial" pitchFamily="34" charset="0"/>
              </a:rPr>
              <a:t>…</a:t>
            </a:r>
            <a:endParaRPr lang="pt-PT" sz="2400" b="1" dirty="0">
              <a:solidFill>
                <a:schemeClr val="bg2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5850878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400" b="1" dirty="0" smtClean="0">
                <a:solidFill>
                  <a:schemeClr val="bg2"/>
                </a:solidFill>
                <a:latin typeface="Verdana" pitchFamily="34" charset="0"/>
              </a:rPr>
              <a:t>…</a:t>
            </a:r>
            <a:r>
              <a:rPr lang="pt-PT" sz="2400" b="1" dirty="0" err="1" smtClean="0">
                <a:solidFill>
                  <a:schemeClr val="bg2"/>
                </a:solidFill>
                <a:latin typeface="Verdana" pitchFamily="34" charset="0"/>
              </a:rPr>
              <a:t>and</a:t>
            </a:r>
            <a:r>
              <a:rPr lang="pt-PT" sz="2400" b="1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chemeClr val="bg2"/>
                </a:solidFill>
                <a:latin typeface="Verdana" pitchFamily="34" charset="0"/>
              </a:rPr>
              <a:t>the</a:t>
            </a:r>
            <a:r>
              <a:rPr lang="pt-PT" sz="2400" b="1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chemeClr val="bg2"/>
                </a:solidFill>
                <a:latin typeface="Verdana" pitchFamily="34" charset="0"/>
              </a:rPr>
              <a:t>present</a:t>
            </a:r>
            <a:r>
              <a:rPr lang="pt-PT" sz="2400" b="1" dirty="0" smtClean="0">
                <a:solidFill>
                  <a:schemeClr val="bg2"/>
                </a:solidFill>
                <a:latin typeface="Verdana" pitchFamily="34" charset="0"/>
              </a:rPr>
              <a:t>!</a:t>
            </a:r>
            <a:endParaRPr lang="pt-PT" sz="2400" b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-44540" y="-14739"/>
            <a:ext cx="91885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Portuguese Mobile Libraries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travelling throughout the roads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lands</a:t>
            </a:r>
            <a:r>
              <a:rPr lang="en-GB" sz="2400" b="1" dirty="0" smtClean="0">
                <a:solidFill>
                  <a:schemeClr val="bg2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and people of Portugal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" y="1832218"/>
            <a:ext cx="4603980" cy="354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63919"/>
            <a:ext cx="4241746" cy="103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30" y="2500891"/>
            <a:ext cx="4603980" cy="334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Proximity, Utility and Affectivity</a:t>
            </a:r>
            <a:r>
              <a:rPr lang="pt-PT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 and rescue the memory</a:t>
            </a:r>
            <a:endParaRPr lang="pt-PT" sz="36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 descr="EcosProençaPerf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4809" y="1638092"/>
            <a:ext cx="477047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25204" y="5445224"/>
            <a:ext cx="889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933"/>
              </a:buClr>
            </a:pPr>
            <a:r>
              <a:rPr lang="pt-PT" dirty="0" smtClean="0"/>
              <a:t> </a:t>
            </a:r>
            <a:endParaRPr lang="pt-PT" sz="2000" b="1" dirty="0">
              <a:latin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93895" y="2852936"/>
            <a:ext cx="4117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9933"/>
              </a:buClr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Preservation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Disclosure of Intangible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Heritage</a:t>
            </a:r>
            <a:endParaRPr lang="pt-PT" sz="2400" b="1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193895" y="6073485"/>
            <a:ext cx="9868171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https://www.facebook.com/Ecos-de-Proen%C3%A7a-302195056579822/</a:t>
            </a:r>
          </a:p>
        </p:txBody>
      </p:sp>
    </p:spTree>
    <p:extLst>
      <p:ext uri="{BB962C8B-B14F-4D97-AF65-F5344CB8AC3E}">
        <p14:creationId xmlns:p14="http://schemas.microsoft.com/office/powerpoint/2010/main" val="666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Proximity, Utility and Affectivity</a:t>
            </a:r>
            <a:r>
              <a:rPr lang="pt-PT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40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</a:t>
            </a:r>
            <a:r>
              <a:rPr lang="pt-PT" sz="4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40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endParaRPr lang="pt-PT" sz="4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" y="2054751"/>
            <a:ext cx="47525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arcador de Posição de Conteú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3171"/>
            <a:ext cx="388843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251520" y="596902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0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video-conference</a:t>
            </a:r>
            <a:r>
              <a:rPr lang="pt-PT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video-call</a:t>
            </a:r>
            <a:endParaRPr lang="pt-PT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18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512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Proximity, Utility and Affectivity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Helping</a:t>
            </a:r>
            <a:endParaRPr lang="pt-PT" sz="36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6" y="1412776"/>
            <a:ext cx="4871528" cy="403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arcador de Posição de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49488"/>
            <a:ext cx="330814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0" y="5733256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Ventana Móvil de </a:t>
            </a:r>
            <a:endParaRPr lang="es-ES_tradnl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 </a:t>
            </a:r>
            <a:r>
              <a:rPr lang="es-ES_trad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Municipio 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8144" y="1484784"/>
            <a:ext cx="294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City Hall's Mobile Command Post</a:t>
            </a:r>
            <a:endParaRPr lang="pt-P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589240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FF9900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Social Action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,Water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Supply </a:t>
            </a:r>
          </a:p>
          <a:p>
            <a:pPr marL="342900" indent="-342900" algn="ctr">
              <a:buClr>
                <a:srgbClr val="FF9900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Farmer and Entrepreneur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Support, Education, Civil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Protection</a:t>
            </a:r>
          </a:p>
          <a:p>
            <a:pPr marL="342900" indent="-342900" algn="ctr">
              <a:buClr>
                <a:srgbClr val="FF9900"/>
              </a:buClr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(online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delivery of forms and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requirements)</a:t>
            </a:r>
            <a:endParaRPr lang="en-GB" sz="1400" b="1" dirty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73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sz="3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3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Proximity, Utility and Affectivity</a:t>
            </a:r>
            <a:r>
              <a:rPr lang="pt-PT" sz="3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3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31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</a:t>
            </a:r>
            <a:r>
              <a:rPr lang="pt-PT" sz="31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Citizenship</a:t>
            </a:r>
            <a:r>
              <a:rPr lang="pt-PT" sz="31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31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Wishes</a:t>
            </a:r>
            <a:r>
              <a:rPr lang="pt-PT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600970" cy="480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503467"/>
            <a:ext cx="3799876" cy="506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323528" y="609329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Payments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Portable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ATM</a:t>
            </a:r>
            <a:endParaRPr lang="pt-PT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930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Proximity, Utility and Affectivity</a:t>
            </a:r>
            <a:r>
              <a:rPr lang="pt-PT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8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pt-PT" sz="28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8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pt-PT" sz="28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8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</a:t>
            </a:r>
            <a:r>
              <a:rPr lang="pt-PT" sz="28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8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endParaRPr lang="pt-PT" sz="3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667825" cy="416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9" y="2060848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179512" y="58772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Exámenes </a:t>
            </a:r>
            <a:r>
              <a:rPr lang="es-ES_trad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Sanidad -</a:t>
            </a:r>
            <a:r>
              <a:rPr lang="es-ES_trad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colaboración </a:t>
            </a:r>
            <a:r>
              <a:rPr lang="es-ES_trad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la Unidad Móvil de Salud</a:t>
            </a:r>
            <a:endParaRPr lang="pt-P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587727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screening - cholesterol, diabetes, blood pressure</a:t>
            </a:r>
            <a:endParaRPr lang="pt-PT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12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ângulo 8"/>
          <p:cNvSpPr>
            <a:spLocks noChangeArrowheads="1"/>
          </p:cNvSpPr>
          <p:nvPr/>
        </p:nvSpPr>
        <p:spPr bwMode="auto">
          <a:xfrm>
            <a:off x="2071688" y="1071564"/>
            <a:ext cx="57864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PT" sz="2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pt-PT" sz="2000" dirty="0">
              <a:solidFill>
                <a:srgbClr val="00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67988"/>
            <a:ext cx="7272808" cy="18182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2" name="Rectângulo 11"/>
          <p:cNvSpPr/>
          <p:nvPr/>
        </p:nvSpPr>
        <p:spPr>
          <a:xfrm>
            <a:off x="0" y="357167"/>
            <a:ext cx="91439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i="1" dirty="0" smtClean="0">
                <a:solidFill>
                  <a:srgbClr val="FF6600"/>
                </a:solidFill>
                <a:latin typeface="Verdana" pitchFamily="34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Verdana" pitchFamily="34" charset="0"/>
              </a:rPr>
              <a:t>Log book of a mobile librarian throughout roads, land and people of </a:t>
            </a:r>
            <a:r>
              <a:rPr lang="en-US" sz="2800" dirty="0" err="1" smtClean="0">
                <a:solidFill>
                  <a:srgbClr val="FF6600"/>
                </a:solidFill>
                <a:latin typeface="Verdana" pitchFamily="34" charset="0"/>
              </a:rPr>
              <a:t>Proença</a:t>
            </a:r>
            <a:r>
              <a:rPr lang="en-US" sz="2800" dirty="0" smtClean="0">
                <a:solidFill>
                  <a:srgbClr val="FF6600"/>
                </a:solidFill>
                <a:latin typeface="Verdana" pitchFamily="34" charset="0"/>
              </a:rPr>
              <a:t>-a-Nova - Portugal</a:t>
            </a:r>
          </a:p>
          <a:p>
            <a:pPr algn="ctr"/>
            <a:endParaRPr lang="pt-PT" sz="2000" b="1" i="1" dirty="0" smtClean="0">
              <a:latin typeface="Verdana" pitchFamily="34" charset="0"/>
            </a:endParaRPr>
          </a:p>
          <a:p>
            <a:pPr algn="ctr"/>
            <a:r>
              <a:rPr lang="pt-PT" sz="2400" b="1" dirty="0" smtClean="0">
                <a:solidFill>
                  <a:srgbClr val="499F51"/>
                </a:solidFill>
                <a:latin typeface="Verdana" pitchFamily="34" charset="0"/>
              </a:rPr>
              <a:t>http://</a:t>
            </a:r>
            <a:r>
              <a:rPr lang="pt-PT" sz="2000" b="1" dirty="0" smtClean="0">
                <a:solidFill>
                  <a:srgbClr val="499F51"/>
                </a:solidFill>
                <a:latin typeface="Verdana" pitchFamily="34" charset="0"/>
              </a:rPr>
              <a:t>opapalagui.blogspot.com</a:t>
            </a:r>
            <a:endParaRPr lang="pt-PT" sz="2400" b="1" dirty="0" smtClean="0">
              <a:solidFill>
                <a:srgbClr val="499F51"/>
              </a:solidFill>
              <a:latin typeface="Verdana" pitchFamily="34" charset="0"/>
            </a:endParaRPr>
          </a:p>
          <a:p>
            <a:pPr algn="ctr"/>
            <a:endParaRPr lang="pt-PT" sz="2000" b="1" i="1" dirty="0" smtClean="0">
              <a:latin typeface="Verdana" pitchFamily="34" charset="0"/>
            </a:endParaRPr>
          </a:p>
          <a:p>
            <a:pPr algn="ctr"/>
            <a:endParaRPr lang="pt-PT" sz="2000" b="1" i="1" dirty="0" smtClean="0">
              <a:latin typeface="Verdana" pitchFamily="34" charset="0"/>
            </a:endParaRPr>
          </a:p>
          <a:p>
            <a:pPr algn="ctr"/>
            <a:endParaRPr lang="pt-PT" sz="2400" dirty="0"/>
          </a:p>
        </p:txBody>
      </p:sp>
      <p:pic>
        <p:nvPicPr>
          <p:cNvPr id="14" name="Picture 2" descr="I:\Apresentação Batalha\DSC05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4500594" cy="27146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ixaDeTexto 2"/>
          <p:cNvSpPr txBox="1">
            <a:spLocks noChangeArrowheads="1"/>
          </p:cNvSpPr>
          <p:nvPr/>
        </p:nvSpPr>
        <p:spPr bwMode="auto">
          <a:xfrm>
            <a:off x="827584" y="4941168"/>
            <a:ext cx="7358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Verdana" pitchFamily="34" charset="0"/>
              </a:rPr>
              <a:t>!</a:t>
            </a:r>
            <a:endParaRPr lang="pt-PT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 descr="E:\Bibliomóvel\fotoblog\Cunqueiros-Fórneas\Cunqueiros-Fórneas\20 Dezembro 07\PC20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7"/>
            <a:ext cx="10287072" cy="942649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928794" y="1857364"/>
            <a:ext cx="6337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dirty="0" smtClean="0">
                <a:solidFill>
                  <a:srgbClr val="FF6600"/>
                </a:solidFill>
                <a:latin typeface="Verdana" pitchFamily="34" charset="0"/>
              </a:rPr>
              <a:t>THANKS FOR YOUR ATTENTION</a:t>
            </a:r>
            <a:endParaRPr lang="pt-PT" sz="60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19872" y="50131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</a:rPr>
              <a:t>n</a:t>
            </a:r>
            <a:r>
              <a:rPr lang="pt-PT" sz="2400" dirty="0" smtClean="0">
                <a:solidFill>
                  <a:schemeClr val="bg1"/>
                </a:solidFill>
              </a:rPr>
              <a:t>uno </a:t>
            </a:r>
            <a:r>
              <a:rPr lang="pt-PT" sz="2400" dirty="0" err="1" smtClean="0">
                <a:solidFill>
                  <a:schemeClr val="bg1"/>
                </a:solidFill>
              </a:rPr>
              <a:t>marçal</a:t>
            </a:r>
            <a:endParaRPr lang="pt-PT" sz="2400" dirty="0" smtClean="0">
              <a:solidFill>
                <a:schemeClr val="bg1"/>
              </a:solidFill>
            </a:endParaRPr>
          </a:p>
          <a:p>
            <a:pPr algn="ctr"/>
            <a:r>
              <a:rPr lang="pt-PT" sz="2400" dirty="0" smtClean="0">
                <a:solidFill>
                  <a:schemeClr val="bg1"/>
                </a:solidFill>
              </a:rPr>
              <a:t>opapalagui@gmail.com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31436465_4d69885d3d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89" y="1055169"/>
            <a:ext cx="673229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Verdana" pitchFamily="34" charset="0"/>
              </a:rPr>
              <a:t>ROADS,LANDS,PEOPLES AND MEMORIES</a:t>
            </a:r>
          </a:p>
          <a:p>
            <a:endParaRPr lang="pt-PT" sz="20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5527684"/>
            <a:ext cx="6677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1st PORTUGUESE MOBILE LIBRARY</a:t>
            </a:r>
          </a:p>
          <a:p>
            <a:pPr algn="ctr"/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Cascais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Public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Library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- 1953 </a:t>
            </a:r>
          </a:p>
          <a:p>
            <a:pPr algn="ctr"/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ANTÓNIO JOSÉ BRANQUINHO DA FONSECA</a:t>
            </a:r>
            <a:endParaRPr lang="pt-PT" sz="2000" b="1" dirty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6" name="Picture 2" descr="I:\Apresentação Turku\images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357694"/>
            <a:ext cx="1714512" cy="218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-1" y="218636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000" b="1" dirty="0" smtClean="0">
                <a:solidFill>
                  <a:srgbClr val="009900"/>
                </a:solidFill>
                <a:latin typeface="Verdana" pitchFamily="34" charset="0"/>
                <a:ea typeface="Times New Roman" pitchFamily="18" charset="0"/>
              </a:rPr>
              <a:t> </a:t>
            </a:r>
          </a:p>
          <a:p>
            <a:pPr lvl="0" algn="ctr" eaLnBrk="0" hangingPunct="0">
              <a:buClr>
                <a:srgbClr val="FF9900"/>
              </a:buClr>
            </a:pPr>
            <a:endParaRPr lang="pt-PT" b="1" dirty="0" smtClean="0">
              <a:latin typeface="Verdana" pitchFamily="34" charset="0"/>
              <a:ea typeface="Times New Roman" pitchFamily="18" charset="0"/>
            </a:endParaRPr>
          </a:p>
          <a:p>
            <a:pPr lvl="0" algn="ctr" eaLnBrk="0" hangingPunct="0">
              <a:buClr>
                <a:srgbClr val="FF9900"/>
              </a:buClr>
            </a:pPr>
            <a:endParaRPr lang="pt-PT" sz="1600" b="1" dirty="0" smtClean="0">
              <a:latin typeface="Verdana" pitchFamily="34" charset="0"/>
              <a:ea typeface="Times New Roman" pitchFamily="18" charset="0"/>
            </a:endParaRPr>
          </a:p>
          <a:p>
            <a:pPr lvl="0" algn="ctr" eaLnBrk="0" hangingPunct="0">
              <a:buClr>
                <a:srgbClr val="FF9900"/>
              </a:buClr>
            </a:pPr>
            <a:endParaRPr lang="pt-PT" sz="1600" b="1" dirty="0" smtClean="0">
              <a:solidFill>
                <a:srgbClr val="499F51"/>
              </a:solidFill>
              <a:latin typeface="Verdana" pitchFamily="34" charset="0"/>
              <a:ea typeface="Times New Roman" pitchFamily="18" charset="0"/>
            </a:endParaRPr>
          </a:p>
          <a:p>
            <a:pPr lvl="0" algn="ctr" eaLnBrk="0" hangingPunct="0">
              <a:buClr>
                <a:srgbClr val="FF9900"/>
              </a:buClr>
            </a:pPr>
            <a:endParaRPr lang="pt-PT" b="1" dirty="0" smtClean="0">
              <a:solidFill>
                <a:srgbClr val="499F51"/>
              </a:solidFill>
              <a:latin typeface="Verdana" pitchFamily="34" charset="0"/>
              <a:ea typeface="Times New Roman" pitchFamily="18" charset="0"/>
            </a:endParaRPr>
          </a:p>
          <a:p>
            <a:pPr lvl="0" algn="ctr" eaLnBrk="0" hangingPunct="0">
              <a:buClr>
                <a:srgbClr val="FF9900"/>
              </a:buClr>
            </a:pPr>
            <a:endParaRPr lang="pt-PT" b="1" dirty="0" smtClean="0">
              <a:latin typeface="Verdana" pitchFamily="34" charset="0"/>
              <a:ea typeface="Times New Roman" pitchFamily="18" charset="0"/>
            </a:endParaRPr>
          </a:p>
          <a:p>
            <a:pPr lvl="0" algn="ctr" eaLnBrk="0" hangingPunct="0">
              <a:buClr>
                <a:srgbClr val="FF9900"/>
              </a:buClr>
            </a:pPr>
            <a:endParaRPr lang="pt-PT" b="1" dirty="0" smtClean="0">
              <a:latin typeface="Verdana" pitchFamily="34" charset="0"/>
              <a:ea typeface="Times New Roman" pitchFamily="18" charset="0"/>
            </a:endParaRPr>
          </a:p>
        </p:txBody>
      </p:sp>
      <p:pic>
        <p:nvPicPr>
          <p:cNvPr id="3" name="Imagem 2" descr="331436463_276786aecf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80" y="1204905"/>
            <a:ext cx="8713437" cy="451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ângulo 3"/>
          <p:cNvSpPr/>
          <p:nvPr/>
        </p:nvSpPr>
        <p:spPr>
          <a:xfrm>
            <a:off x="4453031" y="2000240"/>
            <a:ext cx="255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rgbClr val="FF9900"/>
              </a:buClr>
            </a:pPr>
            <a:r>
              <a:rPr lang="pt-PT" sz="1600" b="1" dirty="0" smtClean="0">
                <a:solidFill>
                  <a:srgbClr val="499F51"/>
                </a:solidFill>
                <a:latin typeface="Verdana" pitchFamily="34" charset="0"/>
                <a:ea typeface="Times New Roman" pitchFamily="18" charset="0"/>
              </a:rPr>
              <a:t> </a:t>
            </a:r>
            <a:endParaRPr lang="pt-PT" sz="1600" dirty="0" smtClean="0">
              <a:solidFill>
                <a:srgbClr val="499F51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630" y="218636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TRAVELING THROUGHOUT THE ROADS, LANDS AND PEOPLES OF PORTUGA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  </a:t>
            </a:r>
          </a:p>
          <a:p>
            <a:pPr algn="ctr"/>
            <a:r>
              <a:rPr lang="en-GB" sz="2000" b="1" dirty="0" smtClean="0"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PT" sz="2000" dirty="0">
              <a:solidFill>
                <a:srgbClr val="0099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6237312"/>
            <a:ext cx="830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Calouste Gulbenkian Foundation Mobile </a:t>
            </a:r>
            <a:r>
              <a:rPr lang="pt-PT" b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Librarys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1958-2002</a:t>
            </a:r>
            <a:endParaRPr lang="pt-PT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rtalegre anos 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273" y="1412776"/>
            <a:ext cx="3944541" cy="446449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64401"/>
            <a:ext cx="33843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lvl="0" eaLnBrk="0" hangingPunct="0">
              <a:buClr>
                <a:srgbClr val="FF9900"/>
              </a:buClr>
            </a:pPr>
            <a:endParaRPr lang="pt-PT" sz="1600" b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Times New Roman" pitchFamily="18" charset="0"/>
            </a:endParaRPr>
          </a:p>
          <a:p>
            <a:pPr lvl="0" algn="ctr" eaLnBrk="0" hangingPunct="0">
              <a:buClr>
                <a:srgbClr val="FF9900"/>
              </a:buClr>
            </a:pPr>
            <a:r>
              <a:rPr lang="pt-PT" sz="16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CALOUSTE GULBENKIAN FOUNDATION </a:t>
            </a:r>
          </a:p>
          <a:p>
            <a:pPr lvl="0" algn="ctr" eaLnBrk="0" hangingPunct="0">
              <a:buClr>
                <a:srgbClr val="FF9900"/>
              </a:buClr>
            </a:pPr>
            <a:r>
              <a:rPr lang="pt-PT" sz="16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MOBILE LIBRARYS </a:t>
            </a:r>
          </a:p>
          <a:p>
            <a:pPr lvl="0" algn="ctr" eaLnBrk="0" hangingPunct="0">
              <a:buClr>
                <a:srgbClr val="FF9900"/>
              </a:buClr>
            </a:pPr>
            <a:r>
              <a:rPr lang="pt-PT" sz="16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1958-2002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Imagem 8" descr="Funchal anos 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3960440" cy="39982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6" name="Rectângulo 5"/>
          <p:cNvSpPr/>
          <p:nvPr/>
        </p:nvSpPr>
        <p:spPr>
          <a:xfrm>
            <a:off x="-39898" y="28262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TRAVELING THROUGHOUT THE ROADS, LANDS AND PEOPLE OF PORTUGAL</a:t>
            </a:r>
          </a:p>
          <a:p>
            <a:pPr algn="ctr"/>
            <a:endParaRPr lang="en-GB" b="1" dirty="0" smtClean="0">
              <a:solidFill>
                <a:srgbClr val="0099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GB" b="1" dirty="0" smtClean="0"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algn="ctr"/>
            <a:r>
              <a:rPr lang="en-GB" sz="2000" b="1" dirty="0" smtClean="0"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78273" y="6093296"/>
            <a:ext cx="418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Clr>
                <a:srgbClr val="FF9900"/>
              </a:buClr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97 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million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books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borrowed</a:t>
            </a:r>
            <a:endParaRPr lang="pt-PT" b="1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Times New Roman" pitchFamily="18" charset="0"/>
            </a:endParaRPr>
          </a:p>
          <a:p>
            <a:pPr lvl="0" eaLnBrk="0" hangingPunct="0">
              <a:buClr>
                <a:srgbClr val="FF9900"/>
              </a:buClr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29 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milion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 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</a:rPr>
              <a:t>readers</a:t>
            </a:r>
            <a:endParaRPr lang="pt-PT" b="1" dirty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  <a:latin typeface="Verdana" pitchFamily="34" charset="0"/>
              </a:rPr>
              <a:t>ROADS, LANDS, PEOPLES AND MEMORIES</a:t>
            </a:r>
          </a:p>
          <a:p>
            <a:pPr algn="ctr"/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…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and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present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,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with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an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eye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in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the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future</a:t>
            </a:r>
            <a:r>
              <a:rPr lang="pt-PT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!</a:t>
            </a:r>
          </a:p>
        </p:txBody>
      </p:sp>
      <p:pic>
        <p:nvPicPr>
          <p:cNvPr id="11" name="Imagem 10" descr="contin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24" y="1340768"/>
            <a:ext cx="3724875" cy="5329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CaixaDeTexto 11"/>
          <p:cNvSpPr txBox="1"/>
          <p:nvPr/>
        </p:nvSpPr>
        <p:spPr>
          <a:xfrm>
            <a:off x="4572000" y="1412776"/>
            <a:ext cx="4411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9900"/>
              </a:buClr>
            </a:pP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10 555 </a:t>
            </a:r>
            <a:r>
              <a:rPr lang="pt-PT" sz="24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million</a:t>
            </a: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PT" sz="24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habitants</a:t>
            </a:r>
            <a:endParaRPr lang="pt-PT" sz="2400" b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194 </a:t>
            </a:r>
            <a:r>
              <a:rPr lang="pt-PT" sz="24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Libraries</a:t>
            </a:r>
            <a:endParaRPr lang="pt-PT" sz="2400" b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  <a:p>
            <a:pPr>
              <a:buClr>
                <a:srgbClr val="FF9900"/>
              </a:buClr>
            </a:pP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73/74 Mobile </a:t>
            </a:r>
            <a:r>
              <a:rPr lang="pt-PT" sz="24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Libraries</a:t>
            </a:r>
            <a:endParaRPr lang="pt-PT" sz="2400" b="1" dirty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7175" name="Picture 7" descr="E:\Bibliomóvel\fotoblog\Cunqueiros-Fórneas\13 Janeiro 11\DSC06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501" y="2847974"/>
            <a:ext cx="5394284" cy="38222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07504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Verdana" pitchFamily="34" charset="0"/>
              </a:rPr>
              <a:t>ROADS,LANDS,PEOPLES AND MEMORIES</a:t>
            </a:r>
          </a:p>
          <a:p>
            <a:endParaRPr lang="pt-PT" b="1" dirty="0" smtClean="0">
              <a:solidFill>
                <a:srgbClr val="FF6600"/>
              </a:solidFill>
              <a:latin typeface="Verdana" pitchFamily="34" charset="0"/>
            </a:endParaRPr>
          </a:p>
          <a:p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…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and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present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,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with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an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eye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in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the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 </a:t>
            </a:r>
            <a:r>
              <a:rPr lang="pt-PT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future</a:t>
            </a:r>
            <a:r>
              <a:rPr lang="pt-PT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</a:rPr>
              <a:t>!</a:t>
            </a:r>
          </a:p>
        </p:txBody>
      </p:sp>
      <p:pic>
        <p:nvPicPr>
          <p:cNvPr id="1026" name="Picture 2" descr="E:\Apresentação Turku\GW263H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50" y="1285860"/>
            <a:ext cx="4090218" cy="253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DSC01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4249042" cy="253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E:\Apresentação Turku\DSC0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58641"/>
            <a:ext cx="4249042" cy="263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0" y="4058642"/>
            <a:ext cx="4090218" cy="2635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1468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1"/>
            <a:ext cx="9194316" cy="549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-558316" y="5589240"/>
            <a:ext cx="1015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Since</a:t>
            </a:r>
            <a:r>
              <a:rPr lang="pt-PT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2006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obile Library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with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and for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</a:t>
            </a:r>
            <a:endParaRPr lang="pt-PT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83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755576" y="525115"/>
            <a:ext cx="813690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LIBRARIAN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Home loan (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books,magazines,cd,dvd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“ask the mobile library answers!” -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Bibliographic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Reference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Service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Librarian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services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nursing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homes,schools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trade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cafes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rural</a:t>
            </a:r>
            <a:r>
              <a:rPr kumimoji="0" lang="pt-PT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4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hotels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Internet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lang="pt-PT" sz="2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eading </a:t>
            </a:r>
            <a:r>
              <a:rPr kumimoji="0" lang="pt-PT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animation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Workshops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Musical entertainment (accordionists)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9944" y="7010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14282" y="230832"/>
            <a:ext cx="856895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SOCIAL DIMENSION</a:t>
            </a:r>
            <a:endParaRPr lang="pt-PT" sz="32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FF9900"/>
              </a:buClr>
            </a:pPr>
            <a:r>
              <a:rPr lang="en-GB" sz="2800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Proximity</a:t>
            </a:r>
            <a:endParaRPr lang="pt-PT" sz="2800" b="1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  <a:ea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FF9900"/>
              </a:buClr>
            </a:pPr>
            <a:r>
              <a:rPr lang="en-GB" sz="2800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Periodicity</a:t>
            </a:r>
            <a:endParaRPr lang="pt-PT" sz="2800" b="1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  <a:ea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FF9900"/>
              </a:buClr>
            </a:pPr>
            <a:r>
              <a:rPr lang="en-GB" sz="2800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Complicity</a:t>
            </a:r>
            <a:endParaRPr lang="pt-PT" sz="2800" b="1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  <a:ea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FF9900"/>
              </a:buClr>
            </a:pPr>
            <a:r>
              <a:rPr lang="en-GB" sz="2800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Intimacy</a:t>
            </a:r>
            <a:endParaRPr lang="pt-PT" sz="2800" b="1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  <a:ea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FF9900"/>
              </a:buClr>
            </a:pPr>
            <a:r>
              <a:rPr lang="en-GB" sz="2800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FRIENDSHIP</a:t>
            </a:r>
          </a:p>
          <a:p>
            <a:pPr algn="ctr" eaLnBrk="0" hangingPunct="0">
              <a:buFontTx/>
              <a:buChar char="•"/>
            </a:pPr>
            <a:endParaRPr lang="pt-PT" sz="900" dirty="0" smtClean="0">
              <a:solidFill>
                <a:srgbClr val="4E3B30">
                  <a:lumMod val="50000"/>
                </a:srgbClr>
              </a:solidFill>
              <a:latin typeface="Arial" pitchFamily="34" charset="0"/>
            </a:endParaRPr>
          </a:p>
          <a:p>
            <a:pPr algn="ctr" eaLnBrk="0" hangingPunct="0"/>
            <a:endParaRPr lang="en-GB" sz="2800" b="1" i="1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/>
            <a:r>
              <a:rPr lang="en-GB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Request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book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a mobile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library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borrow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book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to a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friend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or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800" b="1" i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neighboor</a:t>
            </a:r>
            <a:r>
              <a:rPr lang="pt-PT" sz="2800" b="1" i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pt-PT" sz="2800" i="1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</a:endParaRPr>
          </a:p>
          <a:p>
            <a:pPr algn="ctr" eaLnBrk="0" hangingPunct="0"/>
            <a:r>
              <a:rPr lang="pt-PT" sz="2800" b="1" dirty="0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Roberto </a:t>
            </a:r>
            <a:r>
              <a:rPr lang="pt-PT" sz="2800" b="1" dirty="0" err="1" smtClean="0">
                <a:solidFill>
                  <a:srgbClr val="4E3B30">
                    <a:lumMod val="50000"/>
                  </a:srgbClr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Soto</a:t>
            </a:r>
            <a:endParaRPr lang="pt-PT" sz="2800" dirty="0" smtClean="0">
              <a:solidFill>
                <a:srgbClr val="4E3B30">
                  <a:lumMod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29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Personalizado 1">
      <a:dk1>
        <a:srgbClr val="FFFFFF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1513</TotalTime>
  <Words>330</Words>
  <Application>Microsoft Office PowerPoint</Application>
  <PresentationFormat>Apresentação no Ecrã (4:3)</PresentationFormat>
  <Paragraphs>91</Paragraphs>
  <Slides>16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16</vt:i4>
      </vt:variant>
      <vt:variant>
        <vt:lpstr>Apresentações personalizadas</vt:lpstr>
      </vt:variant>
      <vt:variant>
        <vt:i4>1</vt:i4>
      </vt:variant>
    </vt:vector>
  </HeadingPairs>
  <TitlesOfParts>
    <vt:vector size="19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Proximity, Utility and Affectivity respect and rescue the memory</vt:lpstr>
      <vt:lpstr>Proximity, Utility and Affectivity connect people</vt:lpstr>
      <vt:lpstr>Proximity, Utility and Affectivity Facilitating and Helping</vt:lpstr>
      <vt:lpstr> Proximity, Utility and Affectivity Basic Citizenship Wishes  </vt:lpstr>
      <vt:lpstr>Proximity, Utility and Affectivity Physical and Emotional Health</vt:lpstr>
      <vt:lpstr>Apresentação do PowerPoint</vt:lpstr>
      <vt:lpstr>Apresentação do PowerPoint</vt:lpstr>
      <vt:lpstr>1001 Andanças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.</dc:creator>
  <cp:lastModifiedBy>Utilizador</cp:lastModifiedBy>
  <cp:revision>158</cp:revision>
  <dcterms:created xsi:type="dcterms:W3CDTF">2007-10-15T17:10:54Z</dcterms:created>
  <dcterms:modified xsi:type="dcterms:W3CDTF">2019-09-04T08:58:19Z</dcterms:modified>
</cp:coreProperties>
</file>