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7" r:id="rId2"/>
    <p:sldId id="291" r:id="rId3"/>
    <p:sldId id="292" r:id="rId4"/>
    <p:sldId id="293" r:id="rId5"/>
    <p:sldId id="298" r:id="rId6"/>
    <p:sldId id="310" r:id="rId7"/>
    <p:sldId id="345" r:id="rId8"/>
    <p:sldId id="341" r:id="rId9"/>
    <p:sldId id="342" r:id="rId10"/>
    <p:sldId id="343" r:id="rId11"/>
    <p:sldId id="332" r:id="rId12"/>
    <p:sldId id="350" r:id="rId13"/>
    <p:sldId id="349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6" r:id="rId23"/>
    <p:sldId id="351" r:id="rId24"/>
    <p:sldId id="347" r:id="rId25"/>
    <p:sldId id="352" r:id="rId26"/>
    <p:sldId id="353" r:id="rId27"/>
    <p:sldId id="344" r:id="rId28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1">
          <p15:clr>
            <a:srgbClr val="A4A3A4"/>
          </p15:clr>
        </p15:guide>
        <p15:guide id="2" pos="35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2"/>
    <p:restoredTop sz="93692"/>
  </p:normalViewPr>
  <p:slideViewPr>
    <p:cSldViewPr snapToGrid="0">
      <p:cViewPr varScale="1">
        <p:scale>
          <a:sx n="105" d="100"/>
          <a:sy n="105" d="100"/>
        </p:scale>
        <p:origin x="1434" y="108"/>
      </p:cViewPr>
      <p:guideLst>
        <p:guide orient="horz" pos="911"/>
        <p:guide pos="35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F3B5BBFE-817F-9346-ABB1-CE94C4519E1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879AF629-24CA-474F-B204-441722CF0F1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xmlns="" id="{C1FDB6CC-5772-FC43-9463-0C454381C27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xmlns="" id="{4B8444D6-56E0-A743-A2C4-519B745B70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258A888B-3747-8842-B2D8-177FD5DE68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5A617D-DE14-4CC0-8153-E29FA5DAD4F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99191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A744593-7A0A-4ED2-815D-E4A240F53676}" type="slidenum">
              <a:rPr lang="de-DE" altLang="de-DE" smtClean="0"/>
              <a:pPr>
                <a:spcBef>
                  <a:spcPct val="0"/>
                </a:spcBef>
              </a:pPr>
              <a:t>1</a:t>
            </a:fld>
            <a:endParaRPr lang="de-DE" altLang="de-DE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5101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E738D10-68E8-4214-9F1E-763CBC8CA157}" type="slidenum">
              <a:rPr lang="de-DE" altLang="de-DE" smtClean="0"/>
              <a:pPr>
                <a:spcBef>
                  <a:spcPct val="0"/>
                </a:spcBef>
              </a:pPr>
              <a:t>10</a:t>
            </a:fld>
            <a:endParaRPr lang="de-DE" altLang="de-DE" smtClean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8262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4F32D01-8B93-43E2-BA10-A84637C49C26}" type="slidenum">
              <a:rPr lang="de-DE" altLang="de-DE" smtClean="0"/>
              <a:pPr>
                <a:spcBef>
                  <a:spcPct val="0"/>
                </a:spcBef>
              </a:pPr>
              <a:t>11</a:t>
            </a:fld>
            <a:endParaRPr lang="de-DE" altLang="de-DE" smtClean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7333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9A82537-D842-4DD2-86F0-A135C617D3BE}" type="slidenum">
              <a:rPr lang="de-DE" altLang="de-DE" smtClean="0"/>
              <a:pPr>
                <a:spcBef>
                  <a:spcPct val="0"/>
                </a:spcBef>
              </a:pPr>
              <a:t>12</a:t>
            </a:fld>
            <a:endParaRPr lang="de-DE" altLang="de-DE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29704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2F0B41E-2C14-4F92-8225-942328017975}" type="slidenum">
              <a:rPr lang="de-DE" altLang="de-DE" smtClean="0"/>
              <a:pPr>
                <a:spcBef>
                  <a:spcPct val="0"/>
                </a:spcBef>
              </a:pPr>
              <a:t>13</a:t>
            </a:fld>
            <a:endParaRPr lang="de-DE" altLang="de-DE" smtClean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8782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1135595-A0FB-4FC7-8A7E-2933B4B39463}" type="slidenum">
              <a:rPr lang="de-DE" altLang="de-DE" smtClean="0"/>
              <a:pPr>
                <a:spcBef>
                  <a:spcPct val="0"/>
                </a:spcBef>
              </a:pPr>
              <a:t>14</a:t>
            </a:fld>
            <a:endParaRPr lang="de-DE" altLang="de-DE" smtClean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1937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80D4E9C-707D-4555-9727-99CCD9A8506A}" type="slidenum">
              <a:rPr lang="de-DE" altLang="de-DE" smtClean="0"/>
              <a:pPr>
                <a:spcBef>
                  <a:spcPct val="0"/>
                </a:spcBef>
              </a:pPr>
              <a:t>15</a:t>
            </a:fld>
            <a:endParaRPr lang="de-DE" altLang="de-DE" smtClean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36843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5CEB7A8-B9FB-470E-B27B-EA96E058701A}" type="slidenum">
              <a:rPr lang="de-DE" altLang="de-DE" smtClean="0"/>
              <a:pPr>
                <a:spcBef>
                  <a:spcPct val="0"/>
                </a:spcBef>
              </a:pPr>
              <a:t>16</a:t>
            </a:fld>
            <a:endParaRPr lang="de-DE" altLang="de-DE" smtClean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5414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86FB66-046E-4B86-99F3-022F865B627A}" type="slidenum">
              <a:rPr lang="de-DE" altLang="de-DE" smtClean="0"/>
              <a:pPr>
                <a:spcBef>
                  <a:spcPct val="0"/>
                </a:spcBef>
              </a:pPr>
              <a:t>17</a:t>
            </a:fld>
            <a:endParaRPr lang="de-DE" altLang="de-DE" smtClean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53723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86531F8-2844-48F8-AC7D-78592155B607}" type="slidenum">
              <a:rPr lang="de-DE" altLang="de-DE" smtClean="0"/>
              <a:pPr>
                <a:spcBef>
                  <a:spcPct val="0"/>
                </a:spcBef>
              </a:pPr>
              <a:t>18</a:t>
            </a:fld>
            <a:endParaRPr lang="de-DE" altLang="de-DE" smtClean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03388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B18A2AA-8A1C-45F7-9466-4C5242C9C397}" type="slidenum">
              <a:rPr lang="de-DE" altLang="de-DE" smtClean="0"/>
              <a:pPr>
                <a:spcBef>
                  <a:spcPct val="0"/>
                </a:spcBef>
              </a:pPr>
              <a:t>19</a:t>
            </a:fld>
            <a:endParaRPr lang="de-DE" altLang="de-DE" smtClean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6874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9399D80-C7FC-4D79-9D6C-BFE8D8D3CBBB}" type="slidenum">
              <a:rPr lang="de-DE" altLang="de-DE" smtClean="0"/>
              <a:pPr>
                <a:spcBef>
                  <a:spcPct val="0"/>
                </a:spcBef>
              </a:pPr>
              <a:t>2</a:t>
            </a:fld>
            <a:endParaRPr lang="de-DE" altLang="de-DE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85169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BE90132-46A9-4EDC-8162-B660860213C3}" type="slidenum">
              <a:rPr lang="de-DE" altLang="de-DE" smtClean="0"/>
              <a:pPr>
                <a:spcBef>
                  <a:spcPct val="0"/>
                </a:spcBef>
              </a:pPr>
              <a:t>20</a:t>
            </a:fld>
            <a:endParaRPr lang="de-DE" altLang="de-DE" smtClean="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81063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8EFD8D9-2023-4626-8897-603B7CA7A365}" type="slidenum">
              <a:rPr lang="de-DE" altLang="de-DE" smtClean="0"/>
              <a:pPr>
                <a:spcBef>
                  <a:spcPct val="0"/>
                </a:spcBef>
              </a:pPr>
              <a:t>21</a:t>
            </a:fld>
            <a:endParaRPr lang="de-DE" altLang="de-DE" smtClean="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02106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138E31E-C6EF-49A2-B5B3-B5552A105738}" type="slidenum">
              <a:rPr lang="de-DE" altLang="de-DE" smtClean="0"/>
              <a:pPr>
                <a:spcBef>
                  <a:spcPct val="0"/>
                </a:spcBef>
              </a:pPr>
              <a:t>22</a:t>
            </a:fld>
            <a:endParaRPr lang="de-DE" altLang="de-DE" smtClean="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5888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B7C8009-F783-466E-BDC8-F5FB98EBFF8B}" type="slidenum">
              <a:rPr lang="de-DE" altLang="de-DE" smtClean="0"/>
              <a:pPr>
                <a:spcBef>
                  <a:spcPct val="0"/>
                </a:spcBef>
              </a:pPr>
              <a:t>23</a:t>
            </a:fld>
            <a:endParaRPr lang="de-DE" altLang="de-DE" smtClean="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44154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3F0CFE3-9128-45F9-8F93-DD91E4B431DE}" type="slidenum">
              <a:rPr lang="de-DE" altLang="de-DE" smtClean="0"/>
              <a:pPr>
                <a:spcBef>
                  <a:spcPct val="0"/>
                </a:spcBef>
              </a:pPr>
              <a:t>24</a:t>
            </a:fld>
            <a:endParaRPr lang="de-DE" altLang="de-DE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80629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AA9BBD2-0740-4CEC-96C0-68495F6E78ED}" type="slidenum">
              <a:rPr lang="de-DE" altLang="de-DE" smtClean="0"/>
              <a:pPr>
                <a:spcBef>
                  <a:spcPct val="0"/>
                </a:spcBef>
              </a:pPr>
              <a:t>25</a:t>
            </a:fld>
            <a:endParaRPr lang="de-DE" altLang="de-DE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57360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B410167-FD38-4193-BE3D-F23EB6FB0BCA}" type="slidenum">
              <a:rPr lang="de-DE" altLang="de-DE" smtClean="0"/>
              <a:pPr>
                <a:spcBef>
                  <a:spcPct val="0"/>
                </a:spcBef>
              </a:pPr>
              <a:t>26</a:t>
            </a:fld>
            <a:endParaRPr lang="de-DE" altLang="de-DE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91529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9A3C40-7826-4965-A074-D00C94D96411}" type="slidenum">
              <a:rPr lang="de-DE" altLang="de-DE" smtClean="0"/>
              <a:pPr>
                <a:spcBef>
                  <a:spcPct val="0"/>
                </a:spcBef>
              </a:pPr>
              <a:t>27</a:t>
            </a:fld>
            <a:endParaRPr lang="de-DE" altLang="de-DE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9695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0286973-F3F0-4DBF-A1B0-9B8D58029F6A}" type="slidenum">
              <a:rPr lang="de-DE" altLang="de-DE" smtClean="0"/>
              <a:pPr>
                <a:spcBef>
                  <a:spcPct val="0"/>
                </a:spcBef>
              </a:pPr>
              <a:t>3</a:t>
            </a:fld>
            <a:endParaRPr lang="de-DE" altLang="de-DE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8353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0334A25-BC8B-44D1-ADE9-D97BE859F73B}" type="slidenum">
              <a:rPr lang="de-DE" altLang="de-DE" smtClean="0"/>
              <a:pPr>
                <a:spcBef>
                  <a:spcPct val="0"/>
                </a:spcBef>
              </a:pPr>
              <a:t>4</a:t>
            </a:fld>
            <a:endParaRPr lang="de-DE" altLang="de-DE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4134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CDC87C7-6933-4C50-8CD0-F34E2C355167}" type="slidenum">
              <a:rPr lang="de-DE" altLang="de-DE" smtClean="0"/>
              <a:pPr>
                <a:spcBef>
                  <a:spcPct val="0"/>
                </a:spcBef>
              </a:pPr>
              <a:t>5</a:t>
            </a:fld>
            <a:endParaRPr lang="de-DE" altLang="de-DE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2649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13E8B22-6913-43AC-8409-A02B52513921}" type="slidenum">
              <a:rPr lang="de-DE" altLang="de-DE" smtClean="0"/>
              <a:pPr>
                <a:spcBef>
                  <a:spcPct val="0"/>
                </a:spcBef>
              </a:pPr>
              <a:t>6</a:t>
            </a:fld>
            <a:endParaRPr lang="de-DE" altLang="de-DE" smtClean="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3328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82A4E9E-55CD-4D77-8E9F-6E6133FCE6FF}" type="slidenum">
              <a:rPr lang="de-DE" altLang="de-DE" smtClean="0"/>
              <a:pPr>
                <a:spcBef>
                  <a:spcPct val="0"/>
                </a:spcBef>
              </a:pPr>
              <a:t>7</a:t>
            </a:fld>
            <a:endParaRPr lang="de-DE" altLang="de-DE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7169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5F6CB39-64FD-4FBC-93CB-4C15EC746820}" type="slidenum">
              <a:rPr lang="de-DE" altLang="de-DE" smtClean="0"/>
              <a:pPr>
                <a:spcBef>
                  <a:spcPct val="0"/>
                </a:spcBef>
              </a:pPr>
              <a:t>8</a:t>
            </a:fld>
            <a:endParaRPr lang="de-DE" altLang="de-DE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9666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29BBAB4-874E-4CE5-B1C6-8B0AF016A7DE}" type="slidenum">
              <a:rPr lang="de-DE" altLang="de-DE" smtClean="0"/>
              <a:pPr>
                <a:spcBef>
                  <a:spcPct val="0"/>
                </a:spcBef>
              </a:pPr>
              <a:t>9</a:t>
            </a:fld>
            <a:endParaRPr lang="de-DE" altLang="de-DE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104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-Dokument2.doc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4"/>
          <p:cNvSpPr>
            <a:spLocks noChangeShapeType="1"/>
          </p:cNvSpPr>
          <p:nvPr userDrawn="1"/>
        </p:nvSpPr>
        <p:spPr bwMode="auto">
          <a:xfrm>
            <a:off x="684213" y="1196975"/>
            <a:ext cx="8032750" cy="158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 userDrawn="1"/>
        </p:nvGraphicFramePr>
        <p:xfrm>
          <a:off x="6784975" y="568325"/>
          <a:ext cx="1401763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58" name="Dokument" r:id="rId4" imgW="0" imgH="0" progId="Word.Document.8">
                  <p:embed/>
                </p:oleObj>
              </mc:Choice>
              <mc:Fallback>
                <p:oleObj name="Dokument" r:id="rId4" imgW="0" imgH="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4975" y="568325"/>
                        <a:ext cx="1401763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/>
              <a:t>Master-Untertitelformat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556AB3AC-4643-FA42-B586-432594BC1B5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39A54-DE4B-423B-86F4-0BB1B99884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3128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E9EBC8B1-9233-6C44-8429-9CBBBC2EB2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EC640-66FF-4BD5-9134-A6ECD43D639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26902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E9EBC8B1-9233-6C44-8429-9CBBBC2EB2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A1711-A2DA-4FBD-9E46-54785EE4F9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96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E9EBC8B1-9233-6C44-8429-9CBBBC2EB2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F8A1B-6EA9-458C-82DD-5463CE87EC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5322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E9EBC8B1-9233-6C44-8429-9CBBBC2EB2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6F6E-5EBF-4FBC-A357-A780143A8EC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755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E9EBC8B1-9233-6C44-8429-9CBBBC2EB2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0B27-A9E6-424E-BC64-AF9E6004CF5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6157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E9EBC8B1-9233-6C44-8429-9CBBBC2EB2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AF525-2174-455F-9F34-9FA7AD92B43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8254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E9EBC8B1-9233-6C44-8429-9CBBBC2EB2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A09A8-4BE2-493C-9F2F-4056E7871E9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7648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xmlns="" id="{E9EBC8B1-9233-6C44-8429-9CBBBC2EB2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ECC66-178A-49C0-9F88-94B4968D9A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356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E9EBC8B1-9233-6C44-8429-9CBBBC2EB2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026AD-70D9-4E02-B483-16748210CF2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69260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E9EBC8B1-9233-6C44-8429-9CBBBC2EB2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944EF-56F5-4BA0-BBB6-6F20F6CCF31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6348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Microsoft_Word_97-2003-Dokument1.doc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E9EBC8B1-9233-6C44-8429-9CBBBC2EB2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Incised901 BT" pitchFamily="34" charset="0"/>
              </a:defRPr>
            </a:lvl1pPr>
          </a:lstStyle>
          <a:p>
            <a:pPr>
              <a:defRPr/>
            </a:pPr>
            <a:fld id="{90C5C38C-EC50-4759-B3DA-3E3DD4D17D7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28" name="Line 10"/>
          <p:cNvSpPr>
            <a:spLocks noChangeShapeType="1"/>
          </p:cNvSpPr>
          <p:nvPr userDrawn="1"/>
        </p:nvSpPr>
        <p:spPr bwMode="auto">
          <a:xfrm>
            <a:off x="684213" y="1196975"/>
            <a:ext cx="8032750" cy="158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1029" name="Object 13"/>
          <p:cNvGraphicFramePr>
            <a:graphicFrameLocks noChangeAspect="1"/>
          </p:cNvGraphicFramePr>
          <p:nvPr userDrawn="1"/>
        </p:nvGraphicFramePr>
        <p:xfrm>
          <a:off x="6802438" y="382588"/>
          <a:ext cx="1401762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kument" r:id="rId15" imgW="0" imgH="0" progId="Word.Document.8">
                  <p:embed/>
                </p:oleObj>
              </mc:Choice>
              <mc:Fallback>
                <p:oleObj name="Dokument" r:id="rId15" imgW="0" imgH="0" progId="Word.Document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2438" y="382588"/>
                        <a:ext cx="1401762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historicum.net/netzwerke/akmb/fachgruppen/fachgruppe-qualitaetsmanagement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bibliotheken-thueringen.de/uploads/pdf/Standards_mit_Erl&#228;uterungen_final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F4AA03-68D6-4FC4-91D9-FA09934F778A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11188" y="1700213"/>
            <a:ext cx="8266112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400" b="1">
                <a:solidFill>
                  <a:schemeClr val="accent2"/>
                </a:solidFill>
              </a:rPr>
              <a:t>Mobile Bibliotheken der Zukunft</a:t>
            </a:r>
          </a:p>
          <a:p>
            <a:pPr algn="ctr" eaLnBrk="1" hangingPunct="1">
              <a:buFontTx/>
              <a:buNone/>
            </a:pPr>
            <a:endParaRPr lang="de-DE" altLang="de-DE" sz="2400" b="1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r>
              <a:rPr lang="de-DE" altLang="de-DE" sz="2400" b="1">
                <a:solidFill>
                  <a:schemeClr val="accent2"/>
                </a:solidFill>
              </a:rPr>
              <a:t>Das Modell „Bibliothek mit Qualität und Siegel“</a:t>
            </a:r>
          </a:p>
          <a:p>
            <a:pPr algn="ctr" eaLnBrk="1" hangingPunct="1">
              <a:buFontTx/>
              <a:buChar char="-"/>
            </a:pPr>
            <a:endParaRPr lang="de-DE" altLang="de-DE" sz="200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r>
              <a:rPr lang="de-DE" altLang="de-DE" sz="2000">
                <a:solidFill>
                  <a:schemeClr val="accent2"/>
                </a:solidFill>
              </a:rPr>
              <a:t>Internationaler Fahrbibliothekskongress, Hannover 6./7.Sept. 2019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268288" y="1196975"/>
            <a:ext cx="8559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59D91C-D6BA-4C6E-95E5-D42BB03B9F7A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xmlns="" id="{36A12713-52D0-4C43-80EF-3B32C5AD1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" y="1535113"/>
            <a:ext cx="8558213" cy="394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de-DE" altLang="de-DE" sz="1800" b="1" dirty="0">
                <a:solidFill>
                  <a:srgbClr val="2D4141"/>
                </a:solidFill>
              </a:rPr>
              <a:t>3. Kunst- und Museumsbibliotheken im deutschsprachigen Raum (seit 2007)</a:t>
            </a:r>
            <a:endParaRPr lang="de-DE" altLang="de-DE" sz="1800" dirty="0">
              <a:solidFill>
                <a:srgbClr val="2D4141"/>
              </a:solidFill>
            </a:endParaRPr>
          </a:p>
          <a:p>
            <a:pPr eaLnBrk="1" hangingPunct="1">
              <a:defRPr/>
            </a:pPr>
            <a:r>
              <a:rPr lang="de-DE" altLang="de-DE" sz="1800" dirty="0">
                <a:solidFill>
                  <a:srgbClr val="2D4141"/>
                </a:solidFill>
              </a:rPr>
              <a:t>  80 Standards f</a:t>
            </a:r>
            <a:r>
              <a:rPr lang="de-DE" altLang="de-DE" sz="1800" dirty="0">
                <a:solidFill>
                  <a:srgbClr val="2D4141"/>
                </a:solidFill>
                <a:ea typeface="ヒラギノ角ゴ Pro W3" panose="020B0300000000000000" pitchFamily="34" charset="-128"/>
              </a:rPr>
              <a:t>ür</a:t>
            </a:r>
            <a:r>
              <a:rPr lang="de-DE" altLang="de-DE" sz="1800" dirty="0">
                <a:solidFill>
                  <a:srgbClr val="2D4141"/>
                </a:solidFill>
              </a:rPr>
              <a:t> </a:t>
            </a:r>
            <a:r>
              <a:rPr lang="de-DE" altLang="de-DE" sz="1800" b="1" dirty="0">
                <a:solidFill>
                  <a:schemeClr val="accent2"/>
                </a:solidFill>
              </a:rPr>
              <a:t>Kunst- und Museumsbibliotheken:</a:t>
            </a:r>
            <a:endParaRPr lang="de-DE" altLang="de-DE" sz="1800" b="1" dirty="0">
              <a:solidFill>
                <a:srgbClr val="2D4141"/>
              </a:solidFill>
            </a:endParaRPr>
          </a:p>
          <a:p>
            <a:pPr eaLnBrk="1" hangingPunct="1">
              <a:defRPr/>
            </a:pPr>
            <a:r>
              <a:rPr lang="de-DE" altLang="de-DE" sz="1800" b="1" dirty="0">
                <a:solidFill>
                  <a:srgbClr val="2D4141"/>
                </a:solidFill>
              </a:rPr>
              <a:t>  </a:t>
            </a:r>
            <a:r>
              <a:rPr lang="de-DE" altLang="de-DE" sz="1800" dirty="0">
                <a:solidFill>
                  <a:srgbClr val="2D4141"/>
                </a:solidFill>
              </a:rPr>
              <a:t>Standards und Verfahren unter:</a:t>
            </a:r>
            <a:r>
              <a:rPr lang="de-DE" altLang="de-DE" sz="1800" b="1" dirty="0">
                <a:solidFill>
                  <a:srgbClr val="2D4141"/>
                </a:solidFill>
              </a:rPr>
              <a:t> </a:t>
            </a:r>
          </a:p>
          <a:p>
            <a:pPr eaLnBrk="1" hangingPunct="1">
              <a:defRPr/>
            </a:pPr>
            <a:r>
              <a:rPr lang="de-DE" altLang="de-DE" sz="1400" dirty="0">
                <a:solidFill>
                  <a:schemeClr val="accent2"/>
                </a:solidFill>
              </a:rPr>
              <a:t>   </a:t>
            </a:r>
            <a:r>
              <a:rPr lang="de-DE" altLang="de-DE" sz="1400" dirty="0">
                <a:solidFill>
                  <a:schemeClr val="accent2"/>
                </a:solidFill>
                <a:hlinkClick r:id="rId3"/>
              </a:rPr>
              <a:t>http://www.arthistoricum.net/netzwerke/akmb/fachgruppen/fachgruppe-qualitaetsmanagement/</a:t>
            </a:r>
            <a:endParaRPr lang="de-DE" altLang="de-DE" sz="1400" dirty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de-DE" altLang="de-DE" sz="1400" dirty="0">
              <a:solidFill>
                <a:srgbClr val="2D4141"/>
              </a:solidFill>
            </a:endParaRPr>
          </a:p>
          <a:p>
            <a:pPr eaLnBrk="1" hangingPunct="1">
              <a:defRPr/>
            </a:pPr>
            <a:r>
              <a:rPr lang="de-DE" altLang="de-DE" sz="1800" b="1" dirty="0">
                <a:solidFill>
                  <a:srgbClr val="2D4141"/>
                </a:solidFill>
              </a:rPr>
              <a:t>4. </a:t>
            </a:r>
            <a:r>
              <a:rPr lang="de-DE" altLang="de-DE" sz="1800" dirty="0">
                <a:solidFill>
                  <a:srgbClr val="2D4141"/>
                </a:solidFill>
              </a:rPr>
              <a:t>Standardentwicklung f</a:t>
            </a:r>
            <a:r>
              <a:rPr lang="de-DE" altLang="de-DE" sz="1800" dirty="0">
                <a:solidFill>
                  <a:srgbClr val="2D4141"/>
                </a:solidFill>
                <a:ea typeface="ヒラギノ角ゴ Pro W3" panose="020B0300000000000000" pitchFamily="34" charset="-128"/>
              </a:rPr>
              <a:t>ür</a:t>
            </a:r>
            <a:r>
              <a:rPr lang="de-DE" altLang="de-DE" sz="1800" dirty="0">
                <a:solidFill>
                  <a:srgbClr val="2D4141"/>
                </a:solidFill>
              </a:rPr>
              <a:t> </a:t>
            </a:r>
            <a:r>
              <a:rPr lang="de-DE" altLang="de-DE" sz="1800" b="1" dirty="0">
                <a:solidFill>
                  <a:schemeClr val="accent2"/>
                </a:solidFill>
              </a:rPr>
              <a:t>Parlaments- und Beh</a:t>
            </a:r>
            <a:r>
              <a:rPr lang="de-DE" altLang="de-DE" sz="1800" b="1" dirty="0">
                <a:solidFill>
                  <a:schemeClr val="accent2"/>
                </a:solidFill>
                <a:ea typeface="ヒラギノ角ゴ Pro W3" panose="020B0300000000000000" pitchFamily="34" charset="-128"/>
              </a:rPr>
              <a:t>ör</a:t>
            </a:r>
            <a:r>
              <a:rPr lang="de-DE" altLang="de-DE" sz="1800" b="1" dirty="0">
                <a:solidFill>
                  <a:schemeClr val="accent2"/>
                </a:solidFill>
              </a:rPr>
              <a:t>denbibliotheken</a:t>
            </a:r>
            <a:endParaRPr lang="de-DE" altLang="de-DE" sz="1800" b="1" dirty="0">
              <a:solidFill>
                <a:srgbClr val="2D4141"/>
              </a:solidFill>
            </a:endParaRPr>
          </a:p>
          <a:p>
            <a:pPr eaLnBrk="1" hangingPunct="1">
              <a:defRPr/>
            </a:pPr>
            <a:r>
              <a:rPr lang="de-DE" altLang="de-DE" sz="1800" dirty="0">
                <a:solidFill>
                  <a:srgbClr val="2D4141"/>
                </a:solidFill>
              </a:rPr>
              <a:t>    in Hamburg.</a:t>
            </a:r>
          </a:p>
          <a:p>
            <a:pPr eaLnBrk="1" hangingPunct="1">
              <a:defRPr/>
            </a:pPr>
            <a:r>
              <a:rPr lang="de-DE" altLang="de-DE" sz="1800" b="1" dirty="0">
                <a:solidFill>
                  <a:srgbClr val="2D4141"/>
                </a:solidFill>
              </a:rPr>
              <a:t>    Standards und Verfahren entwickelt aber noch nicht eingeführt.</a:t>
            </a:r>
          </a:p>
          <a:p>
            <a:pPr eaLnBrk="1" hangingPunct="1">
              <a:defRPr/>
            </a:pPr>
            <a:endParaRPr lang="de-DE" altLang="de-DE" sz="1800" b="1" dirty="0">
              <a:solidFill>
                <a:srgbClr val="2D4141"/>
              </a:solidFill>
            </a:endParaRPr>
          </a:p>
          <a:p>
            <a:pPr eaLnBrk="1" hangingPunct="1">
              <a:defRPr/>
            </a:pPr>
            <a:r>
              <a:rPr lang="de-DE" altLang="de-DE" sz="1800" b="1" dirty="0">
                <a:solidFill>
                  <a:srgbClr val="2D4141"/>
                </a:solidFill>
              </a:rPr>
              <a:t>5. </a:t>
            </a:r>
            <a:r>
              <a:rPr lang="de-DE" altLang="de-DE" sz="1800" dirty="0">
                <a:solidFill>
                  <a:srgbClr val="2D4141"/>
                </a:solidFill>
              </a:rPr>
              <a:t>Programm „Erlesene Bibliothek“ </a:t>
            </a:r>
            <a:r>
              <a:rPr lang="de-DE" altLang="de-DE" sz="1800" b="1" dirty="0">
                <a:solidFill>
                  <a:srgbClr val="2D4141"/>
                </a:solidFill>
              </a:rPr>
              <a:t>in </a:t>
            </a:r>
            <a:r>
              <a:rPr lang="de-DE" altLang="de-DE" sz="1800" b="1" dirty="0">
                <a:solidFill>
                  <a:schemeClr val="accent2"/>
                </a:solidFill>
              </a:rPr>
              <a:t>Thüringen</a:t>
            </a:r>
            <a:r>
              <a:rPr lang="de-DE" altLang="de-DE" sz="1800" b="1" dirty="0">
                <a:solidFill>
                  <a:srgbClr val="2D4141"/>
                </a:solidFill>
              </a:rPr>
              <a:t>:</a:t>
            </a:r>
          </a:p>
          <a:p>
            <a:pPr eaLnBrk="1" hangingPunct="1">
              <a:defRPr/>
            </a:pPr>
            <a:r>
              <a:rPr lang="de-DE" altLang="de-DE" sz="1400" dirty="0">
                <a:solidFill>
                  <a:schemeClr val="accent2"/>
                </a:solidFill>
              </a:rPr>
              <a:t>     Mehr hier: </a:t>
            </a:r>
            <a:r>
              <a:rPr lang="de-DE" altLang="de-DE" sz="1400" dirty="0">
                <a:solidFill>
                  <a:schemeClr val="accent2"/>
                </a:solidFill>
                <a:hlinkClick r:id="rId4"/>
              </a:rPr>
              <a:t>https://www.bibliotheken-thueringen.de/uploads/pdf/Standards_mit_Erläuterungen_final.pdf</a:t>
            </a:r>
            <a:endParaRPr lang="de-DE" altLang="de-DE" sz="1400" dirty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de-DE" altLang="de-DE" sz="1400" dirty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r>
              <a:rPr lang="de-DE" altLang="de-DE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 </a:t>
            </a:r>
            <a:r>
              <a:rPr lang="de-DE" altLang="de-D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Programm „Qualifizierte Bibliothek zwischen den Meeren“ </a:t>
            </a:r>
          </a:p>
          <a:p>
            <a:pPr eaLnBrk="1" hangingPunct="1">
              <a:defRPr/>
            </a:pPr>
            <a:r>
              <a:rPr lang="de-DE" altLang="de-DE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in </a:t>
            </a:r>
            <a:r>
              <a:rPr lang="de-DE" altLang="de-DE" sz="1800" b="1" dirty="0">
                <a:solidFill>
                  <a:schemeClr val="accent2"/>
                </a:solidFill>
              </a:rPr>
              <a:t>Schleswig-Holstein</a:t>
            </a:r>
          </a:p>
          <a:p>
            <a:pPr eaLnBrk="1" hangingPunct="1">
              <a:defRPr/>
            </a:pPr>
            <a:r>
              <a:rPr lang="de-DE" altLang="de-DE" sz="1400" dirty="0">
                <a:solidFill>
                  <a:schemeClr val="accent2"/>
                </a:solidFill>
              </a:rPr>
              <a:t>     Mehr hier: </a:t>
            </a:r>
            <a:r>
              <a:rPr lang="de-DE" altLang="de-DE" sz="1400" u="sng" dirty="0">
                <a:solidFill>
                  <a:schemeClr val="accent1">
                    <a:lumMod val="50000"/>
                  </a:schemeClr>
                </a:solidFill>
              </a:rPr>
              <a:t>https://</a:t>
            </a:r>
            <a:r>
              <a:rPr lang="de-DE" altLang="de-DE" sz="1400" u="sng" dirty="0" err="1">
                <a:solidFill>
                  <a:schemeClr val="accent1">
                    <a:lumMod val="50000"/>
                  </a:schemeClr>
                </a:solidFill>
              </a:rPr>
              <a:t>www.bz-sh.de</a:t>
            </a:r>
            <a:r>
              <a:rPr lang="de-DE" altLang="de-DE" sz="1400" u="sng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altLang="de-DE" sz="1400" u="sng" dirty="0" err="1">
                <a:solidFill>
                  <a:schemeClr val="accent1">
                    <a:lumMod val="50000"/>
                  </a:schemeClr>
                </a:solidFill>
              </a:rPr>
              <a:t>index.php</a:t>
            </a:r>
            <a:r>
              <a:rPr lang="de-DE" altLang="de-DE" sz="1400" u="sng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altLang="de-DE" sz="1400" u="sng" dirty="0" err="1">
                <a:solidFill>
                  <a:schemeClr val="accent1">
                    <a:lumMod val="50000"/>
                  </a:schemeClr>
                </a:solidFill>
              </a:rPr>
              <a:t>buechereiverein</a:t>
            </a:r>
            <a:r>
              <a:rPr lang="de-DE" altLang="de-DE" sz="1400" u="sng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altLang="de-DE" sz="1400" u="sng" dirty="0" err="1">
                <a:solidFill>
                  <a:schemeClr val="accent1">
                    <a:lumMod val="50000"/>
                  </a:schemeClr>
                </a:solidFill>
              </a:rPr>
              <a:t>zertifizierung</a:t>
            </a:r>
            <a:endParaRPr lang="de-DE" altLang="de-DE" sz="1400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1000" y="608013"/>
            <a:ext cx="628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chemeClr val="accent2"/>
                </a:solidFill>
              </a:rPr>
              <a:t>Das „Bibliotheksmodell</a:t>
            </a:r>
            <a:r>
              <a:rPr lang="ja-JP" altLang="de-DE" sz="2400">
                <a:solidFill>
                  <a:schemeClr val="accent2"/>
                </a:solidFill>
              </a:rPr>
              <a:t>“</a:t>
            </a:r>
            <a:r>
              <a:rPr lang="de-DE" altLang="ja-JP" sz="2400">
                <a:solidFill>
                  <a:schemeClr val="accent2"/>
                </a:solidFill>
              </a:rPr>
              <a:t> des PraxisInstituts</a:t>
            </a:r>
            <a:endParaRPr lang="de-DE" altLang="de-DE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11A226-1E44-4047-ADED-991A5675FE3B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98463" y="652463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65138" y="1757363"/>
            <a:ext cx="87249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Vorlauf in Niedersachsen: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Mehrere Programme zur Entwicklung neuer Bibliothekskonzepte unter dem Titel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„Bibliotheksprofil in der Kommune“ in Niedersachsen (bis heute ca. 50 Bibliotheken)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Grundfrage: </a:t>
            </a:r>
            <a:r>
              <a:rPr lang="de-DE" altLang="de-DE" sz="1800" b="1">
                <a:solidFill>
                  <a:schemeClr val="accent2"/>
                </a:solidFill>
              </a:rPr>
              <a:t>Was ist eine gute Bibliothek?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Antwort: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58-63 Standards für unterschiedliche öffentliche Bibliotheken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52 Standards für Fahrbibliotheken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60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</a:rPr>
              <a:t>Mehr hier: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</a:rPr>
              <a:t>https://www.bz-niedersachsen.de/die-kriterienkataloge-und-das-bewertungsverfahren.html</a:t>
            </a:r>
            <a:endParaRPr lang="de-DE" altLang="de-DE" sz="1600">
              <a:solidFill>
                <a:srgbClr val="2D414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02E9EE-F972-4614-B62D-515574B82FBD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98463" y="652463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65138" y="1757363"/>
            <a:ext cx="8724900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Vorlauf in Niedersachsen: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Mehrere Programme zur Entwicklung neuer Bibliothekskonzepte unter dem Titel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„Bibliotheksprofil in der Kommune“ in Niedersachsen (bis heute ca. 50 Bibliotheken)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Grundsätze: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Bibliotheken m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üs</a:t>
            </a:r>
            <a:r>
              <a:rPr lang="de-DE" altLang="de-DE" sz="1800">
                <a:solidFill>
                  <a:srgbClr val="2D4141"/>
                </a:solidFill>
              </a:rPr>
              <a:t>sen zun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äc</a:t>
            </a:r>
            <a:r>
              <a:rPr lang="de-DE" altLang="de-DE" sz="1800">
                <a:solidFill>
                  <a:srgbClr val="2D4141"/>
                </a:solidFill>
              </a:rPr>
              <a:t>hst das </a:t>
            </a:r>
            <a:r>
              <a:rPr lang="de-DE" altLang="de-DE" sz="1800" b="1">
                <a:solidFill>
                  <a:schemeClr val="accent2"/>
                </a:solidFill>
              </a:rPr>
              <a:t>Leistungs- und Aufgabenprofil</a:t>
            </a:r>
            <a:r>
              <a:rPr lang="de-DE" altLang="de-DE" sz="1800">
                <a:solidFill>
                  <a:srgbClr val="2D4141"/>
                </a:solidFill>
              </a:rPr>
              <a:t> festlegen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und </a:t>
            </a:r>
            <a:r>
              <a:rPr lang="de-DE" altLang="de-DE" sz="1800" b="1">
                <a:solidFill>
                  <a:schemeClr val="accent2"/>
                </a:solidFill>
              </a:rPr>
              <a:t>mit dem Auftraggeber</a:t>
            </a:r>
            <a:r>
              <a:rPr lang="de-DE" altLang="de-DE" sz="1800">
                <a:solidFill>
                  <a:schemeClr val="accent2"/>
                </a:solidFill>
              </a:rPr>
              <a:t> </a:t>
            </a:r>
            <a:r>
              <a:rPr lang="de-DE" altLang="de-DE" sz="1800" b="1">
                <a:solidFill>
                  <a:schemeClr val="accent2"/>
                </a:solidFill>
              </a:rPr>
              <a:t>abstimmen</a:t>
            </a:r>
            <a:r>
              <a:rPr lang="de-DE" altLang="de-DE" sz="1800">
                <a:solidFill>
                  <a:srgbClr val="2D4141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Das Aufgaben- und Leistungsprofil macht Aussagen zu: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･</a:t>
            </a:r>
            <a:r>
              <a:rPr lang="de-DE" altLang="de-DE" sz="1800" b="1">
                <a:solidFill>
                  <a:schemeClr val="accent2"/>
                </a:solidFill>
              </a:rPr>
              <a:t> klar definierten Leistungen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･</a:t>
            </a:r>
            <a:r>
              <a:rPr lang="de-DE" altLang="de-DE" sz="1800" b="1">
                <a:solidFill>
                  <a:schemeClr val="accent2"/>
                </a:solidFill>
              </a:rPr>
              <a:t> eindeutigen Ressourcengrunds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ät</a:t>
            </a:r>
            <a:r>
              <a:rPr lang="de-DE" altLang="de-DE" sz="1800" b="1">
                <a:solidFill>
                  <a:schemeClr val="accent2"/>
                </a:solidFill>
              </a:rPr>
              <a:t>zen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･</a:t>
            </a:r>
            <a:r>
              <a:rPr lang="de-DE" altLang="de-DE" sz="1800" b="1">
                <a:solidFill>
                  <a:schemeClr val="accent2"/>
                </a:solidFill>
              </a:rPr>
              <a:t> Organisations-, F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üh</a:t>
            </a:r>
            <a:r>
              <a:rPr lang="de-DE" altLang="de-DE" sz="1800" b="1">
                <a:solidFill>
                  <a:schemeClr val="accent2"/>
                </a:solidFill>
              </a:rPr>
              <a:t>rungs- und Personalgrunds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ät</a:t>
            </a:r>
            <a:r>
              <a:rPr lang="de-DE" altLang="de-DE" sz="1800" b="1">
                <a:solidFill>
                  <a:schemeClr val="accent2"/>
                </a:solidFill>
              </a:rPr>
              <a:t>zen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･</a:t>
            </a:r>
            <a:r>
              <a:rPr lang="de-DE" altLang="de-DE" sz="1800" b="1">
                <a:solidFill>
                  <a:schemeClr val="accent2"/>
                </a:solidFill>
              </a:rPr>
              <a:t> Kooperationen und Partnerschaften</a:t>
            </a:r>
            <a:endParaRPr lang="de-DE" altLang="de-DE" sz="1800" b="1">
              <a:solidFill>
                <a:srgbClr val="2D414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5C2AC2-ABFD-4031-AAED-7CD5B1A25E5D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98463" y="652463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465138" y="1757363"/>
            <a:ext cx="8150225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de-DE" altLang="de-DE" sz="2400" b="1">
                <a:solidFill>
                  <a:schemeClr val="accent2"/>
                </a:solidFill>
              </a:rPr>
              <a:t>Schritt:</a:t>
            </a: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Bibliotheken m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üs</a:t>
            </a:r>
            <a:r>
              <a:rPr lang="de-DE" altLang="de-DE" sz="1800">
                <a:solidFill>
                  <a:srgbClr val="2D4141"/>
                </a:solidFill>
              </a:rPr>
              <a:t>sen zun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äc</a:t>
            </a:r>
            <a:r>
              <a:rPr lang="de-DE" altLang="de-DE" sz="1800">
                <a:solidFill>
                  <a:srgbClr val="2D4141"/>
                </a:solidFill>
              </a:rPr>
              <a:t>hst das </a:t>
            </a:r>
            <a:r>
              <a:rPr lang="de-DE" altLang="de-DE" sz="1800" b="1">
                <a:solidFill>
                  <a:schemeClr val="accent2"/>
                </a:solidFill>
              </a:rPr>
              <a:t>Leistungs- und Aufgabenprofil</a:t>
            </a:r>
            <a:r>
              <a:rPr lang="de-DE" altLang="de-DE" sz="1800">
                <a:solidFill>
                  <a:srgbClr val="2D4141"/>
                </a:solidFill>
              </a:rPr>
              <a:t> festlegen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und </a:t>
            </a:r>
            <a:r>
              <a:rPr lang="de-DE" altLang="de-DE" sz="1800" b="1">
                <a:solidFill>
                  <a:schemeClr val="accent2"/>
                </a:solidFill>
              </a:rPr>
              <a:t>mit dem Auftraggeber</a:t>
            </a:r>
            <a:r>
              <a:rPr lang="de-DE" altLang="de-DE" sz="1800">
                <a:solidFill>
                  <a:schemeClr val="accent2"/>
                </a:solidFill>
              </a:rPr>
              <a:t> </a:t>
            </a:r>
            <a:r>
              <a:rPr lang="de-DE" altLang="de-DE" sz="1800" b="1">
                <a:solidFill>
                  <a:schemeClr val="accent2"/>
                </a:solidFill>
              </a:rPr>
              <a:t>abstimmen</a:t>
            </a:r>
            <a:r>
              <a:rPr lang="de-DE" altLang="de-DE" sz="1800">
                <a:solidFill>
                  <a:srgbClr val="2D4141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Das Aufgaben- und Leistungsprofil macht Aussagen zu: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･</a:t>
            </a:r>
            <a:r>
              <a:rPr lang="de-DE" altLang="de-DE" sz="1800" b="1">
                <a:solidFill>
                  <a:schemeClr val="accent2"/>
                </a:solidFill>
              </a:rPr>
              <a:t> klar definierten Leistungen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･</a:t>
            </a:r>
            <a:r>
              <a:rPr lang="de-DE" altLang="de-DE" sz="1800" b="1">
                <a:solidFill>
                  <a:schemeClr val="accent2"/>
                </a:solidFill>
              </a:rPr>
              <a:t> eindeutigen Ressourcengrunds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ät</a:t>
            </a:r>
            <a:r>
              <a:rPr lang="de-DE" altLang="de-DE" sz="1800" b="1">
                <a:solidFill>
                  <a:schemeClr val="accent2"/>
                </a:solidFill>
              </a:rPr>
              <a:t>zen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･</a:t>
            </a:r>
            <a:r>
              <a:rPr lang="de-DE" altLang="de-DE" sz="1800" b="1">
                <a:solidFill>
                  <a:schemeClr val="accent2"/>
                </a:solidFill>
              </a:rPr>
              <a:t> Organisations-, F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üh</a:t>
            </a:r>
            <a:r>
              <a:rPr lang="de-DE" altLang="de-DE" sz="1800" b="1">
                <a:solidFill>
                  <a:schemeClr val="accent2"/>
                </a:solidFill>
              </a:rPr>
              <a:t>rungs- und Personalgrunds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ät</a:t>
            </a:r>
            <a:r>
              <a:rPr lang="de-DE" altLang="de-DE" sz="1800" b="1">
                <a:solidFill>
                  <a:schemeClr val="accent2"/>
                </a:solidFill>
              </a:rPr>
              <a:t>zen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･</a:t>
            </a:r>
            <a:r>
              <a:rPr lang="de-DE" altLang="de-DE" sz="1800" b="1">
                <a:solidFill>
                  <a:schemeClr val="accent2"/>
                </a:solidFill>
              </a:rPr>
              <a:t> Kooperationen und Partnerschaften</a:t>
            </a:r>
            <a:endParaRPr lang="de-DE" altLang="de-DE" sz="1800" b="1">
              <a:solidFill>
                <a:srgbClr val="2D414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170DE5-B600-47EA-A4BF-2CF348F9EDD4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63538" y="1792288"/>
            <a:ext cx="8062912" cy="292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chemeClr val="accent2"/>
                </a:solidFill>
              </a:rPr>
              <a:t>2. Schritt:</a:t>
            </a: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Aus dem Aufgabenprofil k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ön</a:t>
            </a:r>
            <a:r>
              <a:rPr lang="de-DE" altLang="de-DE" sz="1800">
                <a:solidFill>
                  <a:srgbClr val="2D4141"/>
                </a:solidFill>
              </a:rPr>
              <a:t>nen dann </a:t>
            </a:r>
            <a:r>
              <a:rPr lang="de-DE" altLang="de-DE" sz="1800" b="1">
                <a:solidFill>
                  <a:schemeClr val="accent2"/>
                </a:solidFill>
              </a:rPr>
              <a:t>Standards</a:t>
            </a:r>
            <a:r>
              <a:rPr lang="de-DE" altLang="de-DE" sz="1800">
                <a:solidFill>
                  <a:srgbClr val="2D4141"/>
                </a:solidFill>
              </a:rPr>
              <a:t> entwickelt werden und mit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dem Auftraggeber abgestimmt werden.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Was sind Standards?</a:t>
            </a:r>
            <a:endParaRPr lang="de-DE" altLang="de-DE" sz="1800" b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Standards beschreiben </a:t>
            </a:r>
            <a:r>
              <a:rPr lang="de-DE" altLang="de-DE" sz="1800" b="1">
                <a:solidFill>
                  <a:schemeClr val="accent2"/>
                </a:solidFill>
              </a:rPr>
              <a:t>Mindestanforderungen</a:t>
            </a:r>
            <a:r>
              <a:rPr lang="de-DE" altLang="de-DE" sz="1800">
                <a:solidFill>
                  <a:srgbClr val="2D4141"/>
                </a:solidFill>
              </a:rPr>
              <a:t> an die Bibliothek.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Standards formulieren sowohl die von au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ß</a:t>
            </a:r>
            <a:r>
              <a:rPr lang="de-DE" altLang="de-DE" sz="1800">
                <a:solidFill>
                  <a:srgbClr val="2D4141"/>
                </a:solidFill>
              </a:rPr>
              <a:t>en an die Bibliotheken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herangetragenen Anforderungen als auch das selbstgestellte Qualit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ät</a:t>
            </a:r>
            <a:r>
              <a:rPr lang="de-DE" altLang="de-DE" sz="1800">
                <a:solidFill>
                  <a:srgbClr val="2D4141"/>
                </a:solidFill>
              </a:rPr>
              <a:t>sniveau.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Standards sind </a:t>
            </a:r>
            <a:r>
              <a:rPr lang="de-DE" altLang="de-DE" sz="1800" b="1">
                <a:solidFill>
                  <a:schemeClr val="accent2"/>
                </a:solidFill>
              </a:rPr>
              <a:t>Leistungsgarantien</a:t>
            </a:r>
            <a:r>
              <a:rPr lang="de-DE" altLang="de-DE" sz="1800">
                <a:solidFill>
                  <a:srgbClr val="2D4141"/>
                </a:solidFill>
              </a:rPr>
              <a:t>!</a:t>
            </a:r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9E32CB-B63E-43E6-918A-BC87F7E869FD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788988" y="1662113"/>
            <a:ext cx="5597525" cy="421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Themenbereiche</a:t>
            </a:r>
            <a:r>
              <a:rPr lang="de-DE" altLang="de-DE" sz="1800">
                <a:solidFill>
                  <a:schemeClr val="accent2"/>
                </a:solidFill>
              </a:rPr>
              <a:t> f</a:t>
            </a:r>
            <a:r>
              <a:rPr lang="de-DE" altLang="de-DE" sz="1800">
                <a:solidFill>
                  <a:schemeClr val="accent2"/>
                </a:solidFill>
                <a:ea typeface="ヒラギノ角ゴ Pro W3" charset="-128"/>
              </a:rPr>
              <a:t>ür</a:t>
            </a:r>
            <a:r>
              <a:rPr lang="de-DE" altLang="de-DE" sz="1800">
                <a:solidFill>
                  <a:schemeClr val="accent2"/>
                </a:solidFill>
              </a:rPr>
              <a:t> Standards:</a:t>
            </a: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Formales und Rechtliches</a:t>
            </a:r>
            <a:r>
              <a:rPr lang="de-DE" altLang="de-DE" sz="1800">
                <a:solidFill>
                  <a:srgbClr val="2D4141"/>
                </a:solidFill>
              </a:rPr>
              <a:t>, z.B.:  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Rechtsgrundlage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Rechte und Entscheidungsbefugnisse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öffentlicher Zugang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Finanzierungsgrundlage/ Etathoheit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Konzeptionelles</a:t>
            </a:r>
            <a:endParaRPr lang="de-DE" altLang="de-DE" sz="1800" b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inhaltliche Ziele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zu erreichende Zielgruppen und deren Zufriedenheit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Systematik/ Erschlie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ß</a:t>
            </a:r>
            <a:r>
              <a:rPr lang="de-DE" altLang="de-DE" sz="1800">
                <a:solidFill>
                  <a:srgbClr val="2D4141"/>
                </a:solidFill>
              </a:rPr>
              <a:t>ungsregeln/ Daten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üb</a:t>
            </a:r>
            <a:r>
              <a:rPr lang="de-DE" altLang="de-DE" sz="1800">
                <a:solidFill>
                  <a:srgbClr val="2D4141"/>
                </a:solidFill>
              </a:rPr>
              <a:t>ernahme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Rechercheangebot vor Ort und elektronisch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Vermittlung von Recherchekompetenz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- 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Öf</a:t>
            </a:r>
            <a:r>
              <a:rPr lang="de-DE" altLang="de-DE" sz="1800">
                <a:solidFill>
                  <a:srgbClr val="2D4141"/>
                </a:solidFill>
              </a:rPr>
              <a:t>fentlichkeitsarbeit</a:t>
            </a:r>
          </a:p>
        </p:txBody>
      </p:sp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45DF8C-51A7-4E19-808E-1EEAE1EE44F5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925513" y="1446213"/>
            <a:ext cx="6615112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Organisation und Technik</a:t>
            </a:r>
            <a:endParaRPr lang="de-DE" altLang="de-DE" sz="1800" b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organisatorische Rahmenbedingungen, z.B.: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	- Benutzungsbedingungen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	- 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Öf</a:t>
            </a:r>
            <a:r>
              <a:rPr lang="de-DE" altLang="de-DE" sz="1800">
                <a:solidFill>
                  <a:srgbClr val="2D4141"/>
                </a:solidFill>
              </a:rPr>
              <a:t>fnungszeiten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- Organisationsform/ Aufbauorganisation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Ablauforganisation (wesentliche Prozesse verbindlich regeln)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- r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äu</a:t>
            </a:r>
            <a:r>
              <a:rPr lang="de-DE" altLang="de-DE" sz="1800">
                <a:solidFill>
                  <a:srgbClr val="2D4141"/>
                </a:solidFill>
              </a:rPr>
              <a:t>mliche Ausstattung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technische Ausstattung/   Organisation des digitalen Angebots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Personelles</a:t>
            </a:r>
            <a:endParaRPr lang="de-DE" altLang="de-DE" sz="1800" b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- Aufgabenprofile f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ür</a:t>
            </a:r>
            <a:r>
              <a:rPr lang="de-DE" altLang="de-DE" sz="1800">
                <a:solidFill>
                  <a:srgbClr val="2D4141"/>
                </a:solidFill>
              </a:rPr>
              <a:t> jede Aufgabe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Anforderungs-/ Qualifikationsprofile f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ür</a:t>
            </a:r>
            <a:r>
              <a:rPr lang="de-DE" altLang="de-DE" sz="1800">
                <a:solidFill>
                  <a:srgbClr val="2D4141"/>
                </a:solidFill>
              </a:rPr>
              <a:t> jede Aufgabe</a:t>
            </a:r>
          </a:p>
          <a:p>
            <a:pPr lvl="1"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nach Status (hauptamtl./ freiwillig,... </a:t>
            </a:r>
          </a:p>
          <a:p>
            <a:pPr lvl="1"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fachlich, sozial, kommunikativ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Auswahlverfahren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F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üh</a:t>
            </a:r>
            <a:r>
              <a:rPr lang="de-DE" altLang="de-DE" sz="1800">
                <a:solidFill>
                  <a:srgbClr val="2D4141"/>
                </a:solidFill>
              </a:rPr>
              <a:t>rungsanforderungen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Einf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üh</a:t>
            </a:r>
            <a:r>
              <a:rPr lang="de-DE" altLang="de-DE" sz="1800">
                <a:solidFill>
                  <a:srgbClr val="2D4141"/>
                </a:solidFill>
              </a:rPr>
              <a:t>rung und Einarbeitung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Fortbildungsstandards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B5619E-8F17-49B8-8615-12EC4D1B8FAF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839788" y="1509713"/>
            <a:ext cx="55086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Kooperationen und Netzwerkarbeit</a:t>
            </a:r>
            <a:r>
              <a:rPr lang="de-DE" altLang="de-DE" sz="1800">
                <a:solidFill>
                  <a:srgbClr val="2D4141"/>
                </a:solidFill>
              </a:rPr>
              <a:t>, z.B.: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nationale und internationale Partner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Eingebundenheit/ eigene Beitr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äg</a:t>
            </a:r>
            <a:r>
              <a:rPr lang="de-DE" altLang="de-DE" sz="1800">
                <a:solidFill>
                  <a:srgbClr val="2D4141"/>
                </a:solidFill>
              </a:rPr>
              <a:t>e in Netzwerken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Mitarbeit in nationalen und internationalen Gremien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Lobbyarbeit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- 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Öf</a:t>
            </a:r>
            <a:r>
              <a:rPr lang="de-DE" altLang="de-DE" sz="1800">
                <a:solidFill>
                  <a:srgbClr val="2D4141"/>
                </a:solidFill>
              </a:rPr>
              <a:t>fentlichkeitsarbeit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46959F-3E90-4D87-9C99-9E9113671220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839788" y="1509713"/>
            <a:ext cx="7616825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Standards m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üs</a:t>
            </a:r>
            <a:r>
              <a:rPr lang="de-DE" altLang="de-DE" sz="1800" b="1">
                <a:solidFill>
                  <a:schemeClr val="accent2"/>
                </a:solidFill>
              </a:rPr>
              <a:t>sen messbar sein.</a:t>
            </a:r>
            <a:endParaRPr lang="de-DE" altLang="de-DE" sz="1800" b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b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Klassische Indikatoren zur Messung sind: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 b="1">
                <a:solidFill>
                  <a:schemeClr val="accent2"/>
                </a:solidFill>
              </a:rPr>
              <a:t> Menge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 b="1">
                <a:solidFill>
                  <a:schemeClr val="accent2"/>
                </a:solidFill>
              </a:rPr>
              <a:t> Zeit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 b="1">
                <a:solidFill>
                  <a:schemeClr val="accent2"/>
                </a:solidFill>
              </a:rPr>
              <a:t> Kosten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 b="1">
                <a:solidFill>
                  <a:schemeClr val="accent2"/>
                </a:solidFill>
              </a:rPr>
              <a:t> Qualitative Anforderungen</a:t>
            </a:r>
            <a:r>
              <a:rPr lang="de-DE" altLang="de-DE" sz="1800">
                <a:solidFill>
                  <a:srgbClr val="2D4141"/>
                </a:solidFill>
              </a:rPr>
              <a:t> (z.B. Messungen der Kundenzufriedenheit)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Bildung und Kultur ist in Deutschland Landesrecht.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Deshalb sollten </a:t>
            </a:r>
            <a:r>
              <a:rPr lang="de-DE" altLang="de-DE" sz="1800" b="1">
                <a:solidFill>
                  <a:srgbClr val="2D4141"/>
                </a:solidFill>
              </a:rPr>
              <a:t>Standards regional, auf Landesebene und national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2D4141"/>
                </a:solidFill>
              </a:rPr>
              <a:t>nach fachlichen Anforderungen abgestimmt</a:t>
            </a:r>
            <a:r>
              <a:rPr lang="de-DE" altLang="de-DE" sz="1800">
                <a:solidFill>
                  <a:srgbClr val="2D4141"/>
                </a:solidFill>
              </a:rPr>
              <a:t> werden.</a:t>
            </a:r>
          </a:p>
        </p:txBody>
      </p:sp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548D77-C4E4-4973-A114-0E90789A94B1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754063" y="1492250"/>
            <a:ext cx="8264525" cy="421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3. Schritt: Regelm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äß</a:t>
            </a:r>
            <a:r>
              <a:rPr lang="de-DE" altLang="de-DE" sz="1800" b="1">
                <a:solidFill>
                  <a:schemeClr val="accent2"/>
                </a:solidFill>
              </a:rPr>
              <a:t>ige Standardpr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üf</a:t>
            </a:r>
            <a:r>
              <a:rPr lang="de-DE" altLang="de-DE" sz="1800" b="1">
                <a:solidFill>
                  <a:schemeClr val="accent2"/>
                </a:solidFill>
              </a:rPr>
              <a:t>ungen: Audits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Nur unabh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än</a:t>
            </a:r>
            <a:r>
              <a:rPr lang="de-DE" altLang="de-DE" sz="1800">
                <a:solidFill>
                  <a:srgbClr val="2D4141"/>
                </a:solidFill>
              </a:rPr>
              <a:t>gige, regelm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äß</a:t>
            </a:r>
            <a:r>
              <a:rPr lang="de-DE" altLang="de-DE" sz="1800">
                <a:solidFill>
                  <a:srgbClr val="2D4141"/>
                </a:solidFill>
              </a:rPr>
              <a:t>ig wiederkehrende Pr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üf</a:t>
            </a:r>
            <a:r>
              <a:rPr lang="de-DE" altLang="de-DE" sz="1800">
                <a:solidFill>
                  <a:srgbClr val="2D4141"/>
                </a:solidFill>
              </a:rPr>
              <a:t>ungen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der vereinbarten Standards sichern eine Verbindlichkeit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und dauerhafte Zuverl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äs</a:t>
            </a:r>
            <a:r>
              <a:rPr lang="de-DE" altLang="de-DE" sz="1800">
                <a:solidFill>
                  <a:srgbClr val="2D4141"/>
                </a:solidFill>
              </a:rPr>
              <a:t>sigkeit.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Gleichzeitig sind diese Pr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üf</a:t>
            </a:r>
            <a:r>
              <a:rPr lang="de-DE" altLang="de-DE" sz="1800">
                <a:solidFill>
                  <a:srgbClr val="2D4141"/>
                </a:solidFill>
              </a:rPr>
              <a:t>ungen (Audits) auch </a:t>
            </a:r>
            <a:r>
              <a:rPr lang="de-DE" altLang="de-DE" sz="1800" b="1">
                <a:solidFill>
                  <a:schemeClr val="accent2"/>
                </a:solidFill>
              </a:rPr>
              <a:t>praktische Entwicklungshilfe</a:t>
            </a:r>
            <a:r>
              <a:rPr lang="de-DE" altLang="de-DE" sz="1800">
                <a:solidFill>
                  <a:srgbClr val="2D414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zur Aufdeckung und </a:t>
            </a:r>
            <a:r>
              <a:rPr lang="de-DE" altLang="de-DE" sz="1800">
                <a:solidFill>
                  <a:srgbClr val="2D4141"/>
                </a:solidFill>
                <a:latin typeface="Lucida Grande" charset="0"/>
              </a:rPr>
              <a:t>Üb</a:t>
            </a:r>
            <a:r>
              <a:rPr lang="de-DE" altLang="de-DE" sz="1800">
                <a:solidFill>
                  <a:srgbClr val="2D4141"/>
                </a:solidFill>
              </a:rPr>
              <a:t>erwindung von Hemmnissen,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die die Standarderf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ül</a:t>
            </a:r>
            <a:r>
              <a:rPr lang="de-DE" altLang="de-DE" sz="1800">
                <a:solidFill>
                  <a:srgbClr val="2D4141"/>
                </a:solidFill>
              </a:rPr>
              <a:t>lung be- oder sogar verhindern.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Wir suchen Fehler - keine Schuldigen!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Im Bibliotheksbereich auditieren Kolleg/innen und Kollegen</a:t>
            </a:r>
            <a:r>
              <a:rPr lang="de-DE" altLang="de-DE" sz="1800">
                <a:solidFill>
                  <a:srgbClr val="2D4141"/>
                </a:solidFill>
              </a:rPr>
              <a:t>, allerdings: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	- nie in der eigenen Einrichtung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	- nie im eigenen Bezirk/ Bundesland/ Region</a:t>
            </a:r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F3B7C3D-D070-4AA7-A3F5-D5D854AE7DBC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611188" y="1700213"/>
            <a:ext cx="799306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de-DE" altLang="de-DE" sz="2400" b="1">
                <a:solidFill>
                  <a:schemeClr val="accent2"/>
                </a:solidFill>
              </a:rPr>
              <a:t>Darüber möchte ich mit Ihnen sprechen:</a:t>
            </a:r>
            <a:endParaRPr lang="de-DE" altLang="de-DE" sz="1200" b="1">
              <a:solidFill>
                <a:schemeClr val="accent2"/>
              </a:solidFill>
            </a:endParaRP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611188" y="2743200"/>
            <a:ext cx="853281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2400">
                <a:solidFill>
                  <a:schemeClr val="accent2"/>
                </a:solidFill>
              </a:rPr>
              <a:t>-    Was Qualität ist: Leitlinien, Grundelemente und Begriffe.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611188" y="3436938"/>
            <a:ext cx="853281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2400">
                <a:solidFill>
                  <a:schemeClr val="accent2"/>
                </a:solidFill>
              </a:rPr>
              <a:t> -   Ausgewählte QM-Systeme in Bibliotheken</a:t>
            </a: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611188" y="4224338"/>
            <a:ext cx="85328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de-DE" sz="2400">
                <a:solidFill>
                  <a:schemeClr val="accent2"/>
                </a:solidFill>
              </a:rPr>
              <a:t>Die wichtigsten Arbeitsschritte und Inhalte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de-DE" altLang="de-DE" sz="24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de-DE" sz="2400">
                <a:solidFill>
                  <a:schemeClr val="accent2"/>
                </a:solidFill>
              </a:rPr>
              <a:t>Beispiele aus dem Kriterienkatalog für Fahrbibliotheken</a:t>
            </a:r>
          </a:p>
        </p:txBody>
      </p:sp>
      <p:sp>
        <p:nvSpPr>
          <p:cNvPr id="16390" name="Line 12"/>
          <p:cNvSpPr>
            <a:spLocks noChangeShapeType="1"/>
          </p:cNvSpPr>
          <p:nvPr/>
        </p:nvSpPr>
        <p:spPr bwMode="auto">
          <a:xfrm>
            <a:off x="268288" y="1196975"/>
            <a:ext cx="8559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91" name="Line 13"/>
          <p:cNvSpPr>
            <a:spLocks noChangeShapeType="1"/>
          </p:cNvSpPr>
          <p:nvPr/>
        </p:nvSpPr>
        <p:spPr bwMode="auto">
          <a:xfrm>
            <a:off x="484188" y="1412875"/>
            <a:ext cx="8559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/>
      <p:bldP spid="56330" grpId="0"/>
      <p:bldP spid="563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247C2B-8480-4CA7-ABD9-86F93917D026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788988" y="1476375"/>
            <a:ext cx="7769225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Zertifizierung</a:t>
            </a:r>
            <a:r>
              <a:rPr lang="de-DE" altLang="de-DE" sz="1800" b="1">
                <a:solidFill>
                  <a:srgbClr val="2D414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b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Bei erfolgreicher Standardpr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üf</a:t>
            </a:r>
            <a:r>
              <a:rPr lang="de-DE" altLang="de-DE" sz="1800">
                <a:solidFill>
                  <a:srgbClr val="2D4141"/>
                </a:solidFill>
              </a:rPr>
              <a:t>ung (Zertifizierungsaudit) wird ein </a:t>
            </a:r>
            <a:r>
              <a:rPr lang="de-DE" altLang="de-DE" sz="1800" b="1">
                <a:solidFill>
                  <a:srgbClr val="2D4141"/>
                </a:solidFill>
              </a:rPr>
              <a:t>Zertifikat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2D4141"/>
                </a:solidFill>
              </a:rPr>
              <a:t>mit einer </a:t>
            </a:r>
            <a:r>
              <a:rPr lang="de-DE" altLang="de-DE" sz="1800" b="1">
                <a:solidFill>
                  <a:schemeClr val="accent2"/>
                </a:solidFill>
              </a:rPr>
              <a:t>festgelegten G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ül</a:t>
            </a:r>
            <a:r>
              <a:rPr lang="de-DE" altLang="de-DE" sz="1800" b="1">
                <a:solidFill>
                  <a:schemeClr val="accent2"/>
                </a:solidFill>
              </a:rPr>
              <a:t>tigkeitsdauer</a:t>
            </a:r>
            <a:r>
              <a:rPr lang="de-DE" altLang="de-DE" sz="1800" b="1">
                <a:solidFill>
                  <a:srgbClr val="2D4141"/>
                </a:solidFill>
              </a:rPr>
              <a:t> </a:t>
            </a:r>
            <a:r>
              <a:rPr lang="de-DE" altLang="de-DE" sz="1800">
                <a:solidFill>
                  <a:srgbClr val="2D4141"/>
                </a:solidFill>
              </a:rPr>
              <a:t>(z.B. 3 Jahre) ausgestellt.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Nach diesem Zeitraum erlischt das Zertifikat automatisch.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Bei erfolgreicher Wiederholungspr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üf</a:t>
            </a:r>
            <a:r>
              <a:rPr lang="de-DE" altLang="de-DE" sz="1800">
                <a:solidFill>
                  <a:srgbClr val="2D4141"/>
                </a:solidFill>
              </a:rPr>
              <a:t>ung wird das bestehende Zertifikat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um einen weiteren festgelegten Zeitraum verl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än</a:t>
            </a:r>
            <a:r>
              <a:rPr lang="de-DE" altLang="de-DE" sz="1800">
                <a:solidFill>
                  <a:srgbClr val="2D4141"/>
                </a:solidFill>
              </a:rPr>
              <a:t>gert.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Für ein solches System bedarf es einer </a:t>
            </a:r>
            <a:r>
              <a:rPr lang="de-DE" altLang="de-DE" sz="1800" b="1">
                <a:solidFill>
                  <a:schemeClr val="accent2"/>
                </a:solidFill>
              </a:rPr>
              <a:t>zentralen Steuerung!</a:t>
            </a:r>
            <a:endParaRPr lang="de-DE" altLang="de-DE" sz="1800">
              <a:solidFill>
                <a:srgbClr val="2D4141"/>
              </a:solidFill>
            </a:endParaRPr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1B672B-5BFC-47CA-BFED-E8A472332769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23850" y="1298575"/>
            <a:ext cx="8239125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2D4141"/>
                </a:solidFill>
              </a:rPr>
              <a:t>Zusammengefasst: </a:t>
            </a:r>
            <a:r>
              <a:rPr lang="de-DE" altLang="de-DE" sz="1800" b="1">
                <a:solidFill>
                  <a:schemeClr val="accent2"/>
                </a:solidFill>
              </a:rPr>
              <a:t>12 Mindestanforderungen zur Entwicklung eines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Qualitätsmanagementsystems</a:t>
            </a:r>
            <a:r>
              <a:rPr lang="de-DE" altLang="de-DE" sz="1800" b="1">
                <a:solidFill>
                  <a:srgbClr val="000000"/>
                </a:solidFill>
              </a:rPr>
              <a:t> </a:t>
            </a:r>
            <a:endParaRPr lang="de-DE" altLang="de-DE" sz="1800" b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000000"/>
              </a:solidFill>
            </a:endParaRP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1.	Anforderungen</a:t>
            </a:r>
            <a:r>
              <a:rPr lang="de-DE" altLang="de-DE" sz="1800">
                <a:solidFill>
                  <a:srgbClr val="000000"/>
                </a:solidFill>
              </a:rPr>
              <a:t> analysieren (aus Gesetzen, Beschlüssen der Auftraggeber, Anteilseigner, Aufsichtsgremien, usw., selbstgestellter Qualitätsanspruch).</a:t>
            </a:r>
            <a:endParaRPr lang="de-DE" altLang="de-DE" sz="1800"/>
          </a:p>
          <a:p>
            <a:pPr lvl="2"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2.	Kunden</a:t>
            </a:r>
            <a:r>
              <a:rPr lang="de-DE" altLang="de-DE" sz="1800">
                <a:solidFill>
                  <a:srgbClr val="000000"/>
                </a:solidFill>
              </a:rPr>
              <a:t> definieren und ein Ranking dazu aufstellen.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3.	Kundenwünsche</a:t>
            </a:r>
            <a:r>
              <a:rPr lang="de-DE" altLang="de-DE" sz="1800">
                <a:solidFill>
                  <a:schemeClr val="accent2"/>
                </a:solidFill>
              </a:rPr>
              <a:t> und </a:t>
            </a:r>
            <a:r>
              <a:rPr lang="de-DE" altLang="de-DE" sz="1800" b="1">
                <a:solidFill>
                  <a:schemeClr val="accent2"/>
                </a:solidFill>
              </a:rPr>
              <a:t>Kundenzufriedenheit</a:t>
            </a:r>
            <a:r>
              <a:rPr lang="de-DE" altLang="de-DE" sz="1800">
                <a:solidFill>
                  <a:srgbClr val="000000"/>
                </a:solidFill>
              </a:rPr>
              <a:t> systematisch ermitteln und bewerten.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  <a:p>
            <a:pPr lvl="2" eaLnBrk="1" hangingPunct="1">
              <a:spcBef>
                <a:spcPct val="0"/>
              </a:spcBef>
              <a:buFontTx/>
              <a:buAutoNum type="arabicPeriod" startAt="4"/>
            </a:pPr>
            <a:r>
              <a:rPr lang="de-DE" altLang="de-DE" sz="1800" b="1">
                <a:solidFill>
                  <a:srgbClr val="333399"/>
                </a:solidFill>
              </a:rPr>
              <a:t>Messbare Ziele </a:t>
            </a:r>
            <a:r>
              <a:rPr lang="de-DE" altLang="de-DE" sz="1800"/>
              <a:t>definieren</a:t>
            </a:r>
            <a:r>
              <a:rPr lang="de-DE" altLang="de-DE" sz="1800" b="1">
                <a:solidFill>
                  <a:srgbClr val="333399"/>
                </a:solidFill>
              </a:rPr>
              <a:t>.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  <a:p>
            <a:pPr lvl="2" eaLnBrk="1" hangingPunct="1">
              <a:spcBef>
                <a:spcPct val="0"/>
              </a:spcBef>
              <a:buFontTx/>
              <a:buAutoNum type="arabicPeriod" startAt="4"/>
            </a:pPr>
            <a:r>
              <a:rPr lang="de-DE" altLang="de-DE" sz="1800" b="1">
                <a:solidFill>
                  <a:schemeClr val="accent2"/>
                </a:solidFill>
              </a:rPr>
              <a:t>Leistungen</a:t>
            </a:r>
            <a:r>
              <a:rPr lang="de-DE" altLang="de-DE" sz="1800">
                <a:solidFill>
                  <a:srgbClr val="000000"/>
                </a:solidFill>
              </a:rPr>
              <a:t> eindeutig definieren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000000"/>
                </a:solidFill>
              </a:rPr>
              <a:t>	(Leitbild, Qualitätspolitik, Messbare Standards im Sinne von Leistungsgarantien).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37FFA3-7515-4324-9993-3FC4D2D8774A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1446213"/>
            <a:ext cx="8634413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6. Aufbauorganisation</a:t>
            </a:r>
            <a:r>
              <a:rPr lang="de-DE" altLang="de-DE" sz="1800">
                <a:solidFill>
                  <a:srgbClr val="000000"/>
                </a:solidFill>
              </a:rPr>
              <a:t> festlegen, </a:t>
            </a:r>
            <a:r>
              <a:rPr lang="de-DE" altLang="de-DE" sz="1800" b="1">
                <a:solidFill>
                  <a:srgbClr val="000090"/>
                </a:solidFill>
              </a:rPr>
              <a:t>Entscheidungsrechte</a:t>
            </a:r>
            <a:r>
              <a:rPr lang="de-DE" altLang="de-DE" sz="1800">
                <a:solidFill>
                  <a:srgbClr val="000090"/>
                </a:solidFill>
              </a:rPr>
              <a:t> </a:t>
            </a:r>
            <a:r>
              <a:rPr lang="de-DE" altLang="de-DE" sz="1800">
                <a:solidFill>
                  <a:srgbClr val="000000"/>
                </a:solidFill>
              </a:rPr>
              <a:t>regeln.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7. Ablauforganisation</a:t>
            </a:r>
            <a:r>
              <a:rPr lang="de-DE" altLang="de-DE" sz="1800">
                <a:solidFill>
                  <a:srgbClr val="000000"/>
                </a:solidFill>
              </a:rPr>
              <a:t> </a:t>
            </a:r>
            <a:r>
              <a:rPr lang="de-DE" altLang="de-DE" sz="1800">
                <a:solidFill>
                  <a:schemeClr val="accent2"/>
                </a:solidFill>
              </a:rPr>
              <a:t>(Prozesse)</a:t>
            </a:r>
            <a:r>
              <a:rPr lang="de-DE" altLang="de-DE" sz="1800">
                <a:solidFill>
                  <a:srgbClr val="000000"/>
                </a:solidFill>
              </a:rPr>
              <a:t> definieren. Dazu gehören Prozesse auf allen Ebenen der Prozesslandschaft: </a:t>
            </a:r>
            <a:endParaRPr lang="de-DE" altLang="de-DE" sz="1800"/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000000"/>
                </a:solidFill>
              </a:rPr>
              <a:t>o	Leitungsprozesse</a:t>
            </a:r>
            <a:endParaRPr lang="de-DE" altLang="de-DE" sz="1800"/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000000"/>
                </a:solidFill>
              </a:rPr>
              <a:t>o	Prozesse des Ressourcenmanagements</a:t>
            </a:r>
            <a:endParaRPr lang="de-DE" altLang="de-DE" sz="1800"/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000000"/>
                </a:solidFill>
              </a:rPr>
              <a:t>o	Prozesse zur Erbringung der Leistungen/ Produkte</a:t>
            </a:r>
            <a:endParaRPr lang="de-DE" altLang="de-DE" sz="1800"/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000000"/>
                </a:solidFill>
              </a:rPr>
              <a:t>o	Prozesse der Messung, Analyse und Verbesserung.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8. Interne Kommunikation</a:t>
            </a:r>
            <a:r>
              <a:rPr lang="de-DE" altLang="de-DE" sz="1800">
                <a:solidFill>
                  <a:srgbClr val="000000"/>
                </a:solidFill>
              </a:rPr>
              <a:t> regeln, überwachen und verbessern.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000000"/>
              </a:solidFill>
            </a:endParaRP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9. Externe Kommunikation</a:t>
            </a:r>
            <a:r>
              <a:rPr lang="de-DE" altLang="de-DE" sz="1800">
                <a:solidFill>
                  <a:srgbClr val="000000"/>
                </a:solidFill>
              </a:rPr>
              <a:t> regeln, überwachen und verbessern.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2F2D11-571C-4448-9CD3-07CB065B6EE5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1446213"/>
            <a:ext cx="882173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10</a:t>
            </a:r>
            <a:r>
              <a:rPr lang="de-DE" altLang="de-DE" sz="1800">
                <a:solidFill>
                  <a:schemeClr val="accent2"/>
                </a:solidFill>
              </a:rPr>
              <a:t>.</a:t>
            </a:r>
            <a:r>
              <a:rPr lang="de-DE" altLang="de-DE" sz="1800">
                <a:solidFill>
                  <a:srgbClr val="000000"/>
                </a:solidFill>
              </a:rPr>
              <a:t> Ziele und Prozesse </a:t>
            </a:r>
            <a:r>
              <a:rPr lang="de-DE" altLang="de-DE" sz="1800" b="1">
                <a:solidFill>
                  <a:schemeClr val="accent2"/>
                </a:solidFill>
              </a:rPr>
              <a:t>überwachen</a:t>
            </a:r>
            <a:r>
              <a:rPr lang="de-DE" altLang="de-DE" sz="1800">
                <a:solidFill>
                  <a:srgbClr val="000000"/>
                </a:solidFill>
              </a:rPr>
              <a:t> (Audits).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11.</a:t>
            </a:r>
            <a:r>
              <a:rPr lang="de-DE" altLang="de-DE" sz="1800" b="1">
                <a:solidFill>
                  <a:srgbClr val="000000"/>
                </a:solidFill>
              </a:rPr>
              <a:t> </a:t>
            </a:r>
            <a:r>
              <a:rPr lang="de-DE" altLang="de-DE" sz="1800" b="1">
                <a:solidFill>
                  <a:schemeClr val="accent2"/>
                </a:solidFill>
              </a:rPr>
              <a:t>Ergebnisse</a:t>
            </a:r>
            <a:r>
              <a:rPr lang="de-DE" altLang="de-DE" sz="1800">
                <a:solidFill>
                  <a:srgbClr val="000000"/>
                </a:solidFill>
              </a:rPr>
              <a:t> der Überwachung, Analyse </a:t>
            </a:r>
            <a:r>
              <a:rPr lang="de-DE" altLang="de-DE" sz="1800" b="1">
                <a:solidFill>
                  <a:schemeClr val="accent2"/>
                </a:solidFill>
              </a:rPr>
              <a:t>bewerten</a:t>
            </a:r>
            <a:r>
              <a:rPr lang="de-DE" altLang="de-DE" sz="1800">
                <a:solidFill>
                  <a:srgbClr val="000000"/>
                </a:solidFill>
              </a:rPr>
              <a:t>,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000000"/>
                </a:solidFill>
              </a:rPr>
              <a:t>      Korrektur- und Verbesserungsmaßnahmen </a:t>
            </a:r>
            <a:r>
              <a:rPr lang="de-DE" altLang="de-DE" sz="1800" b="1">
                <a:solidFill>
                  <a:schemeClr val="accent2"/>
                </a:solidFill>
              </a:rPr>
              <a:t>festlegen</a:t>
            </a:r>
            <a:r>
              <a:rPr lang="de-DE" altLang="de-DE" sz="1800">
                <a:solidFill>
                  <a:srgbClr val="000000"/>
                </a:solidFill>
              </a:rPr>
              <a:t> und </a:t>
            </a:r>
            <a:r>
              <a:rPr lang="de-DE" altLang="de-DE" sz="1800" b="1">
                <a:solidFill>
                  <a:schemeClr val="accent2"/>
                </a:solidFill>
              </a:rPr>
              <a:t>überwachen</a:t>
            </a:r>
            <a:r>
              <a:rPr lang="de-DE" altLang="de-DE" sz="1800">
                <a:solidFill>
                  <a:srgbClr val="000000"/>
                </a:solidFill>
              </a:rPr>
              <a:t>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000000"/>
                </a:solidFill>
              </a:rPr>
              <a:t>     (Management-Review).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12. Kontinuierliche Verbesserung</a:t>
            </a:r>
            <a:r>
              <a:rPr lang="de-DE" altLang="de-DE" sz="1800">
                <a:solidFill>
                  <a:srgbClr val="000000"/>
                </a:solidFill>
              </a:rPr>
              <a:t> sicherstellen, vor allem regelmäßige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000000"/>
                </a:solidFill>
              </a:rPr>
              <a:t>      </a:t>
            </a:r>
            <a:r>
              <a:rPr lang="de-DE" altLang="de-DE" sz="1800" b="1">
                <a:solidFill>
                  <a:srgbClr val="333399"/>
                </a:solidFill>
              </a:rPr>
              <a:t>Anpassung der Standards </a:t>
            </a:r>
            <a:r>
              <a:rPr lang="de-DE" altLang="de-DE" sz="1800">
                <a:solidFill>
                  <a:srgbClr val="000000"/>
                </a:solidFill>
              </a:rPr>
              <a:t>und Definition von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      </a:t>
            </a:r>
            <a:r>
              <a:rPr lang="de-DE" altLang="de-DE" sz="1800" b="1">
                <a:solidFill>
                  <a:schemeClr val="accent2"/>
                </a:solidFill>
              </a:rPr>
              <a:t>Interpretationsspielräumen </a:t>
            </a:r>
            <a:r>
              <a:rPr lang="de-DE" altLang="de-DE" sz="1800">
                <a:solidFill>
                  <a:srgbClr val="000000"/>
                </a:solidFill>
              </a:rPr>
              <a:t>für Auditor/innen.</a:t>
            </a:r>
            <a:endParaRPr lang="de-DE" altLang="de-DE" sz="1800"/>
          </a:p>
          <a:p>
            <a:pPr lvl="2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BA4AC8-BBE7-4173-BB8C-958510346511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1446213"/>
            <a:ext cx="8821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Beispiele aus dem Kriterienkatalog für Fahrbibliotheken:</a:t>
            </a:r>
            <a:endParaRPr lang="de-DE" altLang="de-DE" sz="1800">
              <a:solidFill>
                <a:srgbClr val="2D4141"/>
              </a:solidFill>
            </a:endParaRPr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  <p:pic>
        <p:nvPicPr>
          <p:cNvPr id="61444" name="Grafik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1975"/>
            <a:ext cx="91440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Grafik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6138"/>
            <a:ext cx="9144000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3F0BE3-EDCC-4F35-B9AE-3400C25FB1E9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1446213"/>
            <a:ext cx="8821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Beispiele aus dem Kriterienkatalog für Fahrbibliotheken:</a:t>
            </a:r>
            <a:endParaRPr lang="de-DE" altLang="de-DE" sz="1800">
              <a:solidFill>
                <a:srgbClr val="2D4141"/>
              </a:solidFill>
            </a:endParaRPr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  <p:pic>
        <p:nvPicPr>
          <p:cNvPr id="63492" name="Grafik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8988"/>
            <a:ext cx="9144000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Grafik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91440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4" name="Grafik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8538"/>
            <a:ext cx="9144000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5AE4D4-7517-4EF6-9F2D-841E8FFC03AB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1446213"/>
            <a:ext cx="8821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Beispiele aus dem Kriterienkatalog für Fahrbibliotheken:</a:t>
            </a:r>
            <a:endParaRPr lang="de-DE" altLang="de-DE" sz="1800">
              <a:solidFill>
                <a:srgbClr val="2D4141"/>
              </a:solidFill>
            </a:endParaRPr>
          </a:p>
        </p:txBody>
      </p:sp>
      <p:sp>
        <p:nvSpPr>
          <p:cNvPr id="65539" name="Rectangle 4"/>
          <p:cNvSpPr>
            <a:spLocks noChangeArrowheads="1"/>
          </p:cNvSpPr>
          <p:nvPr/>
        </p:nvSpPr>
        <p:spPr bwMode="auto">
          <a:xfrm>
            <a:off x="382588" y="606425"/>
            <a:ext cx="641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chemeClr val="accent2"/>
                </a:solidFill>
              </a:rPr>
              <a:t>Das Programm „Bibliothek mit Qualität und Siegel“</a:t>
            </a:r>
          </a:p>
        </p:txBody>
      </p:sp>
      <p:pic>
        <p:nvPicPr>
          <p:cNvPr id="65540" name="Grafik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1917700"/>
            <a:ext cx="9144001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1" name="Grafik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3317875"/>
            <a:ext cx="9144001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2" name="Grafik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91025"/>
            <a:ext cx="9144000" cy="232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B605B6-628C-4A40-9594-F106380BDA90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635000" y="1898650"/>
            <a:ext cx="67468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Und jetzt auch Standards für Fahrbibliotheken in aller Welt?</a:t>
            </a:r>
            <a:endParaRPr lang="de-DE" altLang="de-DE" sz="1800" i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i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i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i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i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i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i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i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i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Vielen Dank!</a:t>
            </a:r>
            <a:endParaRPr lang="de-DE" altLang="de-DE" sz="1800">
              <a:solidFill>
                <a:srgbClr val="2D414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28A291-8D67-4661-8B4A-54EF7EC5D98E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611188" y="5045075"/>
            <a:ext cx="83073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r>
              <a:rPr lang="de-DE" altLang="de-DE" sz="2400">
                <a:solidFill>
                  <a:schemeClr val="accent2"/>
                </a:solidFill>
              </a:rPr>
              <a:t>Qualitätsmanagement ist das Organisieren einer Bibliothek mit dem Ziel der Qualitätsfähigkeit. </a:t>
            </a: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611188" y="762000"/>
            <a:ext cx="6805612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altLang="de-DE" sz="2800" b="1">
                <a:solidFill>
                  <a:srgbClr val="52507A"/>
                </a:solidFill>
              </a:rPr>
              <a:t>1. Was Qualitätsmanagement ist </a:t>
            </a: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611188" y="4684713"/>
            <a:ext cx="7993062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de-DE" altLang="de-DE" sz="2400" b="1">
                <a:solidFill>
                  <a:schemeClr val="accent2"/>
                </a:solidFill>
              </a:rPr>
              <a:t>Definition Qualitätsmanagement</a:t>
            </a:r>
            <a:endParaRPr lang="de-DE" altLang="de-DE" sz="1200" b="1">
              <a:solidFill>
                <a:schemeClr val="accent2"/>
              </a:solidFill>
            </a:endParaRP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611188" y="2060575"/>
            <a:ext cx="83073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r>
              <a:rPr lang="de-DE" altLang="de-DE" sz="2400">
                <a:solidFill>
                  <a:schemeClr val="accent2"/>
                </a:solidFill>
              </a:rPr>
              <a:t>Qualität wird erreicht, wenn die gestellten Anforderungen erfüllt sind.</a:t>
            </a:r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611188" y="1700213"/>
            <a:ext cx="7993062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de-DE" altLang="de-DE" sz="2400" b="1">
                <a:solidFill>
                  <a:schemeClr val="accent2"/>
                </a:solidFill>
              </a:rPr>
              <a:t>Definition Qualität</a:t>
            </a:r>
            <a:endParaRPr lang="de-DE" altLang="de-DE" sz="1200" b="1">
              <a:solidFill>
                <a:schemeClr val="accent2"/>
              </a:solidFill>
            </a:endParaRPr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611188" y="3362325"/>
            <a:ext cx="83073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r>
              <a:rPr lang="de-DE" altLang="de-DE" sz="2400">
                <a:solidFill>
                  <a:schemeClr val="accent2"/>
                </a:solidFill>
              </a:rPr>
              <a:t>Qualitätsfähig ist eine Bibliothek, wenn sie in der Lage ist, die Anforderungen seiner Kunden so zu erfüllen, dass sie zufrieden sind.</a:t>
            </a:r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611188" y="3001963"/>
            <a:ext cx="7993062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de-DE" altLang="de-DE" sz="2400" b="1">
                <a:solidFill>
                  <a:schemeClr val="accent2"/>
                </a:solidFill>
              </a:rPr>
              <a:t>Definition Qualitätsfähigkeit</a:t>
            </a:r>
            <a:endParaRPr lang="de-DE" altLang="de-DE" sz="1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54" grpId="0"/>
      <p:bldP spid="57355" grpId="0"/>
      <p:bldP spid="57356" grpId="0"/>
      <p:bldP spid="57357" grpId="0"/>
      <p:bldP spid="573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E2B58E-ADCE-4866-A9C1-C51862E28606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0"/>
            <a:ext cx="9144000" cy="65246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2389188" y="2319338"/>
            <a:ext cx="0" cy="7064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84200" y="841375"/>
            <a:ext cx="3440113" cy="376238"/>
          </a:xfrm>
          <a:prstGeom prst="rect">
            <a:avLst/>
          </a:prstGeom>
          <a:gradFill rotWithShape="0">
            <a:gsLst>
              <a:gs pos="0">
                <a:srgbClr val="A3CCA0"/>
              </a:gs>
              <a:gs pos="100000">
                <a:srgbClr val="E4F0E2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Anforderungen ermitteln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84200" y="3009900"/>
            <a:ext cx="3440113" cy="650875"/>
          </a:xfrm>
          <a:prstGeom prst="rect">
            <a:avLst/>
          </a:prstGeom>
          <a:gradFill rotWithShape="0">
            <a:gsLst>
              <a:gs pos="0">
                <a:srgbClr val="A3CCA0"/>
              </a:gs>
              <a:gs pos="100000">
                <a:srgbClr val="E4F0E2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Maßnahmen und Mittel planen und festlegen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84200" y="1960563"/>
            <a:ext cx="3451225" cy="376237"/>
          </a:xfrm>
          <a:prstGeom prst="rect">
            <a:avLst/>
          </a:prstGeom>
          <a:gradFill rotWithShape="0">
            <a:gsLst>
              <a:gs pos="0">
                <a:srgbClr val="A3CCA0"/>
              </a:gs>
              <a:gs pos="100000">
                <a:srgbClr val="E4F0E2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Ziele festlegen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84200" y="4229100"/>
            <a:ext cx="3440113" cy="650875"/>
          </a:xfrm>
          <a:prstGeom prst="rect">
            <a:avLst/>
          </a:prstGeom>
          <a:gradFill rotWithShape="0">
            <a:gsLst>
              <a:gs pos="0">
                <a:srgbClr val="A3CCA0"/>
              </a:gs>
              <a:gs pos="100000">
                <a:srgbClr val="E4F0E2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Wirksamkeit der Maßnahmen und Mittel überwachen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84200" y="5622925"/>
            <a:ext cx="3433763" cy="650875"/>
          </a:xfrm>
          <a:prstGeom prst="rect">
            <a:avLst/>
          </a:prstGeom>
          <a:gradFill rotWithShape="0">
            <a:gsLst>
              <a:gs pos="0">
                <a:srgbClr val="A3CCA0"/>
              </a:gs>
              <a:gs pos="100000">
                <a:srgbClr val="E4F0E2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Verbesserungen planen und durchführen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153025" y="676275"/>
            <a:ext cx="3533775" cy="808038"/>
          </a:xfrm>
          <a:prstGeom prst="rect">
            <a:avLst/>
          </a:prstGeom>
          <a:gradFill rotWithShape="1">
            <a:gsLst>
              <a:gs pos="0">
                <a:srgbClr val="CDD0D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7200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Kunden definieren.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Externe, interne Anforderungen ermitteln. 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153025" y="1854200"/>
            <a:ext cx="3530600" cy="885825"/>
          </a:xfrm>
          <a:prstGeom prst="rect">
            <a:avLst/>
          </a:prstGeom>
          <a:gradFill rotWithShape="1">
            <a:gsLst>
              <a:gs pos="0">
                <a:srgbClr val="CDD0D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2000" rIns="0" b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Vision und Mission.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Leitbild. Qualitätspolitik.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Messbare Ziele festlegen.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5148263" y="2997200"/>
            <a:ext cx="3509962" cy="896938"/>
          </a:xfrm>
          <a:prstGeom prst="rect">
            <a:avLst/>
          </a:prstGeom>
          <a:gradFill rotWithShape="1">
            <a:gsLst>
              <a:gs pos="0">
                <a:srgbClr val="CDD0D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200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Prozesse und Verfahren oder Maßnahmen</a:t>
            </a:r>
          </a:p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Sach- und Personalmittel </a:t>
            </a:r>
          </a:p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festlegen. 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5181600" y="4038600"/>
            <a:ext cx="3489325" cy="1082675"/>
          </a:xfrm>
          <a:prstGeom prst="rect">
            <a:avLst/>
          </a:prstGeom>
          <a:gradFill rotWithShape="1">
            <a:gsLst>
              <a:gs pos="0">
                <a:srgbClr val="CDD0D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Daten definieren, erheben,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Prüfen. Interne, externe Audits.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Analysieren. Bewerten.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Managementbewertung.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5178425" y="5356225"/>
            <a:ext cx="3502025" cy="1082675"/>
          </a:xfrm>
          <a:prstGeom prst="rect">
            <a:avLst/>
          </a:prstGeom>
          <a:gradFill rotWithShape="1">
            <a:gsLst>
              <a:gs pos="0">
                <a:srgbClr val="CDD0D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Daten analysieren, bewerten.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Entscheidungen treffen.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Korrektur- und Vorbeugungs-maßnahmen einleiten.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84200" y="206375"/>
            <a:ext cx="3438525" cy="376238"/>
          </a:xfrm>
          <a:prstGeom prst="rect">
            <a:avLst/>
          </a:prstGeom>
          <a:solidFill>
            <a:srgbClr val="D6C6D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 b="1">
                <a:solidFill>
                  <a:srgbClr val="772700"/>
                </a:solidFill>
              </a:rPr>
              <a:t>Was ist zu tun?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5143500" y="219075"/>
            <a:ext cx="3543300" cy="376238"/>
          </a:xfrm>
          <a:prstGeom prst="rect">
            <a:avLst/>
          </a:prstGeom>
          <a:solidFill>
            <a:srgbClr val="D6C6D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 b="1">
                <a:solidFill>
                  <a:srgbClr val="772700"/>
                </a:solidFill>
              </a:rPr>
              <a:t>Wie ist es zu tun?</a:t>
            </a:r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2400300" y="1206500"/>
            <a:ext cx="0" cy="7445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H="1">
            <a:off x="2398713" y="3652838"/>
            <a:ext cx="1587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2400300" y="4870450"/>
            <a:ext cx="0" cy="7524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58389" name="AutoShape 21"/>
          <p:cNvCxnSpPr>
            <a:cxnSpLocks noChangeShapeType="1"/>
            <a:stCxn id="58378" idx="2"/>
            <a:endCxn id="58376" idx="1"/>
          </p:cNvCxnSpPr>
          <p:nvPr/>
        </p:nvCxnSpPr>
        <p:spPr bwMode="auto">
          <a:xfrm rot="16200000" flipV="1">
            <a:off x="-619125" y="3352800"/>
            <a:ext cx="4124325" cy="1717675"/>
          </a:xfrm>
          <a:prstGeom prst="bentConnector4">
            <a:avLst>
              <a:gd name="adj1" fmla="val -5542"/>
              <a:gd name="adj2" fmla="val 123750"/>
            </a:avLst>
          </a:prstGeom>
          <a:noFill/>
          <a:ln w="571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90" name="AutoShape 22"/>
          <p:cNvCxnSpPr>
            <a:cxnSpLocks noChangeShapeType="1"/>
            <a:stCxn id="58374" idx="3"/>
            <a:endCxn id="58378" idx="3"/>
          </p:cNvCxnSpPr>
          <p:nvPr/>
        </p:nvCxnSpPr>
        <p:spPr bwMode="auto">
          <a:xfrm flipH="1">
            <a:off x="4017963" y="1030288"/>
            <a:ext cx="6350" cy="4918075"/>
          </a:xfrm>
          <a:prstGeom prst="bentConnector3">
            <a:avLst>
              <a:gd name="adj1" fmla="val -6200000"/>
            </a:avLst>
          </a:prstGeom>
          <a:noFill/>
          <a:ln w="57150">
            <a:solidFill>
              <a:schemeClr val="accent2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91" name="AutoShape 23"/>
          <p:cNvCxnSpPr>
            <a:cxnSpLocks noChangeShapeType="1"/>
            <a:stCxn id="58376" idx="3"/>
          </p:cNvCxnSpPr>
          <p:nvPr/>
        </p:nvCxnSpPr>
        <p:spPr bwMode="auto">
          <a:xfrm flipV="1">
            <a:off x="4035425" y="2143125"/>
            <a:ext cx="369888" cy="635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92" name="AutoShape 24"/>
          <p:cNvCxnSpPr>
            <a:cxnSpLocks noChangeShapeType="1"/>
          </p:cNvCxnSpPr>
          <p:nvPr/>
        </p:nvCxnSpPr>
        <p:spPr bwMode="auto">
          <a:xfrm flipV="1">
            <a:off x="4035425" y="3343275"/>
            <a:ext cx="369888" cy="635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93" name="AutoShape 25"/>
          <p:cNvCxnSpPr>
            <a:cxnSpLocks noChangeShapeType="1"/>
          </p:cNvCxnSpPr>
          <p:nvPr/>
        </p:nvCxnSpPr>
        <p:spPr bwMode="auto">
          <a:xfrm flipV="1">
            <a:off x="4030663" y="4638675"/>
            <a:ext cx="369887" cy="635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00488" y="1312863"/>
            <a:ext cx="10953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Daten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3913188" y="5137150"/>
            <a:ext cx="10953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1800">
                <a:solidFill>
                  <a:srgbClr val="772700"/>
                </a:solidFill>
              </a:rPr>
              <a:t>Daten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animBg="1"/>
      <p:bldP spid="58374" grpId="0" animBg="1" autoUpdateAnimBg="0"/>
      <p:bldP spid="58375" grpId="0" animBg="1" autoUpdateAnimBg="0"/>
      <p:bldP spid="58376" grpId="0" animBg="1" autoUpdateAnimBg="0"/>
      <p:bldP spid="58377" grpId="0" animBg="1" autoUpdateAnimBg="0"/>
      <p:bldP spid="58378" grpId="0" animBg="1" autoUpdateAnimBg="0"/>
      <p:bldP spid="58379" grpId="0" animBg="1" autoUpdateAnimBg="0"/>
      <p:bldP spid="58380" grpId="0" animBg="1" autoUpdateAnimBg="0"/>
      <p:bldP spid="58381" grpId="0" animBg="1" autoUpdateAnimBg="0"/>
      <p:bldP spid="58382" grpId="0" animBg="1" autoUpdateAnimBg="0"/>
      <p:bldP spid="58383" grpId="0" animBg="1" autoUpdateAnimBg="0"/>
      <p:bldP spid="58384" grpId="0" animBg="1" autoUpdateAnimBg="0"/>
      <p:bldP spid="58385" grpId="0" animBg="1" autoUpdateAnimBg="0"/>
      <p:bldP spid="58386" grpId="0" animBg="1"/>
      <p:bldP spid="58387" grpId="0" animBg="1"/>
      <p:bldP spid="58388" grpId="0" animBg="1"/>
      <p:bldP spid="58394" grpId="0" animBg="1"/>
      <p:bldP spid="583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0750A2-0C1D-410C-9F34-91B6D7F80E55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611188" y="762000"/>
            <a:ext cx="6805612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altLang="de-DE" sz="2800" b="1">
                <a:solidFill>
                  <a:srgbClr val="52507A"/>
                </a:solidFill>
              </a:rPr>
              <a:t>2. Gängigstes System des QM </a:t>
            </a: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611188" y="1895475"/>
            <a:ext cx="8532812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r>
              <a:rPr lang="de-DE" altLang="de-DE" sz="2400">
                <a:solidFill>
                  <a:schemeClr val="accent2"/>
                </a:solidFill>
              </a:rPr>
              <a:t>Modell der International Organization for Standardization (ISO 9001:2000)</a:t>
            </a:r>
          </a:p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r>
              <a:rPr lang="de-DE" altLang="de-DE" sz="2400">
                <a:solidFill>
                  <a:schemeClr val="accent2"/>
                </a:solidFill>
              </a:rPr>
              <a:t>ISO ist die Abkürzung von</a:t>
            </a:r>
          </a:p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r>
              <a:rPr lang="de-DE" altLang="de-DE" sz="2400">
                <a:solidFill>
                  <a:schemeClr val="accent2"/>
                </a:solidFill>
              </a:rPr>
              <a:t>"International Organization for Standardization" </a:t>
            </a:r>
          </a:p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endParaRPr lang="de-DE" altLang="de-DE" sz="1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r>
              <a:rPr lang="de-DE" altLang="de-DE" sz="2400">
                <a:solidFill>
                  <a:schemeClr val="accent2"/>
                </a:solidFill>
              </a:rPr>
              <a:t>Die ISO ist ein Netzwerk von Normungsinstituten aus 148 Ländern mit einem "Central Secretariat" in Genf.</a:t>
            </a:r>
          </a:p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endParaRPr lang="de-DE" altLang="de-DE" sz="1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r>
              <a:rPr lang="de-DE" altLang="de-DE" sz="2400">
                <a:solidFill>
                  <a:schemeClr val="accent2"/>
                </a:solidFill>
              </a:rPr>
              <a:t>Jedes Land kann nur ein Mitglied in die ISO entsenden.</a:t>
            </a:r>
          </a:p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endParaRPr lang="de-DE" altLang="de-DE" sz="1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r>
              <a:rPr lang="de-DE" altLang="de-DE" sz="2400">
                <a:solidFill>
                  <a:schemeClr val="accent2"/>
                </a:solidFill>
              </a:rPr>
              <a:t>Die ISO ist eine "non-governmental organization". Ihre Mitglieder sind nicht von einer nationalen Regierung delegiert.</a:t>
            </a:r>
          </a:p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endParaRPr lang="de-DE" altLang="de-DE" sz="24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endParaRPr lang="de-DE" altLang="de-DE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E7AA89-FD75-49FF-A141-7369030C6387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611188" y="762000"/>
            <a:ext cx="6805612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altLang="de-DE" sz="2800" b="1">
                <a:solidFill>
                  <a:srgbClr val="52507A"/>
                </a:solidFill>
              </a:rPr>
              <a:t>2. Gängigstes System des QM 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611188" y="1700213"/>
            <a:ext cx="799306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de-DE" altLang="de-DE" sz="2400" b="1">
                <a:solidFill>
                  <a:schemeClr val="accent2"/>
                </a:solidFill>
              </a:rPr>
              <a:t>Zertifizierung nach ISO</a:t>
            </a:r>
            <a:endParaRPr lang="de-DE" altLang="de-DE" sz="1200" b="1">
              <a:solidFill>
                <a:schemeClr val="accent2"/>
              </a:solidFill>
            </a:endParaRP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611188" y="2246313"/>
            <a:ext cx="7993062" cy="26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de-DE" altLang="de-DE" sz="2000">
                <a:solidFill>
                  <a:schemeClr val="accent2"/>
                </a:solidFill>
              </a:rPr>
              <a:t>Zertifizierung durch eine akkreditierte Zertifzierungsstelle. Dabei werden alle Anforderungen der ISO 9001 von einem unabhängigen, dafür ausgebildeten, Auditor überprüft. </a:t>
            </a:r>
          </a:p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endParaRPr lang="de-DE" altLang="de-DE" sz="1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de-DE" altLang="de-DE" sz="2000">
                <a:solidFill>
                  <a:schemeClr val="accent2"/>
                </a:solidFill>
              </a:rPr>
              <a:t>Das Unternehmen erhält einen schriftlichen Auditbericht und bei positivem Ergebnis ein Zertifikat.</a:t>
            </a:r>
          </a:p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endParaRPr lang="de-DE" altLang="de-DE" sz="1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de-DE" altLang="de-DE" sz="2000">
                <a:solidFill>
                  <a:schemeClr val="accent2"/>
                </a:solidFill>
              </a:rPr>
              <a:t>Das Zertifikat hat eine dreijährige Gültigkeit und muss jährlich durch ein externes Überwachungsaudit bestätigt werden.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26E83A-403E-4898-981A-E812162F88B6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754063" y="1425575"/>
            <a:ext cx="777875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Ausgewählte zertifizierte Bibliotheken in Deutschland nach ISO 9001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Matrixzertifizierung</a:t>
            </a:r>
            <a:r>
              <a:rPr lang="de-DE" altLang="de-DE" sz="1800"/>
              <a:t> der Bibliotheken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/>
              <a:t> Neuss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/>
              <a:t> Erkrath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/>
              <a:t> Krefeld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/>
              <a:t> Leichlingen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/>
              <a:t> Radevormwald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/>
              <a:t> Wesel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/>
              <a:t> Dormagen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 b="1">
                <a:solidFill>
                  <a:schemeClr val="accent2"/>
                </a:solidFill>
              </a:rPr>
              <a:t> Einzelzertifizierung</a:t>
            </a:r>
            <a:r>
              <a:rPr lang="de-DE" altLang="de-DE" sz="1800"/>
              <a:t> der Stadtbibliothek Freiberg /Württ.)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D2D5A1-3395-413D-9DC5-D1C71407FB98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517525" y="1450975"/>
            <a:ext cx="8404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Erfolgreiche Projekte nach diesem Prinzip: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1. S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üd</a:t>
            </a:r>
            <a:r>
              <a:rPr lang="de-DE" altLang="de-DE" sz="1800" b="1">
                <a:solidFill>
                  <a:schemeClr val="accent2"/>
                </a:solidFill>
              </a:rPr>
              <a:t>tirol (seit 2001):</a:t>
            </a:r>
            <a:r>
              <a:rPr lang="de-DE" altLang="de-DE" sz="1800" b="1">
                <a:solidFill>
                  <a:srgbClr val="2D4141"/>
                </a:solidFill>
              </a:rPr>
              <a:t> 281 auditierte Bibliotheken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Voll entwickeltes QM System f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ür</a:t>
            </a:r>
            <a:r>
              <a:rPr lang="de-DE" altLang="de-DE" sz="1800">
                <a:solidFill>
                  <a:srgbClr val="2D414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 b="1">
                <a:solidFill>
                  <a:srgbClr val="2D4141"/>
                </a:solidFill>
                <a:ea typeface="ヒラギノ角ゴ Pro W3" charset="-128"/>
              </a:rPr>
              <a:t>öf</a:t>
            </a:r>
            <a:r>
              <a:rPr lang="de-DE" altLang="de-DE" sz="1800" b="1">
                <a:solidFill>
                  <a:srgbClr val="2D4141"/>
                </a:solidFill>
              </a:rPr>
              <a:t>fentliche Bibliotheken und Bibliothekssysteme: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	43 - 46 Standards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 b="1">
                <a:solidFill>
                  <a:srgbClr val="2D4141"/>
                </a:solidFill>
              </a:rPr>
              <a:t>Mittelpunktbibliotheken: </a:t>
            </a:r>
            <a:r>
              <a:rPr lang="de-DE" altLang="de-DE" sz="1800">
                <a:solidFill>
                  <a:srgbClr val="2D4141"/>
                </a:solidFill>
              </a:rPr>
              <a:t>58 Standards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 b="1">
                <a:solidFill>
                  <a:srgbClr val="2D4141"/>
                </a:solidFill>
              </a:rPr>
              <a:t>Schulbibliotheken: </a:t>
            </a:r>
            <a:r>
              <a:rPr lang="de-DE" altLang="de-DE" sz="1800">
                <a:solidFill>
                  <a:srgbClr val="2D4141"/>
                </a:solidFill>
              </a:rPr>
              <a:t>Punktesystem auf Basis von 32 Standards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e-DE" altLang="de-DE" sz="1800" b="1">
                <a:solidFill>
                  <a:srgbClr val="2D4141"/>
                </a:solidFill>
              </a:rPr>
              <a:t>Zentrale Stellen: </a:t>
            </a:r>
            <a:r>
              <a:rPr lang="de-DE" altLang="de-DE" sz="1800">
                <a:solidFill>
                  <a:srgbClr val="2D4141"/>
                </a:solidFill>
              </a:rPr>
              <a:t>75 Standards für das Amt f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ür</a:t>
            </a:r>
            <a:r>
              <a:rPr lang="de-DE" altLang="de-DE" sz="1800">
                <a:solidFill>
                  <a:srgbClr val="2D4141"/>
                </a:solidFill>
              </a:rPr>
              <a:t> Bibliotheken und Lesen und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	57 Standards für den Bibliotheksverband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Das gesamte S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üd</a:t>
            </a:r>
            <a:r>
              <a:rPr lang="de-DE" altLang="de-DE" sz="1800">
                <a:solidFill>
                  <a:srgbClr val="2D4141"/>
                </a:solidFill>
              </a:rPr>
              <a:t>tiroler Konzept und alle Standards im Netz unter: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FF0000"/>
                </a:solidFill>
              </a:rPr>
              <a:t>http://www.provinz.bz.it/kunst-kultur/bibliotheken-lesen/qualitaet-bibliotheken.asp</a:t>
            </a:r>
            <a:endParaRPr lang="de-DE" altLang="de-DE" sz="1800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30188" y="573088"/>
            <a:ext cx="628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chemeClr val="accent2"/>
                </a:solidFill>
              </a:rPr>
              <a:t>Das „Bibliotheksmodell</a:t>
            </a:r>
            <a:r>
              <a:rPr lang="ja-JP" altLang="de-DE" sz="2400">
                <a:solidFill>
                  <a:schemeClr val="accent2"/>
                </a:solidFill>
              </a:rPr>
              <a:t>“</a:t>
            </a:r>
            <a:r>
              <a:rPr lang="de-DE" altLang="ja-JP" sz="2400">
                <a:solidFill>
                  <a:schemeClr val="accent2"/>
                </a:solidFill>
              </a:rPr>
              <a:t> des PraxisInstituts</a:t>
            </a:r>
            <a:endParaRPr lang="de-DE" altLang="de-DE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liennummernplatzhalter 1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7A7E1C-96F2-4BE5-88E1-5605738B7E4F}" type="slidenum">
              <a:rPr lang="de-DE" altLang="de-DE" sz="1400" smtClean="0">
                <a:latin typeface="Incised901 BT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1400" smtClean="0">
              <a:latin typeface="Incised901 BT" pitchFamily="34" charset="0"/>
            </a:endParaRPr>
          </a:p>
        </p:txBody>
      </p:sp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409575" y="1441450"/>
            <a:ext cx="72771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chemeClr val="accent2"/>
                </a:solidFill>
              </a:rPr>
              <a:t>2. Russland/ Zentralasien (seit 2002):</a:t>
            </a:r>
            <a:endParaRPr lang="de-DE" altLang="de-DE" sz="1800" b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Voll entwickeltes QM System f</a:t>
            </a:r>
            <a:r>
              <a:rPr lang="de-DE" altLang="de-DE" sz="1800">
                <a:solidFill>
                  <a:srgbClr val="2D4141"/>
                </a:solidFill>
                <a:ea typeface="ヒラギノ角ゴ Pro W3" charset="-128"/>
              </a:rPr>
              <a:t>ür</a:t>
            </a:r>
            <a:r>
              <a:rPr lang="de-DE" altLang="de-DE" sz="1800">
                <a:solidFill>
                  <a:srgbClr val="2D4141"/>
                </a:solidFill>
              </a:rPr>
              <a:t> Einrichtungen</a:t>
            </a:r>
            <a:r>
              <a:rPr lang="de-DE" altLang="de-DE" sz="1800" b="1">
                <a:solidFill>
                  <a:srgbClr val="2D4141"/>
                </a:solidFill>
              </a:rPr>
              <a:t> </a:t>
            </a:r>
            <a:r>
              <a:rPr lang="de-DE" altLang="de-DE" sz="1800">
                <a:solidFill>
                  <a:srgbClr val="2D4141"/>
                </a:solidFill>
              </a:rPr>
              <a:t>des</a:t>
            </a:r>
            <a:r>
              <a:rPr lang="de-DE" altLang="de-DE" sz="1800" b="1">
                <a:solidFill>
                  <a:srgbClr val="2D4141"/>
                </a:solidFill>
              </a:rPr>
              <a:t> Goethe Instituts</a:t>
            </a:r>
            <a:r>
              <a:rPr lang="de-DE" altLang="de-DE" sz="1800">
                <a:solidFill>
                  <a:srgbClr val="2D414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in allen Staaten der ehemaligen Sowjetunion.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	</a:t>
            </a:r>
          </a:p>
          <a:p>
            <a:pPr lvl="1" eaLnBrk="1" hangingPunct="1">
              <a:spcBef>
                <a:spcPct val="0"/>
              </a:spcBef>
              <a:buFontTx/>
              <a:buChar char="-"/>
            </a:pPr>
            <a:r>
              <a:rPr lang="de-DE" altLang="de-DE" sz="1800" b="1">
                <a:solidFill>
                  <a:schemeClr val="accent2"/>
                </a:solidFill>
              </a:rPr>
              <a:t> Deutsche Leses</a:t>
            </a:r>
            <a:r>
              <a:rPr lang="de-DE" altLang="de-DE" sz="1800" b="1">
                <a:solidFill>
                  <a:schemeClr val="accent2"/>
                </a:solidFill>
                <a:ea typeface="ヒラギノ角ゴ Pro W3" charset="-128"/>
              </a:rPr>
              <a:t>äl</a:t>
            </a:r>
            <a:r>
              <a:rPr lang="de-DE" altLang="de-DE" sz="1800" b="1">
                <a:solidFill>
                  <a:schemeClr val="accent2"/>
                </a:solidFill>
              </a:rPr>
              <a:t>e in 27 Orten:</a:t>
            </a:r>
            <a:endParaRPr lang="de-DE" altLang="de-DE" sz="1800" b="1">
              <a:solidFill>
                <a:srgbClr val="2D414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         60 Standards und 14 Betreuungsstandards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rgbClr val="2D4141"/>
              </a:solidFill>
            </a:endParaRPr>
          </a:p>
          <a:p>
            <a:pPr lvl="1" eaLnBrk="1" hangingPunct="1">
              <a:spcBef>
                <a:spcPct val="0"/>
              </a:spcBef>
              <a:buFontTx/>
              <a:buChar char="-"/>
            </a:pPr>
            <a:r>
              <a:rPr lang="de-DE" altLang="de-DE" sz="1800" b="1">
                <a:solidFill>
                  <a:schemeClr val="accent2"/>
                </a:solidFill>
              </a:rPr>
              <a:t> Deutsche Lehrmittelzentren in 55 Orten:</a:t>
            </a:r>
            <a:r>
              <a:rPr lang="de-DE" altLang="de-DE" sz="1800" b="1">
                <a:solidFill>
                  <a:srgbClr val="2D4141"/>
                </a:solidFill>
              </a:rPr>
              <a:t> </a:t>
            </a:r>
            <a:r>
              <a:rPr lang="de-DE" altLang="de-DE" sz="1800">
                <a:solidFill>
                  <a:srgbClr val="2D4141"/>
                </a:solidFill>
              </a:rPr>
              <a:t>56 Standards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de-DE" altLang="de-DE" sz="1800">
              <a:solidFill>
                <a:srgbClr val="2D4141"/>
              </a:solidFill>
            </a:endParaRPr>
          </a:p>
          <a:p>
            <a:pPr lvl="1" eaLnBrk="1" hangingPunct="1">
              <a:spcBef>
                <a:spcPct val="0"/>
              </a:spcBef>
              <a:buFontTx/>
              <a:buChar char="-"/>
            </a:pPr>
            <a:r>
              <a:rPr lang="de-DE" altLang="de-DE" sz="1800">
                <a:solidFill>
                  <a:srgbClr val="2D4141"/>
                </a:solidFill>
              </a:rPr>
              <a:t> </a:t>
            </a:r>
            <a:r>
              <a:rPr lang="de-DE" altLang="de-DE" sz="1800" b="1">
                <a:solidFill>
                  <a:schemeClr val="accent2"/>
                </a:solidFill>
              </a:rPr>
              <a:t>Multiplikator/innen in der Lehrerfortbildung:</a:t>
            </a:r>
            <a:r>
              <a:rPr lang="de-DE" altLang="de-DE" sz="1800">
                <a:solidFill>
                  <a:srgbClr val="2D4141"/>
                </a:solidFill>
              </a:rPr>
              <a:t>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2D4141"/>
                </a:solidFill>
              </a:rPr>
              <a:t>  43 Standards und 18 Betreuungsstandards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230188" y="573088"/>
            <a:ext cx="628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chemeClr val="accent2"/>
                </a:solidFill>
              </a:rPr>
              <a:t>Das „Bibliotheksmodell</a:t>
            </a:r>
            <a:r>
              <a:rPr lang="ja-JP" altLang="de-DE" sz="2400">
                <a:solidFill>
                  <a:schemeClr val="accent2"/>
                </a:solidFill>
              </a:rPr>
              <a:t>“</a:t>
            </a:r>
            <a:r>
              <a:rPr lang="de-DE" altLang="ja-JP" sz="2400">
                <a:solidFill>
                  <a:schemeClr val="accent2"/>
                </a:solidFill>
              </a:rPr>
              <a:t> des PraxisInstituts</a:t>
            </a:r>
            <a:endParaRPr lang="de-DE" altLang="de-DE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1332</Words>
  <Application>Microsoft Office PowerPoint</Application>
  <PresentationFormat>Bildschirmpräsentation (4:3)</PresentationFormat>
  <Paragraphs>350</Paragraphs>
  <Slides>27</Slides>
  <Notes>27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6" baseType="lpstr">
      <vt:lpstr>Arial</vt:lpstr>
      <vt:lpstr>ＭＳ Ｐゴシック</vt:lpstr>
      <vt:lpstr>Incised901 BT</vt:lpstr>
      <vt:lpstr>Monotype Sorts</vt:lpstr>
      <vt:lpstr>Marlett</vt:lpstr>
      <vt:lpstr>ヒラギノ角ゴ Pro W3</vt:lpstr>
      <vt:lpstr>Lucida Grande</vt:lpstr>
      <vt:lpstr>Standarddesign</vt:lpstr>
      <vt:lpstr>Microsoft Word-Dokument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intelligente Qualität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Dr. Gerald Graubner</dc:creator>
  <cp:lastModifiedBy>sach1</cp:lastModifiedBy>
  <cp:revision>208</cp:revision>
  <dcterms:created xsi:type="dcterms:W3CDTF">2006-02-24T19:41:45Z</dcterms:created>
  <dcterms:modified xsi:type="dcterms:W3CDTF">2019-08-06T13:27:10Z</dcterms:modified>
</cp:coreProperties>
</file>