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5" r:id="rId4"/>
    <p:sldId id="259" r:id="rId5"/>
    <p:sldId id="260" r:id="rId6"/>
    <p:sldId id="268" r:id="rId7"/>
    <p:sldId id="267" r:id="rId8"/>
    <p:sldId id="261" r:id="rId9"/>
    <p:sldId id="269" r:id="rId10"/>
    <p:sldId id="270" r:id="rId11"/>
    <p:sldId id="280" r:id="rId12"/>
    <p:sldId id="276" r:id="rId13"/>
    <p:sldId id="290" r:id="rId14"/>
    <p:sldId id="282" r:id="rId15"/>
    <p:sldId id="289" r:id="rId16"/>
    <p:sldId id="292" r:id="rId17"/>
    <p:sldId id="284" r:id="rId18"/>
    <p:sldId id="293" r:id="rId19"/>
    <p:sldId id="294" r:id="rId20"/>
    <p:sldId id="26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2768" autoAdjust="0"/>
  </p:normalViewPr>
  <p:slideViewPr>
    <p:cSldViewPr>
      <p:cViewPr>
        <p:scale>
          <a:sx n="110" d="100"/>
          <a:sy n="110" d="100"/>
        </p:scale>
        <p:origin x="-85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3E34075-F83C-4849-B143-7E8857BD13EC}" type="datetimeFigureOut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912C308-4F22-44E0-A191-44C8D7AE34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3025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95FDD36-CA5E-439B-8789-C02246BE0A46}" type="datetimeFigureOut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E2DEDF2-D9E4-4BD3-8FF8-827A165C8D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51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143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265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cs-CZ" alt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15C9B3-ECB8-491E-87E5-107D730010F6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5323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87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87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870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870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870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D9AD7-EFDB-47F0-91B9-C4575099D0F7}" type="slidenum">
              <a:rPr lang="cs-CZ" altLang="cs-CZ" smtClean="0"/>
              <a:pPr>
                <a:defRPr/>
              </a:pPr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342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1" hangingPunct="1">
              <a:buFont typeface="Arial" charset="0"/>
              <a:buNone/>
            </a:pPr>
            <a:endParaRPr lang="cs-CZ" altLang="cs-CZ" sz="20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D9AD7-EFDB-47F0-91B9-C4575099D0F7}" type="slidenum">
              <a:rPr lang="cs-CZ" altLang="cs-CZ" smtClean="0"/>
              <a:pPr>
                <a:defRPr/>
              </a:pPr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34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D9AD7-EFDB-47F0-91B9-C4575099D0F7}" type="slidenum">
              <a:rPr lang="cs-CZ" altLang="cs-CZ" smtClean="0"/>
              <a:pPr>
                <a:defRPr/>
              </a:pPr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3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CB1DD-6DB9-472F-B328-2A727726BE18}" type="slidenum">
              <a:rPr lang="cs-CZ" altLang="cs-CZ"/>
              <a:pPr eaLnBrk="1" hangingPunct="1">
                <a:spcBef>
                  <a:spcPct val="0"/>
                </a:spcBef>
              </a:pPr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8408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202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DD6D94-E8E1-4B89-A19C-FD5D63884B20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981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3C3502-AF51-4863-A1F1-9C720604B85A}" type="slidenum">
              <a:rPr lang="cs-CZ" altLang="cs-CZ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90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DE85F-F329-4CC2-BD43-55E4161B6749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479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DE85F-F329-4CC2-BD43-55E4161B6749}" type="slidenum">
              <a:rPr lang="cs-CZ" altLang="cs-CZ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2709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DE85F-F329-4CC2-BD43-55E4161B6749}" type="slidenum">
              <a:rPr lang="cs-CZ" altLang="cs-CZ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58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baseline="0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F55D6-63C8-4EDA-BA19-ED46DB12C477}" type="slidenum">
              <a:rPr lang="cs-CZ" altLang="cs-CZ"/>
              <a:pPr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7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EDF2-D9E4-4BD3-8FF8-827A165C8D59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64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DED2-3135-40DE-99FF-B570F560E0F3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846-1A4B-4595-A287-D1CA9681A7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4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D887-9F91-4775-A04D-AD9F6969FC24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0EDA-3991-4293-80F7-CF3FE3689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32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5D12-27D8-4681-98C6-BCA96E39182C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1DA9-CE43-4E1D-A6A0-9F336D62C4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99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0496-FC66-40EC-B7E4-97528AF513AC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9FEC-D6CB-4BA1-9221-871B132B2F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243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ED8A-626C-4615-9D38-D0469B520DB4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3836-987E-4681-8B36-E41F49F947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49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3876-C170-49A4-A967-B6833DDCEC37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DDFA-E067-4F41-B46B-A17C7F6103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941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29D2-172B-432F-AD46-A437FDA3B3BD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EB55-28EC-458D-A2ED-CF5F0D8FE1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21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1F79-488F-485C-BCBB-99D4AD424AE1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BAD6-4BDC-49F0-9803-AC490EAA6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51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25A0-892B-4A43-9473-042A9E01403D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1AB2-1B75-45AD-B874-87C807161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4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1253-AE8B-45D4-9109-694F4C3BEFDC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1639-0655-4CA9-9F3D-5CB7F4615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05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01E3-DFCE-4513-82DB-77EABCD2E7E7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4619-D601-4479-834D-218E038C9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088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76FC1BE2-1799-4512-98B3-C1835344274D}" type="datetime1">
              <a:rPr lang="cs-CZ" altLang="cs-CZ"/>
              <a:pPr>
                <a:defRPr/>
              </a:pPr>
              <a:t>21.8.2019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28989"/>
                </a:solidFill>
              </a:defRPr>
            </a:lvl1pPr>
          </a:lstStyle>
          <a:p>
            <a:pPr>
              <a:defRPr/>
            </a:pPr>
            <a:fld id="{2396EE47-C84C-4DF4-8B61-6A20CCCE15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mailto:pavel.machart@mlp.cz" TargetMode="External"/><Relationship Id="rId4" Type="http://schemas.openxmlformats.org/officeDocument/2006/relationships/hyperlink" Target="mailto:vanda.fritschova@mlp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prstMaterial="clear"/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643063" y="2564904"/>
            <a:ext cx="7143750" cy="187220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/>
              <a:t>Mobile </a:t>
            </a:r>
            <a:r>
              <a:rPr lang="cs-CZ" altLang="cs-CZ" sz="4000" b="1" dirty="0" err="1" smtClean="0"/>
              <a:t>Library</a:t>
            </a:r>
            <a:r>
              <a:rPr lang="cs-CZ" altLang="cs-CZ" sz="4000" b="1" dirty="0" smtClean="0"/>
              <a:t> in Prague 1939 - 2019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1714500" y="4509120"/>
            <a:ext cx="6057900" cy="777255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August </a:t>
            </a:r>
            <a:r>
              <a:rPr lang="en-US" altLang="cs-CZ" sz="2000" dirty="0" smtClean="0">
                <a:solidFill>
                  <a:schemeClr val="tx2"/>
                </a:solidFill>
              </a:rPr>
              <a:t>8</a:t>
            </a:r>
            <a:r>
              <a:rPr lang="en-US" altLang="cs-CZ" sz="2000" baseline="30000" dirty="0" smtClean="0">
                <a:solidFill>
                  <a:schemeClr val="tx2"/>
                </a:solidFill>
              </a:rPr>
              <a:t>th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smtClean="0">
                <a:solidFill>
                  <a:schemeClr val="tx2"/>
                </a:solidFill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smtClean="0"/>
              <a:t>Minibus Oskar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  <a:defRPr/>
            </a:pPr>
            <a:r>
              <a:rPr lang="en-US" altLang="cs-CZ" sz="2000" b="1" dirty="0">
                <a:solidFill>
                  <a:schemeClr val="tx2"/>
                </a:solidFill>
              </a:rPr>
              <a:t>3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main concept points: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cs-CZ" sz="1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operate </a:t>
            </a:r>
            <a:r>
              <a:rPr lang="en-US" altLang="cs-CZ" sz="2000" dirty="0" smtClean="0">
                <a:solidFill>
                  <a:schemeClr val="tx2"/>
                </a:solidFill>
              </a:rPr>
              <a:t>in places that </a:t>
            </a:r>
            <a:r>
              <a:rPr lang="en-US" altLang="cs-CZ" sz="2000" dirty="0">
                <a:solidFill>
                  <a:schemeClr val="tx2"/>
                </a:solidFill>
              </a:rPr>
              <a:t>large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bibliobuses</a:t>
            </a:r>
            <a:r>
              <a:rPr lang="en-US" altLang="cs-CZ" sz="2000" dirty="0">
                <a:solidFill>
                  <a:schemeClr val="tx2"/>
                </a:solidFill>
              </a:rPr>
              <a:t> </a:t>
            </a:r>
            <a:r>
              <a:rPr lang="en-US" altLang="cs-CZ" sz="2000" dirty="0" smtClean="0">
                <a:solidFill>
                  <a:schemeClr val="tx2"/>
                </a:solidFill>
              </a:rPr>
              <a:t>cannot </a:t>
            </a:r>
            <a:r>
              <a:rPr lang="en-US" altLang="cs-CZ" sz="2000" dirty="0">
                <a:solidFill>
                  <a:schemeClr val="tx2"/>
                </a:solidFill>
              </a:rPr>
              <a:t>reach because of their size</a:t>
            </a:r>
          </a:p>
          <a:p>
            <a:pPr lvl="1" eaLnBrk="1" hangingPunct="1">
              <a:buBlip>
                <a:blip r:embed="rId3"/>
              </a:buBlip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provide cultural and educational services for all ages</a:t>
            </a:r>
          </a:p>
          <a:p>
            <a:pPr lvl="1" eaLnBrk="1" hangingPunct="1">
              <a:buBlip>
                <a:blip r:embed="rId3"/>
              </a:buBlip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support the marketing and promotion activities of the MLP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E14305-7CEF-400C-A76C-6894AAF76A35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51" y="3940901"/>
            <a:ext cx="4932498" cy="248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2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smtClean="0"/>
              <a:t> Oskar - </a:t>
            </a:r>
            <a:r>
              <a:rPr lang="cs-CZ" altLang="cs-CZ" sz="4000" b="1" dirty="0" err="1" smtClean="0"/>
              <a:t>specifics</a:t>
            </a:r>
            <a:r>
              <a:rPr lang="cs-CZ" altLang="cs-CZ" sz="4000" b="1" dirty="0" smtClean="0"/>
              <a:t> </a:t>
            </a:r>
            <a:r>
              <a:rPr lang="cs-CZ" altLang="cs-CZ" sz="4000" b="1" dirty="0"/>
              <a:t>and </a:t>
            </a:r>
            <a:r>
              <a:rPr lang="cs-CZ" altLang="cs-CZ" sz="4000" b="1" dirty="0" err="1" smtClean="0"/>
              <a:t>limits</a:t>
            </a:r>
            <a:r>
              <a:rPr lang="cs-CZ" altLang="cs-CZ" sz="4000" b="1" dirty="0" smtClean="0"/>
              <a:t>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309466"/>
          </a:xfrm>
        </p:spPr>
        <p:txBody>
          <a:bodyPr/>
          <a:lstStyle/>
          <a:p>
            <a:pPr eaLnBrk="1" hangingPunct="1">
              <a:buBlip>
                <a:blip r:embed="rId3"/>
              </a:buBlip>
              <a:defRPr/>
            </a:pPr>
            <a:r>
              <a:rPr lang="cs-CZ" altLang="cs-CZ" sz="2000" dirty="0" err="1" smtClean="0">
                <a:solidFill>
                  <a:schemeClr val="tx2"/>
                </a:solidFill>
              </a:rPr>
              <a:t>highly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flexible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changable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schedule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  <a:defRPr/>
            </a:pPr>
            <a:r>
              <a:rPr lang="en-US" altLang="cs-CZ" sz="2000" dirty="0" smtClean="0">
                <a:solidFill>
                  <a:schemeClr val="tx2"/>
                </a:solidFill>
              </a:rPr>
              <a:t>no indoor possibility - events only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 smtClean="0">
                <a:solidFill>
                  <a:schemeClr val="tx2"/>
                </a:solidFill>
              </a:rPr>
              <a:t>outside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  <a:defRPr/>
            </a:pPr>
            <a:r>
              <a:rPr lang="cs-CZ" altLang="cs-CZ" sz="2000" dirty="0" smtClean="0">
                <a:solidFill>
                  <a:schemeClr val="tx2"/>
                </a:solidFill>
              </a:rPr>
              <a:t>more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complicated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logistics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  <a:defRPr/>
            </a:pPr>
            <a:r>
              <a:rPr lang="en-US" altLang="cs-CZ" sz="2000" dirty="0" smtClean="0">
                <a:solidFill>
                  <a:schemeClr val="tx2"/>
                </a:solidFill>
              </a:rPr>
              <a:t>weather </a:t>
            </a:r>
            <a:r>
              <a:rPr lang="cs-CZ" altLang="cs-CZ" sz="2000" dirty="0" smtClean="0">
                <a:solidFill>
                  <a:schemeClr val="tx2"/>
                </a:solidFill>
              </a:rPr>
              <a:t>influence</a:t>
            </a:r>
          </a:p>
          <a:p>
            <a:pPr eaLnBrk="1" hangingPunct="1">
              <a:buBlip>
                <a:blip r:embed="rId3"/>
              </a:buBlip>
              <a:defRPr/>
            </a:pPr>
            <a:r>
              <a:rPr lang="cs-CZ" altLang="cs-CZ" sz="2000" dirty="0" err="1" smtClean="0">
                <a:solidFill>
                  <a:schemeClr val="tx2"/>
                </a:solidFill>
              </a:rPr>
              <a:t>demands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>
                <a:solidFill>
                  <a:schemeClr val="tx2"/>
                </a:solidFill>
              </a:rPr>
              <a:t>on </a:t>
            </a:r>
            <a:r>
              <a:rPr lang="cs-CZ" altLang="cs-CZ" sz="2000" dirty="0" err="1">
                <a:solidFill>
                  <a:schemeClr val="tx2"/>
                </a:solidFill>
              </a:rPr>
              <a:t>staff</a:t>
            </a:r>
            <a:r>
              <a:rPr lang="cs-CZ" altLang="cs-CZ" sz="2000" dirty="0">
                <a:solidFill>
                  <a:schemeClr val="tx2"/>
                </a:solidFill>
              </a:rPr>
              <a:t> - </a:t>
            </a:r>
            <a:r>
              <a:rPr lang="en-US" altLang="cs-CZ" sz="2000" dirty="0">
                <a:solidFill>
                  <a:schemeClr val="tx2"/>
                </a:solidFill>
              </a:rPr>
              <a:t>varied work, flexible working hours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cs-CZ" altLang="cs-CZ" sz="1900" dirty="0">
              <a:solidFill>
                <a:schemeClr val="tx2"/>
              </a:solidFill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AB7153-551C-4133-B8D8-D09A208D0986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Fotky aj\První nakládání.2013-03-01\IMG_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7082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ritschv\Desktop\99 MOB\PERSONALISTIKA\Škodní události\2016 Oskar MŠ V Benátkách\fotky\20161021_1050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6692" r="11250" b="12067"/>
          <a:stretch/>
        </p:blipFill>
        <p:spPr bwMode="auto">
          <a:xfrm>
            <a:off x="6012160" y="4149081"/>
            <a:ext cx="2762087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smtClean="0"/>
              <a:t>Oskar - </a:t>
            </a:r>
            <a:r>
              <a:rPr lang="cs-CZ" altLang="cs-CZ" sz="4000" b="1" dirty="0" err="1" smtClean="0"/>
              <a:t>regular</a:t>
            </a:r>
            <a:r>
              <a:rPr lang="cs-CZ" altLang="cs-CZ" sz="4000" b="1" dirty="0" smtClean="0"/>
              <a:t> </a:t>
            </a:r>
            <a:r>
              <a:rPr lang="en-US" altLang="cs-CZ" sz="4000" b="1" dirty="0" smtClean="0"/>
              <a:t>stops</a:t>
            </a:r>
            <a:endParaRPr lang="cs-CZ" altLang="cs-CZ" sz="4000" b="1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elementary </a:t>
            </a:r>
            <a:r>
              <a:rPr lang="cs-CZ" altLang="cs-CZ" sz="2000" dirty="0" smtClean="0">
                <a:solidFill>
                  <a:schemeClr val="tx2"/>
                </a:solidFill>
              </a:rPr>
              <a:t>and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nursery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 smtClean="0">
                <a:solidFill>
                  <a:schemeClr val="tx2"/>
                </a:solidFill>
              </a:rPr>
              <a:t>school</a:t>
            </a:r>
            <a:r>
              <a:rPr lang="en-US" altLang="cs-CZ" sz="2000" dirty="0">
                <a:solidFill>
                  <a:schemeClr val="tx2"/>
                </a:solidFill>
              </a:rPr>
              <a:t>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senior housing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public </a:t>
            </a:r>
            <a:r>
              <a:rPr lang="en-US" altLang="cs-CZ" sz="2000" dirty="0" smtClean="0">
                <a:solidFill>
                  <a:schemeClr val="tx2"/>
                </a:solidFill>
              </a:rPr>
              <a:t>stops rarely </a:t>
            </a:r>
            <a:r>
              <a:rPr lang="en-US" altLang="cs-CZ" sz="2000" dirty="0">
                <a:solidFill>
                  <a:schemeClr val="tx2"/>
                </a:solidFill>
              </a:rPr>
              <a:t>(as a stand-off for a closed branch or for a </a:t>
            </a:r>
            <a:r>
              <a:rPr lang="en-US" altLang="cs-CZ" sz="2000" dirty="0" smtClean="0">
                <a:solidFill>
                  <a:schemeClr val="tx2"/>
                </a:solidFill>
              </a:rPr>
              <a:t>large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</a:t>
            </a:r>
            <a:r>
              <a:rPr lang="en-US" altLang="cs-CZ" sz="2000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shopping 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centres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ADE50B-B6B6-43CF-B2C3-881BFAC6589A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5" name="Picture 2" descr="D:\Fotky aj\2016\besedy\20170516_15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/>
          <a:stretch/>
        </p:blipFill>
        <p:spPr bwMode="auto">
          <a:xfrm>
            <a:off x="212357" y="4149080"/>
            <a:ext cx="2940315" cy="20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Fotky aj\Pasování\pasování\p1050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3" y="4158423"/>
            <a:ext cx="2714623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45" y="4158423"/>
            <a:ext cx="2711883" cy="20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smtClean="0"/>
              <a:t>Oskar – </a:t>
            </a:r>
            <a:r>
              <a:rPr lang="cs-CZ" altLang="cs-CZ" sz="4000" b="1" dirty="0" err="1" smtClean="0"/>
              <a:t>irregular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stops</a:t>
            </a:r>
            <a:endParaRPr lang="cs-CZ" altLang="cs-CZ" sz="4000" b="1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dirty="0" err="1" smtClean="0">
                <a:solidFill>
                  <a:schemeClr val="tx2"/>
                </a:solidFill>
              </a:rPr>
              <a:t>events</a:t>
            </a:r>
            <a:r>
              <a:rPr lang="cs-CZ" altLang="cs-CZ" sz="2000" dirty="0" smtClean="0">
                <a:solidFill>
                  <a:schemeClr val="tx2"/>
                </a:solidFill>
              </a:rPr>
              <a:t> - </a:t>
            </a:r>
            <a:r>
              <a:rPr lang="en-US" altLang="cs-CZ" sz="2000" dirty="0" smtClean="0">
                <a:solidFill>
                  <a:schemeClr val="tx2"/>
                </a:solidFill>
              </a:rPr>
              <a:t>festivals</a:t>
            </a:r>
            <a:r>
              <a:rPr lang="en-US" altLang="cs-CZ" sz="2000" dirty="0">
                <a:solidFill>
                  <a:schemeClr val="tx2"/>
                </a:solidFill>
              </a:rPr>
              <a:t>, </a:t>
            </a:r>
            <a:r>
              <a:rPr lang="en-US" altLang="cs-CZ" sz="2000" dirty="0" smtClean="0">
                <a:solidFill>
                  <a:schemeClr val="tx2"/>
                </a:solidFill>
              </a:rPr>
              <a:t>children's days</a:t>
            </a:r>
            <a:r>
              <a:rPr lang="cs-CZ" altLang="cs-CZ" sz="2000" dirty="0" smtClean="0">
                <a:solidFill>
                  <a:schemeClr val="tx2"/>
                </a:solidFill>
              </a:rPr>
              <a:t>, </a:t>
            </a:r>
            <a:r>
              <a:rPr lang="en-US" altLang="cs-CZ" sz="2000" dirty="0" smtClean="0">
                <a:solidFill>
                  <a:schemeClr val="tx2"/>
                </a:solidFill>
              </a:rPr>
              <a:t>fairs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children and youth 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centres</a:t>
            </a:r>
            <a:r>
              <a:rPr lang="en-US" altLang="cs-CZ" sz="2000" dirty="0" smtClean="0">
                <a:solidFill>
                  <a:schemeClr val="tx2"/>
                </a:solidFill>
              </a:rPr>
              <a:t>, </a:t>
            </a:r>
            <a:r>
              <a:rPr lang="en-US" altLang="cs-CZ" sz="2000" dirty="0">
                <a:solidFill>
                  <a:schemeClr val="tx2"/>
                </a:solidFill>
              </a:rPr>
              <a:t>city </a:t>
            </a:r>
            <a:r>
              <a:rPr lang="en-US" altLang="cs-CZ" sz="2000" dirty="0" smtClean="0">
                <a:solidFill>
                  <a:schemeClr val="tx2"/>
                </a:solidFill>
              </a:rPr>
              <a:t>day camps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err="1">
                <a:solidFill>
                  <a:schemeClr val="tx2"/>
                </a:solidFill>
              </a:rPr>
              <a:t>s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chools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events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about 80 events </a:t>
            </a:r>
            <a:r>
              <a:rPr lang="en-US" altLang="cs-CZ" sz="2000" dirty="0" smtClean="0">
                <a:solidFill>
                  <a:schemeClr val="tx2"/>
                </a:solidFill>
              </a:rPr>
              <a:t>in a year</a:t>
            </a:r>
            <a:r>
              <a:rPr lang="cs-CZ" altLang="cs-CZ" sz="2000" dirty="0" smtClean="0">
                <a:solidFill>
                  <a:schemeClr val="tx2"/>
                </a:solidFill>
              </a:rPr>
              <a:t>, </a:t>
            </a:r>
            <a:r>
              <a:rPr lang="en-US" altLang="cs-CZ" sz="2000" dirty="0" smtClean="0">
                <a:solidFill>
                  <a:schemeClr val="tx2"/>
                </a:solidFill>
              </a:rPr>
              <a:t>7000 unregistered </a:t>
            </a:r>
            <a:r>
              <a:rPr lang="en-US" altLang="cs-CZ" sz="2000" dirty="0">
                <a:solidFill>
                  <a:schemeClr val="tx2"/>
                </a:solidFill>
              </a:rPr>
              <a:t>visitors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ADE50B-B6B6-43CF-B2C3-881BFAC6589A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5" name="Picture 2" descr="F:\Fotky aj\2019\03. Knihex\IMG_57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13828"/>
          <a:stretch/>
        </p:blipFill>
        <p:spPr bwMode="auto">
          <a:xfrm>
            <a:off x="110891" y="3933056"/>
            <a:ext cx="3009117" cy="21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 aj\19749_1a2a98d43464ca8e2ac8fd9f7b7de5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05" y="3919928"/>
            <a:ext cx="2785041" cy="20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Fotky aj\Muzejní noc\IMG_2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10" y="3933018"/>
            <a:ext cx="2814424" cy="21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err="1"/>
              <a:t>Promotion</a:t>
            </a:r>
            <a:endParaRPr lang="cs-CZ" altLang="cs-CZ" sz="4000" b="1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b="1" dirty="0" err="1" smtClean="0">
                <a:solidFill>
                  <a:schemeClr val="tx2"/>
                </a:solidFill>
              </a:rPr>
              <a:t>library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as </a:t>
            </a:r>
            <a:r>
              <a:rPr lang="en-US" altLang="cs-CZ" sz="2000" b="1" dirty="0">
                <a:solidFill>
                  <a:schemeClr val="tx2"/>
                </a:solidFill>
              </a:rPr>
              <a:t>a part of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a cultural </a:t>
            </a:r>
            <a:r>
              <a:rPr lang="en-US" altLang="cs-CZ" sz="2000" b="1" dirty="0">
                <a:solidFill>
                  <a:schemeClr val="tx2"/>
                </a:solidFill>
              </a:rPr>
              <a:t>life in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Prague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cs-CZ" sz="10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cooperation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 smtClean="0">
                <a:solidFill>
                  <a:schemeClr val="tx2"/>
                </a:solidFill>
              </a:rPr>
              <a:t>with Prague </a:t>
            </a:r>
            <a:r>
              <a:rPr lang="en-US" altLang="cs-CZ" sz="2000" dirty="0">
                <a:solidFill>
                  <a:schemeClr val="tx2"/>
                </a:solidFill>
              </a:rPr>
              <a:t>cultural organizations</a:t>
            </a: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closer cooperation with city district administration and the City of Prague institutions</a:t>
            </a: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a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ddressing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other potential </a:t>
            </a:r>
            <a:r>
              <a:rPr lang="en-US" altLang="cs-CZ" sz="2000" dirty="0" smtClean="0">
                <a:solidFill>
                  <a:schemeClr val="tx2"/>
                </a:solidFill>
              </a:rPr>
              <a:t>users</a:t>
            </a:r>
            <a:r>
              <a:rPr lang="en-US" altLang="cs-CZ" sz="2000" dirty="0">
                <a:solidFill>
                  <a:schemeClr val="tx2"/>
                </a:solidFill>
              </a:rPr>
              <a:t>, raising </a:t>
            </a:r>
            <a:r>
              <a:rPr lang="cs-CZ" altLang="cs-CZ" sz="2000" dirty="0" smtClean="0">
                <a:solidFill>
                  <a:schemeClr val="tx2"/>
                </a:solidFill>
              </a:rPr>
              <a:t>MLP </a:t>
            </a:r>
            <a:r>
              <a:rPr lang="en-US" altLang="cs-CZ" sz="2000" dirty="0" smtClean="0">
                <a:solidFill>
                  <a:schemeClr val="tx2"/>
                </a:solidFill>
              </a:rPr>
              <a:t>awareness</a:t>
            </a:r>
            <a:endParaRPr lang="cs-CZ" altLang="cs-CZ" sz="2000" dirty="0">
              <a:solidFill>
                <a:schemeClr val="tx2"/>
              </a:solidFill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ADE50B-B6B6-43CF-B2C3-881BFAC6589A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 dirty="0" smtClean="0">
              <a:solidFill>
                <a:srgbClr val="D28989"/>
              </a:solidFill>
            </a:endParaRPr>
          </a:p>
        </p:txBody>
      </p:sp>
      <p:pic>
        <p:nvPicPr>
          <p:cNvPr id="5" name="Picture 14" descr="Na obrÃ¡zku mÅ¯Å¾e bÃ½t: obloha, oceÃ¡n, mrak, venku, text, voda a pÅÃ­r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384376" cy="25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otky aj\2016\Na vlnách MKP\IMG_3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359589" cy="25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err="1" smtClean="0"/>
              <a:t>Promotion</a:t>
            </a:r>
            <a:endParaRPr lang="cs-CZ" altLang="cs-CZ" sz="4000" b="1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  <a:defRPr/>
            </a:pPr>
            <a:r>
              <a:rPr lang="en-US" altLang="cs-CZ" sz="2000" b="1" dirty="0">
                <a:solidFill>
                  <a:schemeClr val="tx2"/>
                </a:solidFill>
              </a:rPr>
              <a:t>advertisement  to the mobile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library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cs-CZ" altLang="cs-CZ" sz="1000" dirty="0" smtClean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  <a:defRPr/>
            </a:pPr>
            <a:r>
              <a:rPr lang="cs-CZ" altLang="cs-CZ" sz="2000" b="1" dirty="0" smtClean="0">
                <a:solidFill>
                  <a:schemeClr val="tx2"/>
                </a:solidFill>
              </a:rPr>
              <a:t>Y</a:t>
            </a:r>
            <a:r>
              <a:rPr lang="en-US" altLang="cs-CZ" sz="2000" b="1" dirty="0">
                <a:solidFill>
                  <a:schemeClr val="tx2"/>
                </a:solidFill>
              </a:rPr>
              <a:t>ear </a:t>
            </a:r>
            <a:r>
              <a:rPr lang="cs-CZ" altLang="cs-CZ" sz="2000" b="1" dirty="0">
                <a:solidFill>
                  <a:schemeClr val="tx2"/>
                </a:solidFill>
              </a:rPr>
              <a:t>in </a:t>
            </a:r>
            <a:r>
              <a:rPr lang="cs-CZ" altLang="cs-CZ" sz="2000" b="1" dirty="0" err="1">
                <a:solidFill>
                  <a:schemeClr val="tx2"/>
                </a:solidFill>
              </a:rPr>
              <a:t>motion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(</a:t>
            </a:r>
            <a:r>
              <a:rPr lang="en-US" altLang="cs-CZ" sz="2000" dirty="0" smtClean="0">
                <a:solidFill>
                  <a:schemeClr val="tx2"/>
                </a:solidFill>
              </a:rPr>
              <a:t>2014</a:t>
            </a:r>
            <a:r>
              <a:rPr lang="cs-CZ" altLang="cs-CZ" sz="2000" dirty="0" smtClean="0">
                <a:solidFill>
                  <a:schemeClr val="tx2"/>
                </a:solidFill>
              </a:rPr>
              <a:t>) </a:t>
            </a:r>
            <a:r>
              <a:rPr lang="en-US" altLang="cs-CZ" sz="2000" dirty="0" smtClean="0">
                <a:solidFill>
                  <a:schemeClr val="tx2"/>
                </a:solidFill>
              </a:rPr>
              <a:t>- </a:t>
            </a:r>
            <a:r>
              <a:rPr lang="en-US" altLang="cs-CZ" sz="2000" dirty="0">
                <a:solidFill>
                  <a:schemeClr val="tx2"/>
                </a:solidFill>
              </a:rPr>
              <a:t>a complex communication scheme oriented </a:t>
            </a:r>
            <a:r>
              <a:rPr lang="en-US" altLang="cs-CZ" sz="2000" dirty="0" smtClean="0">
                <a:solidFill>
                  <a:schemeClr val="tx2"/>
                </a:solidFill>
              </a:rPr>
              <a:t>at movement</a:t>
            </a:r>
            <a:r>
              <a:rPr lang="en-US" altLang="cs-CZ" sz="2000" dirty="0">
                <a:solidFill>
                  <a:schemeClr val="tx2"/>
                </a:solidFill>
              </a:rPr>
              <a:t>, travel and mobility</a:t>
            </a:r>
          </a:p>
          <a:p>
            <a:pPr lvl="1" eaLnBrk="1" hangingPunct="1">
              <a:buBlip>
                <a:blip r:embed="rId3"/>
              </a:buBlip>
              <a:defRPr/>
            </a:pPr>
            <a:r>
              <a:rPr lang="en-US" altLang="cs-CZ" sz="2000" dirty="0" smtClean="0">
                <a:solidFill>
                  <a:schemeClr val="tx2"/>
                </a:solidFill>
              </a:rPr>
              <a:t>printed </a:t>
            </a:r>
            <a:r>
              <a:rPr lang="en-US" altLang="cs-CZ" sz="2000" dirty="0">
                <a:solidFill>
                  <a:schemeClr val="tx2"/>
                </a:solidFill>
              </a:rPr>
              <a:t>materials (postcards, cutouts, bookmarks, library cards, info leaflets</a:t>
            </a:r>
            <a:r>
              <a:rPr lang="en-US" altLang="cs-CZ" sz="2000" dirty="0" smtClean="0">
                <a:solidFill>
                  <a:schemeClr val="tx2"/>
                </a:solidFill>
              </a:rPr>
              <a:t>)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342900" lvl="1" indent="-342900" eaLnBrk="1" hangingPunct="1">
              <a:buBlip>
                <a:blip r:embed="rId3"/>
              </a:buBlip>
              <a:defRPr/>
            </a:pPr>
            <a:r>
              <a:rPr lang="en-US" altLang="cs-CZ" sz="2000" b="1" dirty="0" smtClean="0">
                <a:solidFill>
                  <a:schemeClr val="tx2"/>
                </a:solidFill>
              </a:rPr>
              <a:t>media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marL="0" lvl="1" indent="0" eaLnBrk="1" hangingPunct="1">
              <a:buNone/>
              <a:defRPr/>
            </a:pPr>
            <a:endParaRPr lang="en-US" altLang="cs-CZ" sz="1000" b="1" dirty="0">
              <a:solidFill>
                <a:schemeClr val="tx2"/>
              </a:solidFill>
            </a:endParaRPr>
          </a:p>
          <a:p>
            <a:pPr marL="742950" lvl="2" indent="-342900" eaLnBrk="1" hangingPunct="1">
              <a:buBlip>
                <a:blip r:embed="rId3"/>
              </a:buBlip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many media links</a:t>
            </a:r>
          </a:p>
          <a:p>
            <a:pPr marL="742950" lvl="2" indent="-342900" eaLnBrk="1" hangingPunct="1">
              <a:buBlip>
                <a:blip r:embed="rId3"/>
              </a:buBlip>
              <a:defRPr/>
            </a:pPr>
            <a:r>
              <a:rPr lang="en-US" altLang="cs-CZ" sz="2000" dirty="0">
                <a:solidFill>
                  <a:schemeClr val="tx2"/>
                </a:solidFill>
              </a:rPr>
              <a:t>television and radio spots, articles </a:t>
            </a:r>
            <a:r>
              <a:rPr lang="cs-CZ" altLang="cs-CZ" sz="2000" dirty="0" smtClean="0">
                <a:solidFill>
                  <a:schemeClr val="tx2"/>
                </a:solidFill>
              </a:rPr>
              <a:t>média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ADE50B-B6B6-43CF-B2C3-881BFAC6589A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 dirty="0" smtClean="0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altLang="cs-CZ" sz="4000" b="1" dirty="0" err="1" smtClean="0"/>
              <a:t>Comparison</a:t>
            </a:r>
            <a:endParaRPr lang="cs-CZ" altLang="cs-CZ" sz="4000" b="1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ADE50B-B6B6-43CF-B2C3-881BFAC6589A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1026" name="Picture 2" descr="C:\Users\fritschv\Desktop\Prezentace Hannover\kolace kop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3456384" cy="35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rezentace Hannover\kolac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05726"/>
            <a:ext cx="3328685" cy="36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cs-CZ" sz="4000" b="1" dirty="0" err="1"/>
              <a:t>We</a:t>
            </a:r>
            <a:r>
              <a:rPr lang="cs-CZ" sz="4000" b="1" dirty="0"/>
              <a:t> </a:t>
            </a:r>
            <a:r>
              <a:rPr lang="cs-CZ" sz="4000" b="1" dirty="0" err="1" smtClean="0"/>
              <a:t>tried</a:t>
            </a:r>
            <a:r>
              <a:rPr lang="cs-CZ" sz="4000" b="1" dirty="0" smtClean="0"/>
              <a:t> „</a:t>
            </a:r>
            <a:r>
              <a:rPr lang="cs-CZ" sz="4000" b="1" dirty="0" err="1" smtClean="0"/>
              <a:t>Library</a:t>
            </a:r>
            <a:r>
              <a:rPr lang="cs-CZ" sz="4000" b="1" dirty="0" smtClean="0"/>
              <a:t> </a:t>
            </a:r>
            <a:r>
              <a:rPr lang="cs-CZ" sz="4000" b="1" dirty="0"/>
              <a:t>in </a:t>
            </a:r>
            <a:r>
              <a:rPr lang="cs-CZ" sz="4000" b="1" dirty="0" smtClean="0"/>
              <a:t>box“</a:t>
            </a:r>
            <a:endParaRPr lang="cs-CZ" sz="4000" b="1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800"/>
            <a:ext cx="8229600" cy="4608512"/>
          </a:xfrm>
        </p:spPr>
        <p:txBody>
          <a:bodyPr numCol="2"/>
          <a:lstStyle/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possibility to be “anywhere”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library services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accompanying program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fulfilled by a personal car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IT and other equipment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books, etc.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</a:p>
          <a:p>
            <a:pPr marL="457200" lvl="1" indent="0" eaLnBrk="1" hangingPunct="1">
              <a:buNone/>
            </a:pPr>
            <a:endParaRPr lang="cs-CZ" altLang="cs-CZ" sz="1900" dirty="0" smtClean="0">
              <a:solidFill>
                <a:schemeClr val="tx2"/>
              </a:solidFill>
            </a:endParaRPr>
          </a:p>
          <a:p>
            <a:pPr lvl="0" eaLnBrk="1" hangingPunct="1">
              <a:buBlip>
                <a:blip r:embed="rId3"/>
              </a:buBlip>
            </a:pPr>
            <a:endParaRPr lang="cs-CZ" altLang="cs-CZ" sz="2200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C42D2-17E5-4CD2-9F3B-EB391165C413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6" name="Picture 4" descr="C:\Users\fritschv\Downloads\20161026_102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3187"/>
          <a:stretch/>
        </p:blipFill>
        <p:spPr bwMode="auto">
          <a:xfrm>
            <a:off x="467544" y="3284984"/>
            <a:ext cx="1607913" cy="30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Fotky aj\KvK\IMG_49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6772"/>
          <a:stretch/>
        </p:blipFill>
        <p:spPr bwMode="auto">
          <a:xfrm>
            <a:off x="2339752" y="4023299"/>
            <a:ext cx="2943592" cy="23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Fotky aj\Výběry fotek k propagaci\2016\dítě v dlouhé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/>
          <a:stretch/>
        </p:blipFill>
        <p:spPr bwMode="auto">
          <a:xfrm>
            <a:off x="5528930" y="4041535"/>
            <a:ext cx="3003510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cs-CZ" sz="4000" b="1" dirty="0" err="1" smtClean="0"/>
              <a:t>Possible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developments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for</a:t>
            </a:r>
            <a:r>
              <a:rPr lang="cs-CZ" sz="4000" b="1" dirty="0" smtClean="0"/>
              <a:t> mobile </a:t>
            </a:r>
            <a:r>
              <a:rPr lang="cs-CZ" sz="4000" b="1" dirty="0" err="1" smtClean="0"/>
              <a:t>services</a:t>
            </a:r>
            <a:endParaRPr lang="cs-CZ" sz="4000" b="1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800"/>
            <a:ext cx="8229600" cy="4608512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b="1" dirty="0" smtClean="0">
                <a:solidFill>
                  <a:schemeClr val="tx2"/>
                </a:solidFill>
              </a:rPr>
              <a:t>„L</a:t>
            </a:r>
            <a:r>
              <a:rPr lang="en-US" altLang="cs-CZ" sz="2000" b="1" dirty="0" err="1" smtClean="0">
                <a:solidFill>
                  <a:schemeClr val="tx2"/>
                </a:solidFill>
              </a:rPr>
              <a:t>ibrary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 </a:t>
            </a:r>
            <a:r>
              <a:rPr lang="en-US" altLang="cs-CZ" sz="2000" b="1" dirty="0">
                <a:solidFill>
                  <a:schemeClr val="tx2"/>
                </a:solidFill>
              </a:rPr>
              <a:t>without </a:t>
            </a:r>
            <a:r>
              <a:rPr lang="cs-CZ" altLang="cs-CZ" sz="2000" b="1" dirty="0">
                <a:solidFill>
                  <a:schemeClr val="tx2"/>
                </a:solidFill>
              </a:rPr>
              <a:t>B</a:t>
            </a:r>
            <a:r>
              <a:rPr lang="en-US" altLang="cs-CZ" sz="2000" b="1" dirty="0" err="1" smtClean="0">
                <a:solidFill>
                  <a:schemeClr val="tx2"/>
                </a:solidFill>
              </a:rPr>
              <a:t>arriers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“</a:t>
            </a:r>
          </a:p>
          <a:p>
            <a:pPr marL="0" indent="0" eaLnBrk="1" hangingPunct="1">
              <a:buNone/>
            </a:pPr>
            <a:endParaRPr lang="en-US" altLang="cs-CZ" sz="10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b="1" dirty="0">
                <a:solidFill>
                  <a:schemeClr val="tx2"/>
                </a:solidFill>
              </a:rPr>
              <a:t>librarian activation worker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for older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readers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and disadvantaged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groups of </a:t>
            </a:r>
            <a:r>
              <a:rPr lang="en-US" altLang="cs-CZ" sz="2000" dirty="0" smtClean="0">
                <a:solidFill>
                  <a:schemeClr val="tx2"/>
                </a:solidFill>
              </a:rPr>
              <a:t>readers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senior </a:t>
            </a:r>
            <a:r>
              <a:rPr lang="en-US" altLang="cs-CZ" sz="2000" dirty="0">
                <a:solidFill>
                  <a:schemeClr val="tx2"/>
                </a:solidFill>
              </a:rPr>
              <a:t>housing projects and similar </a:t>
            </a:r>
            <a:r>
              <a:rPr lang="en-US" altLang="cs-CZ" sz="2000" dirty="0" smtClean="0">
                <a:solidFill>
                  <a:schemeClr val="tx2"/>
                </a:solidFill>
              </a:rPr>
              <a:t>institutions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few </a:t>
            </a:r>
            <a:r>
              <a:rPr lang="en-US" altLang="cs-CZ" sz="2000" dirty="0">
                <a:solidFill>
                  <a:schemeClr val="tx2"/>
                </a:solidFill>
              </a:rPr>
              <a:t>books, smaller </a:t>
            </a:r>
            <a:r>
              <a:rPr lang="en-US" altLang="cs-CZ" sz="2000" dirty="0" smtClean="0">
                <a:solidFill>
                  <a:schemeClr val="tx2"/>
                </a:solidFill>
              </a:rPr>
              <a:t>equipment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cultural and educational </a:t>
            </a:r>
            <a:r>
              <a:rPr lang="en-US" altLang="cs-CZ" sz="2000" dirty="0" smtClean="0">
                <a:solidFill>
                  <a:schemeClr val="tx2"/>
                </a:solidFill>
              </a:rPr>
              <a:t>programs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altLang="cs-CZ" sz="1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b="1" dirty="0" err="1" smtClean="0">
                <a:solidFill>
                  <a:schemeClr val="tx2"/>
                </a:solidFill>
              </a:rPr>
              <a:t>home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 </a:t>
            </a:r>
            <a:r>
              <a:rPr lang="cs-CZ" altLang="cs-CZ" sz="2000" b="1" dirty="0" err="1" smtClean="0">
                <a:solidFill>
                  <a:schemeClr val="tx2"/>
                </a:solidFill>
              </a:rPr>
              <a:t>delivery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for older and handicapped </a:t>
            </a:r>
            <a:r>
              <a:rPr lang="en-US" altLang="cs-CZ" sz="2000" dirty="0" smtClean="0">
                <a:solidFill>
                  <a:schemeClr val="tx2"/>
                </a:solidFill>
              </a:rPr>
              <a:t>readers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delivery book to </a:t>
            </a:r>
            <a:r>
              <a:rPr lang="en-US" altLang="cs-CZ" sz="2000" dirty="0" smtClean="0">
                <a:solidFill>
                  <a:schemeClr val="tx2"/>
                </a:solidFill>
              </a:rPr>
              <a:t>home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1000" dirty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lvl="0" eaLnBrk="1" hangingPunct="1">
              <a:buBlip>
                <a:blip r:embed="rId3"/>
              </a:buBlip>
            </a:pPr>
            <a:endParaRPr lang="cs-CZ" altLang="cs-CZ" sz="2200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C42D2-17E5-4CD2-9F3B-EB391165C413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cs-CZ" sz="4000" b="1" dirty="0" err="1" smtClean="0"/>
              <a:t>Possible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developments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for</a:t>
            </a:r>
            <a:r>
              <a:rPr lang="cs-CZ" sz="4000" b="1" dirty="0" smtClean="0"/>
              <a:t> mobile </a:t>
            </a:r>
            <a:r>
              <a:rPr lang="cs-CZ" sz="4000" b="1" dirty="0" err="1" smtClean="0"/>
              <a:t>services</a:t>
            </a:r>
            <a:endParaRPr lang="cs-CZ" sz="4000" b="1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800"/>
            <a:ext cx="8229600" cy="4608512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b="1" dirty="0" smtClean="0">
                <a:solidFill>
                  <a:schemeClr val="tx2"/>
                </a:solidFill>
              </a:rPr>
              <a:t>„I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f </a:t>
            </a:r>
            <a:r>
              <a:rPr lang="en-US" altLang="cs-CZ" sz="2000" b="1" dirty="0">
                <a:solidFill>
                  <a:schemeClr val="tx2"/>
                </a:solidFill>
              </a:rPr>
              <a:t>you do not come to us, we will come to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you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“</a:t>
            </a:r>
          </a:p>
          <a:p>
            <a:pPr marL="0" indent="0" eaLnBrk="1" hangingPunct="1">
              <a:buNone/>
            </a:pPr>
            <a:endParaRPr lang="en-US" altLang="cs-CZ" sz="1000" b="1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b="1" dirty="0" smtClean="0">
                <a:solidFill>
                  <a:schemeClr val="tx2"/>
                </a:solidFill>
              </a:rPr>
              <a:t>d</a:t>
            </a:r>
            <a:r>
              <a:rPr lang="en-US" altLang="cs-CZ" sz="2000" b="1" dirty="0" err="1" smtClean="0">
                <a:solidFill>
                  <a:schemeClr val="tx2"/>
                </a:solidFill>
              </a:rPr>
              <a:t>elivery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 </a:t>
            </a:r>
            <a:r>
              <a:rPr lang="en-US" altLang="cs-CZ" sz="2000" b="1" dirty="0">
                <a:solidFill>
                  <a:schemeClr val="tx2"/>
                </a:solidFill>
              </a:rPr>
              <a:t>of set of books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delivery to </a:t>
            </a:r>
            <a:r>
              <a:rPr lang="en-US" altLang="cs-CZ" sz="2000" dirty="0">
                <a:solidFill>
                  <a:schemeClr val="tx2"/>
                </a:solidFill>
              </a:rPr>
              <a:t>a specific place and at a specific date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delivery </a:t>
            </a:r>
            <a:r>
              <a:rPr lang="en-US" altLang="cs-CZ" sz="2000" dirty="0">
                <a:solidFill>
                  <a:schemeClr val="tx2"/>
                </a:solidFill>
              </a:rPr>
              <a:t>comfort (possibility of evening and weekend schedules)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company </a:t>
            </a:r>
            <a:r>
              <a:rPr lang="en-US" altLang="cs-CZ" sz="2000" dirty="0">
                <a:solidFill>
                  <a:schemeClr val="tx2"/>
                </a:solidFill>
              </a:rPr>
              <a:t>benefit – order a library/librarian up to your 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place</a:t>
            </a:r>
            <a:r>
              <a:rPr lang="en-US" altLang="cs-CZ" sz="2000" dirty="0" err="1">
                <a:solidFill>
                  <a:schemeClr val="tx2"/>
                </a:solidFill>
              </a:rPr>
              <a:t>paid</a:t>
            </a:r>
            <a:r>
              <a:rPr lang="en-US" altLang="cs-CZ" sz="2000" dirty="0">
                <a:solidFill>
                  <a:schemeClr val="tx2"/>
                </a:solidFill>
              </a:rPr>
              <a:t> service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paid service</a:t>
            </a:r>
          </a:p>
          <a:p>
            <a:pPr marL="914400" lvl="2" indent="0" eaLnBrk="1" hangingPunct="1">
              <a:buNone/>
            </a:pPr>
            <a:endParaRPr lang="en-US" altLang="cs-CZ" sz="1000" dirty="0" smtClean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b="1" dirty="0" smtClean="0">
                <a:solidFill>
                  <a:schemeClr val="tx2"/>
                </a:solidFill>
              </a:rPr>
              <a:t>delivery </a:t>
            </a:r>
            <a:r>
              <a:rPr lang="en-US" altLang="cs-CZ" sz="2000" b="1" dirty="0">
                <a:solidFill>
                  <a:schemeClr val="tx2"/>
                </a:solidFill>
              </a:rPr>
              <a:t>of the reserved </a:t>
            </a:r>
            <a:r>
              <a:rPr lang="cs-CZ" altLang="cs-CZ" sz="2000" b="1" dirty="0" err="1" smtClean="0">
                <a:solidFill>
                  <a:schemeClr val="tx2"/>
                </a:solidFill>
              </a:rPr>
              <a:t>books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outside </a:t>
            </a:r>
            <a:r>
              <a:rPr lang="en-US" altLang="cs-CZ" sz="2000" b="1" dirty="0">
                <a:solidFill>
                  <a:schemeClr val="tx2"/>
                </a:solidFill>
              </a:rPr>
              <a:t>the library</a:t>
            </a:r>
            <a:endParaRPr lang="cs-CZ" altLang="cs-CZ" sz="2000" b="1" dirty="0" smtClean="0">
              <a:solidFill>
                <a:schemeClr val="tx2"/>
              </a:solidFill>
            </a:endParaRP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lending books "anytime anywhere"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increase reader comfort</a:t>
            </a:r>
          </a:p>
          <a:p>
            <a:pPr lvl="2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possible cooperation with a delivery </a:t>
            </a:r>
            <a:r>
              <a:rPr lang="en-US" altLang="cs-CZ" sz="2000" dirty="0" smtClean="0">
                <a:solidFill>
                  <a:schemeClr val="tx2"/>
                </a:solidFill>
              </a:rPr>
              <a:t>service</a:t>
            </a:r>
            <a:endParaRPr lang="cs-CZ" altLang="cs-CZ" sz="1600" dirty="0" smtClean="0">
              <a:solidFill>
                <a:schemeClr val="tx2"/>
              </a:solidFill>
            </a:endParaRPr>
          </a:p>
          <a:p>
            <a:pPr marL="457200" lvl="1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lvl="0" eaLnBrk="1" hangingPunct="1">
              <a:buBlip>
                <a:blip r:embed="rId3"/>
              </a:buBlip>
            </a:pPr>
            <a:endParaRPr lang="cs-CZ" altLang="cs-CZ" sz="2200" dirty="0">
              <a:solidFill>
                <a:srgbClr val="000000"/>
              </a:solidFill>
            </a:endParaRPr>
          </a:p>
          <a:p>
            <a:pPr lvl="1" eaLnBrk="1" hangingPunct="1">
              <a:buFont typeface="Arial" charset="0"/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C42D2-17E5-4CD2-9F3B-EB391165C413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 smtClean="0"/>
              <a:t>First</a:t>
            </a:r>
            <a:r>
              <a:rPr lang="cs-CZ" altLang="cs-CZ" sz="4000" b="1" dirty="0" smtClean="0"/>
              <a:t> </a:t>
            </a:r>
            <a:r>
              <a:rPr lang="cs-CZ" altLang="cs-CZ" sz="4000" b="1" dirty="0"/>
              <a:t>bibliobus</a:t>
            </a:r>
            <a:endParaRPr lang="cs-CZ" altLang="cs-CZ" sz="4000" b="1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98376" y="2388021"/>
            <a:ext cx="4474840" cy="1329011"/>
          </a:xfrm>
        </p:spPr>
        <p:txBody>
          <a:bodyPr anchor="ctr"/>
          <a:lstStyle/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opening at August 2</a:t>
            </a:r>
            <a:r>
              <a:rPr lang="en-US" altLang="cs-CZ" sz="2000" baseline="30000" dirty="0" smtClean="0">
                <a:solidFill>
                  <a:schemeClr val="tx2"/>
                </a:solidFill>
              </a:rPr>
              <a:t>nd</a:t>
            </a:r>
            <a:r>
              <a:rPr lang="en-US" altLang="cs-CZ" sz="2000" dirty="0" smtClean="0">
                <a:solidFill>
                  <a:schemeClr val="tx2"/>
                </a:solidFill>
              </a:rPr>
              <a:t> 1939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14 stops at </a:t>
            </a:r>
            <a:r>
              <a:rPr lang="en-US" altLang="cs-CZ" sz="2000" dirty="0">
                <a:solidFill>
                  <a:schemeClr val="tx2"/>
                </a:solidFill>
              </a:rPr>
              <a:t>the outskirts of </a:t>
            </a:r>
            <a:r>
              <a:rPr lang="en-US" altLang="cs-CZ" sz="2000" dirty="0" smtClean="0">
                <a:solidFill>
                  <a:schemeClr val="tx2"/>
                </a:solidFill>
              </a:rPr>
              <a:t>Prague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closed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>
                <a:solidFill>
                  <a:schemeClr val="tx2"/>
                </a:solidFill>
              </a:rPr>
              <a:t>in May 1940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307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821708-3FEF-454A-9F05-EDC5D43DC6A2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 dirty="0">
              <a:solidFill>
                <a:srgbClr val="D28989"/>
              </a:solidFill>
            </a:endParaRPr>
          </a:p>
        </p:txBody>
      </p:sp>
      <p:pic>
        <p:nvPicPr>
          <p:cNvPr id="1026" name="Picture 2" descr="F:\bibliobusy fotky\Pozvanka_bibliobus\5454_B_1939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238601" cy="48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ctrTitle"/>
          </p:nvPr>
        </p:nvSpPr>
        <p:spPr>
          <a:xfrm>
            <a:off x="1643063" y="2130425"/>
            <a:ext cx="7143750" cy="1512888"/>
          </a:xfrm>
        </p:spPr>
        <p:txBody>
          <a:bodyPr/>
          <a:lstStyle/>
          <a:p>
            <a:pPr algn="l" eaLnBrk="1" hangingPunct="1"/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en-US" altLang="cs-CZ" sz="2800" b="1" dirty="0" smtClean="0"/>
              <a:t>Thank </a:t>
            </a:r>
            <a:r>
              <a:rPr lang="en-US" altLang="cs-CZ" sz="2800" b="1" dirty="0"/>
              <a:t>you for your attention</a:t>
            </a:r>
            <a:endParaRPr lang="cs-CZ" altLang="cs-CZ" sz="2800" b="1" dirty="0" smtClean="0"/>
          </a:p>
        </p:txBody>
      </p:sp>
      <p:sp>
        <p:nvSpPr>
          <p:cNvPr id="10244" name="Podnadpis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400175"/>
          </a:xfrm>
        </p:spPr>
        <p:txBody>
          <a:bodyPr numCol="2"/>
          <a:lstStyle/>
          <a:p>
            <a:pPr algn="l" eaLnBrk="1" hangingPunct="1"/>
            <a:endParaRPr lang="cs-CZ" altLang="cs-CZ" sz="2000" dirty="0" smtClean="0">
              <a:solidFill>
                <a:schemeClr val="tx2"/>
              </a:solidFill>
            </a:endParaRPr>
          </a:p>
          <a:p>
            <a:pPr algn="l" eaLnBrk="1" hangingPunct="1"/>
            <a:r>
              <a:rPr lang="cs-CZ" altLang="cs-CZ" sz="1900" dirty="0" smtClean="0">
                <a:solidFill>
                  <a:schemeClr val="tx2"/>
                </a:solidFill>
              </a:rPr>
              <a:t>Vanda Fritschová</a:t>
            </a:r>
          </a:p>
          <a:p>
            <a:pPr algn="l" eaLnBrk="1" hangingPunct="1"/>
            <a:r>
              <a:rPr lang="cs-CZ" altLang="cs-CZ" sz="1900" dirty="0">
                <a:solidFill>
                  <a:schemeClr val="tx2"/>
                </a:solidFill>
                <a:hlinkClick r:id="rId4"/>
              </a:rPr>
              <a:t>vanda.fritschova@mlp.cz</a:t>
            </a:r>
            <a:endParaRPr lang="cs-CZ" altLang="cs-CZ" sz="1900" dirty="0">
              <a:solidFill>
                <a:schemeClr val="tx2"/>
              </a:solidFill>
            </a:endParaRPr>
          </a:p>
          <a:p>
            <a:pPr algn="l" eaLnBrk="1" hangingPunct="1"/>
            <a:endParaRPr lang="cs-CZ" altLang="cs-CZ" sz="1900" dirty="0" smtClean="0">
              <a:solidFill>
                <a:schemeClr val="tx2"/>
              </a:solidFill>
            </a:endParaRPr>
          </a:p>
          <a:p>
            <a:pPr algn="l" eaLnBrk="1" hangingPunct="1"/>
            <a:endParaRPr lang="cs-CZ" altLang="cs-CZ" sz="1900" dirty="0" smtClean="0">
              <a:solidFill>
                <a:schemeClr val="tx2"/>
              </a:solidFill>
            </a:endParaRPr>
          </a:p>
          <a:p>
            <a:pPr algn="l" eaLnBrk="1" hangingPunct="1"/>
            <a:r>
              <a:rPr lang="cs-CZ" altLang="cs-CZ" sz="1900" dirty="0" smtClean="0">
                <a:solidFill>
                  <a:schemeClr val="tx2"/>
                </a:solidFill>
              </a:rPr>
              <a:t>Pavel </a:t>
            </a:r>
            <a:r>
              <a:rPr lang="cs-CZ" altLang="cs-CZ" sz="1900" dirty="0" err="1" smtClean="0">
                <a:solidFill>
                  <a:schemeClr val="tx2"/>
                </a:solidFill>
              </a:rPr>
              <a:t>Machart</a:t>
            </a:r>
            <a:endParaRPr lang="cs-CZ" altLang="cs-CZ" sz="1900" dirty="0" smtClean="0">
              <a:solidFill>
                <a:schemeClr val="tx2"/>
              </a:solidFill>
            </a:endParaRPr>
          </a:p>
          <a:p>
            <a:pPr algn="l" eaLnBrk="1" hangingPunct="1"/>
            <a:r>
              <a:rPr lang="cs-CZ" altLang="cs-CZ" sz="1900" dirty="0" smtClean="0">
                <a:solidFill>
                  <a:schemeClr val="tx2"/>
                </a:solidFill>
                <a:hlinkClick r:id="rId5"/>
              </a:rPr>
              <a:t>pavel.machart@mlp.cz</a:t>
            </a:r>
            <a:endParaRPr lang="cs-CZ" altLang="cs-CZ" sz="1900" dirty="0">
              <a:solidFill>
                <a:schemeClr val="tx2"/>
              </a:solidFill>
            </a:endParaRPr>
          </a:p>
          <a:p>
            <a:pPr algn="l" eaLnBrk="1" hangingPunct="1"/>
            <a:endParaRPr lang="cs-CZ" altLang="cs-CZ" sz="2000" dirty="0" smtClean="0">
              <a:solidFill>
                <a:schemeClr val="tx2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3736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First </a:t>
            </a:r>
            <a:r>
              <a:rPr lang="cs-CZ" altLang="cs-CZ" sz="4000" b="1" dirty="0" smtClean="0"/>
              <a:t>bibliobus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sz="2000" b="1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b="1" dirty="0" smtClean="0">
                <a:solidFill>
                  <a:schemeClr val="tx2"/>
                </a:solidFill>
              </a:rPr>
              <a:t>T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he </a:t>
            </a:r>
            <a:r>
              <a:rPr lang="en-US" altLang="cs-CZ" sz="2000" b="1" dirty="0">
                <a:solidFill>
                  <a:schemeClr val="tx2"/>
                </a:solidFill>
              </a:rPr>
              <a:t>M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obile Library </a:t>
            </a:r>
            <a:r>
              <a:rPr lang="en-US" altLang="cs-CZ" sz="2000" b="1" dirty="0">
                <a:solidFill>
                  <a:schemeClr val="tx2"/>
                </a:solidFill>
              </a:rPr>
              <a:t>D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epartment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>
                <a:solidFill>
                  <a:schemeClr val="tx2"/>
                </a:solidFill>
              </a:rPr>
              <a:t/>
            </a:r>
            <a:br>
              <a:rPr lang="cs-CZ" altLang="cs-CZ" sz="2000" dirty="0">
                <a:solidFill>
                  <a:schemeClr val="tx2"/>
                </a:solidFill>
              </a:rPr>
            </a:br>
            <a:endParaRPr lang="cs-CZ" altLang="cs-CZ" sz="1000" dirty="0" smtClean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dirty="0">
                <a:solidFill>
                  <a:schemeClr val="tx2"/>
                </a:solidFill>
              </a:rPr>
              <a:t>h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ead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of </a:t>
            </a:r>
            <a:r>
              <a:rPr lang="cs-CZ" altLang="cs-CZ" sz="2000" dirty="0">
                <a:solidFill>
                  <a:schemeClr val="tx2"/>
                </a:solidFill>
              </a:rPr>
              <a:t>d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epartment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dirty="0">
                <a:solidFill>
                  <a:schemeClr val="tx2"/>
                </a:solidFill>
              </a:rPr>
              <a:t>l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ibrarian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d</a:t>
            </a:r>
            <a:r>
              <a:rPr lang="en-US" altLang="cs-CZ" sz="2000" dirty="0" smtClean="0">
                <a:solidFill>
                  <a:schemeClr val="tx2"/>
                </a:solidFill>
              </a:rPr>
              <a:t>river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cs-CZ" altLang="cs-CZ" sz="2000" dirty="0">
                <a:solidFill>
                  <a:schemeClr val="tx2"/>
                </a:solidFill>
              </a:rPr>
              <a:t>f</a:t>
            </a:r>
            <a:r>
              <a:rPr lang="en-US" altLang="cs-CZ" sz="2000" dirty="0" smtClean="0">
                <a:solidFill>
                  <a:schemeClr val="tx2"/>
                </a:solidFill>
              </a:rPr>
              <a:t>our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assistan</a:t>
            </a:r>
            <a:r>
              <a:rPr lang="en-US" altLang="cs-CZ" sz="2000" dirty="0" smtClean="0">
                <a:solidFill>
                  <a:schemeClr val="tx2"/>
                </a:solidFill>
              </a:rPr>
              <a:t>t</a:t>
            </a:r>
            <a:r>
              <a:rPr lang="cs-CZ" altLang="cs-CZ" sz="2000" dirty="0" smtClean="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4100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AF9B09-4968-4747-A1B4-A16F37F6B009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2054" name="Picture 6" descr="F:\bibliobusy fotky\Exterier_prvniho_bibliobusu\5460_b_1938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53" y="3140968"/>
            <a:ext cx="4821942" cy="317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/>
              <a:t>First</a:t>
            </a:r>
            <a:r>
              <a:rPr lang="cs-CZ" altLang="cs-CZ" sz="4000" b="1" dirty="0"/>
              <a:t> </a:t>
            </a:r>
            <a:r>
              <a:rPr lang="cs-CZ" altLang="cs-CZ" sz="4000" b="1" dirty="0" smtClean="0"/>
              <a:t>bibliobus</a:t>
            </a:r>
          </a:p>
        </p:txBody>
      </p:sp>
      <p:sp>
        <p:nvSpPr>
          <p:cNvPr id="5124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B7E340-6FEC-476F-9A6A-B66187FA7BD8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5" name="Picture 2" descr="F:\bibliobusy fotky\Interier_prvniho_bibliobusu\5459_b_1957_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3756"/>
            <a:ext cx="3376526" cy="24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bibliobusy fotky\Interier_prvniho_bibliobusu\5459_b_1957_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07" y="4004944"/>
            <a:ext cx="2860094" cy="27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bibliobusy fotky\Interier_prvniho_bibliobusu\5459_b_1957_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4944"/>
            <a:ext cx="2811808" cy="27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bibliobusy fotky\Exterier_prvniho_bibliobusu\5460_b_1938_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7" y="1268760"/>
            <a:ext cx="3456384" cy="2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 smtClean="0"/>
              <a:t>After</a:t>
            </a:r>
            <a:r>
              <a:rPr lang="cs-CZ" altLang="cs-CZ" sz="4000" b="1" dirty="0" smtClean="0"/>
              <a:t> 1947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dirty="0">
                <a:solidFill>
                  <a:schemeClr val="tx2"/>
                </a:solidFill>
              </a:rPr>
              <a:t>p</a:t>
            </a:r>
            <a:r>
              <a:rPr lang="en-US" altLang="cs-CZ" sz="2000" dirty="0" smtClean="0">
                <a:solidFill>
                  <a:schemeClr val="tx2"/>
                </a:solidFill>
              </a:rPr>
              <a:t>reparation of a </a:t>
            </a:r>
            <a:r>
              <a:rPr lang="en-US" altLang="cs-CZ" sz="2000" dirty="0">
                <a:solidFill>
                  <a:schemeClr val="tx2"/>
                </a:solidFill>
              </a:rPr>
              <a:t>new mobile </a:t>
            </a:r>
            <a:r>
              <a:rPr lang="en-US" altLang="cs-CZ" sz="2000" dirty="0" smtClean="0">
                <a:solidFill>
                  <a:schemeClr val="tx2"/>
                </a:solidFill>
              </a:rPr>
              <a:t>library in </a:t>
            </a:r>
            <a:r>
              <a:rPr lang="en-US" altLang="cs-CZ" sz="2000" dirty="0">
                <a:solidFill>
                  <a:schemeClr val="tx2"/>
                </a:solidFill>
              </a:rPr>
              <a:t>1947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service created </a:t>
            </a:r>
            <a:r>
              <a:rPr lang="en-US" altLang="cs-CZ" sz="2000" dirty="0">
                <a:solidFill>
                  <a:schemeClr val="tx2"/>
                </a:solidFill>
              </a:rPr>
              <a:t>for 18 </a:t>
            </a:r>
            <a:r>
              <a:rPr lang="en-US" altLang="cs-CZ" sz="2000" dirty="0" smtClean="0">
                <a:solidFill>
                  <a:schemeClr val="tx2"/>
                </a:solidFill>
              </a:rPr>
              <a:t>stops</a:t>
            </a:r>
            <a:endParaRPr lang="en-US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o</a:t>
            </a:r>
            <a:r>
              <a:rPr lang="en-US" altLang="cs-CZ" sz="2000" dirty="0" smtClean="0">
                <a:solidFill>
                  <a:schemeClr val="tx2"/>
                </a:solidFill>
              </a:rPr>
              <a:t>ne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</a:t>
            </a:r>
            <a:r>
              <a:rPr lang="en-US" altLang="cs-CZ" sz="2000" dirty="0">
                <a:solidFill>
                  <a:schemeClr val="tx2"/>
                </a:solidFill>
              </a:rPr>
              <a:t> for adults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o</a:t>
            </a:r>
            <a:r>
              <a:rPr lang="en-US" altLang="cs-CZ" sz="2000" dirty="0" smtClean="0">
                <a:solidFill>
                  <a:schemeClr val="tx2"/>
                </a:solidFill>
              </a:rPr>
              <a:t>ne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</a:t>
            </a:r>
            <a:r>
              <a:rPr lang="en-US" altLang="cs-CZ" sz="2000" dirty="0">
                <a:solidFill>
                  <a:schemeClr val="tx2"/>
                </a:solidFill>
              </a:rPr>
              <a:t> for </a:t>
            </a:r>
            <a:r>
              <a:rPr lang="en-US" altLang="cs-CZ" sz="2000" dirty="0" smtClean="0">
                <a:solidFill>
                  <a:schemeClr val="tx2"/>
                </a:solidFill>
              </a:rPr>
              <a:t>kids and youth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614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B7DD8-04B1-48A8-92C2-CCEEDF8B045B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4102" name="Picture 6" descr="F:\bibliobusy fotky\Bibliobus_v_50_letech\5889_B_1951_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r="7659"/>
          <a:stretch/>
        </p:blipFill>
        <p:spPr bwMode="auto">
          <a:xfrm>
            <a:off x="5802806" y="4206957"/>
            <a:ext cx="2909836" cy="21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F:\bibliobusy fotky\Provoz_bibliobusu_v_letech_1947_1957_1958\5888_B_1947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916506" cy="21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ibliobusy fotky\Bibliobus_v_50_letech\5889_B_1951_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7018" r="7492" b="9624"/>
          <a:stretch/>
        </p:blipFill>
        <p:spPr bwMode="auto">
          <a:xfrm>
            <a:off x="827584" y="3532348"/>
            <a:ext cx="4142298" cy="28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 smtClean="0"/>
              <a:t>After</a:t>
            </a:r>
            <a:r>
              <a:rPr lang="cs-CZ" altLang="cs-CZ" sz="4000" b="1" dirty="0" smtClean="0"/>
              <a:t> 1969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m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obile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librarie</a:t>
            </a:r>
            <a:r>
              <a:rPr lang="cs-CZ" altLang="cs-CZ" sz="2000" dirty="0" smtClean="0">
                <a:solidFill>
                  <a:schemeClr val="tx2"/>
                </a:solidFill>
              </a:rPr>
              <a:t>s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as part of the Central Library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err="1" smtClean="0">
                <a:solidFill>
                  <a:schemeClr val="tx2"/>
                </a:solidFill>
              </a:rPr>
              <a:t>b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ibliobus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serves both children and adults at the same time</a:t>
            </a: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d</a:t>
            </a:r>
            <a:r>
              <a:rPr lang="en-US" altLang="cs-CZ" sz="2000" dirty="0" err="1" smtClean="0">
                <a:solidFill>
                  <a:schemeClr val="tx2"/>
                </a:solidFill>
              </a:rPr>
              <a:t>ifferent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number of </a:t>
            </a:r>
            <a:r>
              <a:rPr lang="en-US" altLang="cs-CZ" sz="2000" dirty="0" smtClean="0">
                <a:solidFill>
                  <a:schemeClr val="tx2"/>
                </a:solidFill>
              </a:rPr>
              <a:t>vehicles: </a:t>
            </a:r>
            <a:r>
              <a:rPr lang="en-US" altLang="cs-CZ" sz="2000" dirty="0">
                <a:solidFill>
                  <a:schemeClr val="tx2"/>
                </a:solidFill>
              </a:rPr>
              <a:t>1 to 3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9 to 24 </a:t>
            </a:r>
            <a:r>
              <a:rPr lang="en-US" altLang="cs-CZ" sz="2000" dirty="0" smtClean="0">
                <a:solidFill>
                  <a:schemeClr val="tx2"/>
                </a:solidFill>
              </a:rPr>
              <a:t>stops in </a:t>
            </a:r>
            <a:r>
              <a:rPr lang="en-US" altLang="cs-CZ" sz="2000" dirty="0">
                <a:solidFill>
                  <a:schemeClr val="tx2"/>
                </a:solidFill>
              </a:rPr>
              <a:t>Prague outskirts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614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B7DD8-04B1-48A8-92C2-CCEEDF8B045B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5124" name="Picture 4" descr="F:\bibliobusy fotky\Bibliobus_po_roce_1969\5887_B_1969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9656"/>
            <a:ext cx="4215397" cy="31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bibliobusy fotky\Bibliobus_po_roce_1969\5887_B_1969_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5821"/>
            <a:ext cx="2376264" cy="17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bibliobusy fotky\Bibliobus_na_ cestach_1\5618_b_19YY_0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5958629" y="4650310"/>
            <a:ext cx="2376264" cy="1747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 smtClean="0"/>
              <a:t>After</a:t>
            </a:r>
            <a:r>
              <a:rPr lang="cs-CZ" altLang="cs-CZ" sz="4000" b="1" dirty="0" smtClean="0"/>
              <a:t> 1989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cs-CZ" altLang="cs-CZ" sz="2000" dirty="0" err="1" smtClean="0">
                <a:solidFill>
                  <a:schemeClr val="tx2"/>
                </a:solidFill>
              </a:rPr>
              <a:t>bibliobuses</a:t>
            </a:r>
            <a:r>
              <a:rPr lang="en-US" altLang="cs-CZ" sz="2000" dirty="0" smtClean="0">
                <a:solidFill>
                  <a:schemeClr val="tx2"/>
                </a:solidFill>
              </a:rPr>
              <a:t> </a:t>
            </a:r>
            <a:r>
              <a:rPr lang="en-US" altLang="cs-CZ" sz="2000" dirty="0">
                <a:solidFill>
                  <a:schemeClr val="tx2"/>
                </a:solidFill>
              </a:rPr>
              <a:t>were gradually replaced by </a:t>
            </a:r>
            <a:r>
              <a:rPr lang="en-US" altLang="cs-CZ" sz="2000" dirty="0" smtClean="0">
                <a:solidFill>
                  <a:schemeClr val="tx2"/>
                </a:solidFill>
              </a:rPr>
              <a:t>newer vehicles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regular </a:t>
            </a:r>
            <a:r>
              <a:rPr lang="en-US" altLang="cs-CZ" sz="2000" dirty="0">
                <a:solidFill>
                  <a:schemeClr val="tx2"/>
                </a:solidFill>
              </a:rPr>
              <a:t>timetable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represent stone branches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in the outskirts of the </a:t>
            </a:r>
            <a:r>
              <a:rPr lang="en-US" altLang="cs-CZ" sz="2000" dirty="0" smtClean="0">
                <a:solidFill>
                  <a:schemeClr val="tx2"/>
                </a:solidFill>
              </a:rPr>
              <a:t>city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cs-CZ" sz="16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000" dirty="0" smtClean="0">
                <a:solidFill>
                  <a:schemeClr val="tx2"/>
                </a:solidFill>
              </a:rPr>
              <a:t>	</a:t>
            </a:r>
            <a:r>
              <a:rPr lang="cs-CZ" altLang="cs-CZ" sz="1700" dirty="0" smtClean="0">
                <a:solidFill>
                  <a:schemeClr val="tx2"/>
                </a:solidFill>
              </a:rPr>
              <a:t>made in 1991        	</a:t>
            </a:r>
            <a:r>
              <a:rPr lang="cs-CZ" altLang="cs-CZ" sz="1700" dirty="0">
                <a:solidFill>
                  <a:schemeClr val="tx2"/>
                </a:solidFill>
              </a:rPr>
              <a:t>	</a:t>
            </a:r>
            <a:r>
              <a:rPr lang="cs-CZ" altLang="cs-CZ" sz="1700" dirty="0" smtClean="0">
                <a:solidFill>
                  <a:schemeClr val="tx2"/>
                </a:solidFill>
              </a:rPr>
              <a:t>		made in 1995</a:t>
            </a:r>
            <a:endParaRPr lang="en-US" altLang="cs-CZ" sz="1700" dirty="0">
              <a:solidFill>
                <a:schemeClr val="tx2"/>
              </a:solidFill>
            </a:endParaRPr>
          </a:p>
        </p:txBody>
      </p:sp>
      <p:sp>
        <p:nvSpPr>
          <p:cNvPr id="614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B7DD8-04B1-48A8-92C2-CCEEDF8B045B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D28989"/>
              </a:solidFill>
            </a:endParaRPr>
          </a:p>
        </p:txBody>
      </p:sp>
      <p:pic>
        <p:nvPicPr>
          <p:cNvPr id="5" name="Obrázek 4" descr="C:\Users\fritschv\Desktop\Prezentace Hannover\Bibliobus_1991_ext\5616_b_1991_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1337" r="11134" b="26163"/>
          <a:stretch/>
        </p:blipFill>
        <p:spPr bwMode="auto">
          <a:xfrm>
            <a:off x="467544" y="3789040"/>
            <a:ext cx="3766084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C:\Users\fritschv\Desktop\Prezentace Hannover\Fotky podle slajdů\BB00_n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1910" r="154" b="1348"/>
          <a:stretch/>
        </p:blipFill>
        <p:spPr bwMode="auto">
          <a:xfrm>
            <a:off x="4860032" y="3789040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err="1" smtClean="0"/>
              <a:t>After</a:t>
            </a:r>
            <a:r>
              <a:rPr lang="cs-CZ" altLang="cs-CZ" sz="4000" b="1" dirty="0" smtClean="0"/>
              <a:t> 2009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Blip>
                <a:blip r:embed="rId3"/>
              </a:buBlip>
            </a:pPr>
            <a:endParaRPr lang="cs-CZ" altLang="cs-CZ" sz="19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endParaRPr lang="cs-CZ" altLang="cs-CZ" sz="19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establishment </a:t>
            </a:r>
            <a:r>
              <a:rPr lang="en-US" altLang="cs-CZ" sz="2000" dirty="0">
                <a:solidFill>
                  <a:schemeClr val="tx2"/>
                </a:solidFill>
              </a:rPr>
              <a:t>of a separate </a:t>
            </a:r>
            <a:r>
              <a:rPr lang="en-US" altLang="cs-CZ" sz="2000" b="1" dirty="0">
                <a:solidFill>
                  <a:schemeClr val="tx2"/>
                </a:solidFill>
              </a:rPr>
              <a:t>mobile service department</a:t>
            </a:r>
          </a:p>
          <a:p>
            <a:pPr eaLnBrk="1" hangingPunct="1">
              <a:buBlip>
                <a:blip r:embed="rId3"/>
              </a:buBlip>
            </a:pPr>
            <a:endParaRPr lang="en-US" altLang="cs-CZ" sz="19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b="1" dirty="0" smtClean="0">
                <a:solidFill>
                  <a:schemeClr val="tx2"/>
                </a:solidFill>
              </a:rPr>
              <a:t>a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 </a:t>
            </a:r>
            <a:r>
              <a:rPr lang="en-US" altLang="cs-CZ" sz="2000" b="1" dirty="0">
                <a:solidFill>
                  <a:schemeClr val="tx2"/>
                </a:solidFill>
              </a:rPr>
              <a:t>new concept of mobile </a:t>
            </a:r>
            <a:r>
              <a:rPr lang="en-US" altLang="cs-CZ" sz="2000" b="1" dirty="0" smtClean="0">
                <a:solidFill>
                  <a:schemeClr val="tx2"/>
                </a:solidFill>
              </a:rPr>
              <a:t>services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: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cs-CZ" sz="1000" dirty="0">
              <a:solidFill>
                <a:schemeClr val="tx2"/>
              </a:solidFill>
            </a:endParaRP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change from 3 large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bibliobuses</a:t>
            </a:r>
            <a:r>
              <a:rPr lang="en-US" altLang="cs-CZ" sz="2000" dirty="0">
                <a:solidFill>
                  <a:schemeClr val="tx2"/>
                </a:solidFill>
              </a:rPr>
              <a:t> to 2 large </a:t>
            </a:r>
            <a:r>
              <a:rPr lang="en-US" altLang="cs-CZ" sz="2000" dirty="0" err="1">
                <a:solidFill>
                  <a:schemeClr val="tx2"/>
                </a:solidFill>
              </a:rPr>
              <a:t>bibliobuses</a:t>
            </a:r>
            <a:r>
              <a:rPr lang="en-US" altLang="cs-CZ" sz="2000" dirty="0">
                <a:solidFill>
                  <a:schemeClr val="tx2"/>
                </a:solidFill>
              </a:rPr>
              <a:t> and 1 small (up to 3.5 t)</a:t>
            </a: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change of provided services</a:t>
            </a:r>
          </a:p>
          <a:p>
            <a:pPr lvl="1"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acquisition of a small </a:t>
            </a:r>
            <a:r>
              <a:rPr lang="en-US" altLang="cs-CZ" sz="2000" dirty="0" err="1">
                <a:solidFill>
                  <a:schemeClr val="tx2"/>
                </a:solidFill>
              </a:rPr>
              <a:t>bibliobus</a:t>
            </a: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7172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007822-F519-4BD7-873F-B0B63C5BAE27}" type="slidenum">
              <a:rPr lang="cs-CZ" altLang="cs-CZ" sz="120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US" altLang="cs-CZ" sz="4000" b="1" dirty="0" smtClean="0"/>
              <a:t>Large </a:t>
            </a:r>
            <a:r>
              <a:rPr lang="cs-CZ" altLang="cs-CZ" sz="4000" b="1" dirty="0" err="1" smtClean="0"/>
              <a:t>bibliobuses</a:t>
            </a:r>
            <a:endParaRPr lang="cs-CZ" altLang="cs-CZ" sz="4000" b="1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1728217"/>
          </a:xfrm>
        </p:spPr>
        <p:txBody>
          <a:bodyPr numCol="2"/>
          <a:lstStyle/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represent </a:t>
            </a:r>
            <a:r>
              <a:rPr lang="en-US" altLang="cs-CZ" sz="2000" dirty="0">
                <a:solidFill>
                  <a:schemeClr val="tx2"/>
                </a:solidFill>
              </a:rPr>
              <a:t>stone branches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>
                <a:solidFill>
                  <a:schemeClr val="tx2"/>
                </a:solidFill>
              </a:rPr>
              <a:t>in the outskirts of the city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mostly </a:t>
            </a:r>
            <a:r>
              <a:rPr lang="en-US" altLang="cs-CZ" sz="2000" dirty="0">
                <a:solidFill>
                  <a:schemeClr val="tx2"/>
                </a:solidFill>
              </a:rPr>
              <a:t>seniors, mothers with </a:t>
            </a:r>
            <a:r>
              <a:rPr lang="en-US" altLang="cs-CZ" sz="2000" dirty="0" smtClean="0">
                <a:solidFill>
                  <a:schemeClr val="tx2"/>
                </a:solidFill>
              </a:rPr>
              <a:t>children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en-US" altLang="cs-CZ" sz="2000" dirty="0" smtClean="0">
                <a:solidFill>
                  <a:schemeClr val="tx2"/>
                </a:solidFill>
              </a:rPr>
              <a:t>regular timetable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err="1" smtClean="0">
                <a:solidFill>
                  <a:schemeClr val="tx2"/>
                </a:solidFill>
              </a:rPr>
              <a:t>automation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library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system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Blip>
                <a:blip r:embed="rId3"/>
              </a:buBlip>
            </a:pPr>
            <a:r>
              <a:rPr lang="cs-CZ" altLang="cs-CZ" sz="2000" dirty="0" smtClean="0">
                <a:solidFill>
                  <a:schemeClr val="tx2"/>
                </a:solidFill>
              </a:rPr>
              <a:t>internet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for</a:t>
            </a:r>
            <a:r>
              <a:rPr lang="cs-CZ" altLang="cs-CZ" sz="2000" dirty="0" smtClean="0">
                <a:solidFill>
                  <a:schemeClr val="tx2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everyone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endParaRPr lang="cs-CZ" altLang="cs-CZ" sz="2000" dirty="0" smtClean="0">
              <a:solidFill>
                <a:schemeClr val="tx2"/>
              </a:solidFill>
            </a:endParaRP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60D9B5-EE9A-456B-A5AC-C39E69209867}" type="slidenum">
              <a:rPr lang="cs-CZ" altLang="cs-CZ" sz="1200" smtClean="0">
                <a:solidFill>
                  <a:srgbClr val="D2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 smtClean="0">
              <a:solidFill>
                <a:srgbClr val="D28989"/>
              </a:solidFill>
            </a:endParaRP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97313"/>
            <a:ext cx="3529012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65563"/>
            <a:ext cx="44005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00068" y="3496231"/>
            <a:ext cx="70930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>
                <a:solidFill>
                  <a:schemeClr val="tx2"/>
                </a:solidFill>
              </a:rPr>
              <a:t>m</a:t>
            </a:r>
            <a:r>
              <a:rPr lang="cs-CZ" sz="1700" dirty="0" smtClean="0">
                <a:solidFill>
                  <a:schemeClr val="tx2"/>
                </a:solidFill>
              </a:rPr>
              <a:t>ade in 2004				made in 2008</a:t>
            </a:r>
            <a:endParaRPr lang="cs-CZ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p-prezentace-sablona-091109">
  <a:themeElements>
    <a:clrScheme name="MLP ppt">
      <a:dk1>
        <a:srgbClr val="C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7777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mlp-prezentace-sablona-091109</Template>
  <TotalTime>3610</TotalTime>
  <Words>621</Words>
  <Application>Microsoft Office PowerPoint</Application>
  <PresentationFormat>Předvádění na obrazovce (4:3)</PresentationFormat>
  <Paragraphs>181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mlp-prezentace-sablona-091109</vt:lpstr>
      <vt:lpstr>Mobile Library in Prague 1939 - 2019</vt:lpstr>
      <vt:lpstr>First bibliobus</vt:lpstr>
      <vt:lpstr>First bibliobus</vt:lpstr>
      <vt:lpstr>First bibliobus</vt:lpstr>
      <vt:lpstr>After 1947</vt:lpstr>
      <vt:lpstr>After 1969</vt:lpstr>
      <vt:lpstr>After 1989</vt:lpstr>
      <vt:lpstr>After 2009</vt:lpstr>
      <vt:lpstr>Large bibliobuses</vt:lpstr>
      <vt:lpstr>Minibus Oskar</vt:lpstr>
      <vt:lpstr> Oskar - specifics and limits </vt:lpstr>
      <vt:lpstr>Oskar - regular stops</vt:lpstr>
      <vt:lpstr>Oskar – irregular stops</vt:lpstr>
      <vt:lpstr>Promotion</vt:lpstr>
      <vt:lpstr>Promotion</vt:lpstr>
      <vt:lpstr>Comparison</vt:lpstr>
      <vt:lpstr>We tried „Library in box“</vt:lpstr>
      <vt:lpstr>Possible developments for mobile services</vt:lpstr>
      <vt:lpstr>Possible developments for mobile services</vt:lpstr>
      <vt:lpstr>  Thank you for your attention</vt:lpstr>
    </vt:vector>
  </TitlesOfParts>
  <Company>Městská knihovna v Praze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Toto je název prezentace…</dc:title>
  <dc:creator>hanzlikl</dc:creator>
  <cp:keywords>Městská knihovna v Praze</cp:keywords>
  <cp:lastModifiedBy>Pavel Machart</cp:lastModifiedBy>
  <cp:revision>200</cp:revision>
  <dcterms:created xsi:type="dcterms:W3CDTF">2010-06-04T14:31:30Z</dcterms:created>
  <dcterms:modified xsi:type="dcterms:W3CDTF">2019-08-21T10:30:22Z</dcterms:modified>
</cp:coreProperties>
</file>