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>
        <p:scale>
          <a:sx n="110" d="100"/>
          <a:sy n="110" d="100"/>
        </p:scale>
        <p:origin x="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fs01\Homes$\Team-Busbibliothek\andere%20Fahrbibliotheken\Fahrbibliotheksumfrage\2018\auswertung%20(2018)kp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Teilnahme / Rücklauf (Fahrbibliotheken)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(Tabelle1!$B$4:$B$5,Tabelle1!$B$6)</c:f>
              <c:strCache>
                <c:ptCount val="3"/>
                <c:pt idx="0">
                  <c:v>Anzahl der FB, die an der Umfrage teilgenommen haben</c:v>
                </c:pt>
                <c:pt idx="1">
                  <c:v>Anzahl der FB, die nicht an der Umfrage teilgenommen haben</c:v>
                </c:pt>
                <c:pt idx="2">
                  <c:v>Schließung</c:v>
                </c:pt>
              </c:strCache>
            </c:strRef>
          </c:cat>
          <c:val>
            <c:numRef>
              <c:f>(Tabelle1!$C$4:$C$5,Tabelle1!$C$6)</c:f>
              <c:numCache>
                <c:formatCode>General</c:formatCode>
                <c:ptCount val="3"/>
                <c:pt idx="0">
                  <c:v>80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823104"/>
        <c:axId val="74425472"/>
        <c:axId val="0"/>
      </c:bar3DChart>
      <c:catAx>
        <c:axId val="65823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74425472"/>
        <c:crosses val="autoZero"/>
        <c:auto val="1"/>
        <c:lblAlgn val="ctr"/>
        <c:lblOffset val="100"/>
        <c:noMultiLvlLbl val="0"/>
      </c:catAx>
      <c:valAx>
        <c:axId val="74425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582310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Baujahr der eingesetzten Fahrzeuge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0.12554810440521907"/>
                  <c:y val="4.2252747983924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9038240011665207"/>
                  <c:y val="1.4193664420146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9167869641294836"/>
                  <c:y val="1.4193664420146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4579878730436473"/>
                  <c:y val="4.225399102909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55725053465539032"/>
                  <c:y val="4.225399102909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72183775639156211"/>
                  <c:y val="2.1131414463618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42850113894824776"/>
                  <c:y val="4.2251084555398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7315422377758336E-2"/>
                  <c:y val="4.9189531598026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Tabelle1!$B$78:$B$85</c:f>
              <c:strCache>
                <c:ptCount val="8"/>
                <c:pt idx="0">
                  <c:v>vor 1990</c:v>
                </c:pt>
                <c:pt idx="1">
                  <c:v>1990 - 1995</c:v>
                </c:pt>
                <c:pt idx="2">
                  <c:v>1996 - 2000</c:v>
                </c:pt>
                <c:pt idx="3">
                  <c:v>2001 - 2005</c:v>
                </c:pt>
                <c:pt idx="4">
                  <c:v>2006 - 2010</c:v>
                </c:pt>
                <c:pt idx="5">
                  <c:v>2011 - 2015</c:v>
                </c:pt>
                <c:pt idx="6">
                  <c:v>2016 - heute</c:v>
                </c:pt>
                <c:pt idx="7">
                  <c:v>o.A.</c:v>
                </c:pt>
              </c:strCache>
            </c:strRef>
          </c:cat>
          <c:val>
            <c:numRef>
              <c:f>Tabelle1!$C$78:$C$85</c:f>
              <c:numCache>
                <c:formatCode>General</c:formatCode>
                <c:ptCount val="8"/>
                <c:pt idx="0">
                  <c:v>4</c:v>
                </c:pt>
                <c:pt idx="1">
                  <c:v>15</c:v>
                </c:pt>
                <c:pt idx="2">
                  <c:v>9</c:v>
                </c:pt>
                <c:pt idx="3">
                  <c:v>14</c:v>
                </c:pt>
                <c:pt idx="4">
                  <c:v>17</c:v>
                </c:pt>
                <c:pt idx="5">
                  <c:v>22</c:v>
                </c:pt>
                <c:pt idx="6">
                  <c:v>13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34496"/>
        <c:axId val="74244480"/>
        <c:axId val="0"/>
      </c:bar3DChart>
      <c:catAx>
        <c:axId val="74234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74244480"/>
        <c:crosses val="autoZero"/>
        <c:auto val="1"/>
        <c:lblAlgn val="ctr"/>
        <c:lblOffset val="100"/>
        <c:noMultiLvlLbl val="0"/>
      </c:catAx>
      <c:valAx>
        <c:axId val="74244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23449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Medien an Bord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0.13237131816856226"/>
                  <c:y val="6.3383196018173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096444541654515"/>
                  <c:y val="4.2253991029091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68593588995819965"/>
                  <c:y val="7.0316527112572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50382035578886"/>
                  <c:y val="7.7249858206971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65568192864782E-2"/>
                  <c:y val="9.837906319605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431782832701466E-2"/>
                  <c:y val="9.8376853721517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50382035578886"/>
                  <c:y val="9.837906319605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213959366190339E-2"/>
                  <c:y val="-1.3857824290653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(Tabelle1!$B$88:$B$93,Tabelle1!$B$94,Tabelle1!$B$95)</c:f>
              <c:strCache>
                <c:ptCount val="8"/>
                <c:pt idx="0">
                  <c:v>unter 3000 ME</c:v>
                </c:pt>
                <c:pt idx="1">
                  <c:v>3000 - 3500 ME</c:v>
                </c:pt>
                <c:pt idx="2">
                  <c:v>3501 - 4500 ME</c:v>
                </c:pt>
                <c:pt idx="3">
                  <c:v>4501 - 5500 ME</c:v>
                </c:pt>
                <c:pt idx="4">
                  <c:v>5501 - 6000 ME</c:v>
                </c:pt>
                <c:pt idx="5">
                  <c:v>über 6000 ME</c:v>
                </c:pt>
                <c:pt idx="6">
                  <c:v>Angaben zweifelhaft (8300 - 22000)</c:v>
                </c:pt>
                <c:pt idx="7">
                  <c:v>o.A.</c:v>
                </c:pt>
              </c:strCache>
            </c:strRef>
          </c:cat>
          <c:val>
            <c:numRef>
              <c:f>(Tabelle1!$C$88:$C$93,Tabelle1!$C$94,Tabelle1!$C$95)</c:f>
              <c:numCache>
                <c:formatCode>General</c:formatCode>
                <c:ptCount val="8"/>
                <c:pt idx="0">
                  <c:v>7</c:v>
                </c:pt>
                <c:pt idx="1">
                  <c:v>15</c:v>
                </c:pt>
                <c:pt idx="2">
                  <c:v>35</c:v>
                </c:pt>
                <c:pt idx="3">
                  <c:v>13</c:v>
                </c:pt>
                <c:pt idx="4">
                  <c:v>2</c:v>
                </c:pt>
                <c:pt idx="5">
                  <c:v>5</c:v>
                </c:pt>
                <c:pt idx="6">
                  <c:v>13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91072"/>
        <c:axId val="74292608"/>
        <c:axId val="0"/>
      </c:bar3DChart>
      <c:catAx>
        <c:axId val="74291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crossAx val="74292608"/>
        <c:crosses val="autoZero"/>
        <c:auto val="1"/>
        <c:lblAlgn val="ctr"/>
        <c:lblOffset val="100"/>
        <c:noMultiLvlLbl val="0"/>
      </c:catAx>
      <c:valAx>
        <c:axId val="74292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29107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Zurückgelegte Kilometer je Fahrzeug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0.17129629629629634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76697530864197527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006172839506176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7006172839506176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123456790123457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98765432098765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407407407407406E-2"/>
                  <c:y val="-2.806032660894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1049382716049385E-2"/>
                  <c:y val="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Tabelle1!$B$99:$B$106</c:f>
              <c:strCache>
                <c:ptCount val="8"/>
                <c:pt idx="0">
                  <c:v>bis 4000km</c:v>
                </c:pt>
                <c:pt idx="1">
                  <c:v>4000 - 8000km</c:v>
                </c:pt>
                <c:pt idx="2">
                  <c:v>8000 - 12000km</c:v>
                </c:pt>
                <c:pt idx="3">
                  <c:v>12000 - 16000km</c:v>
                </c:pt>
                <c:pt idx="4">
                  <c:v>16000 - 20000km</c:v>
                </c:pt>
                <c:pt idx="5">
                  <c:v>20000 - 24000km</c:v>
                </c:pt>
                <c:pt idx="6">
                  <c:v>mehr als 24000km</c:v>
                </c:pt>
                <c:pt idx="7">
                  <c:v>o.A.</c:v>
                </c:pt>
              </c:strCache>
            </c:strRef>
          </c:cat>
          <c:val>
            <c:numRef>
              <c:f>Tabelle1!$C$99:$C$106</c:f>
              <c:numCache>
                <c:formatCode>General</c:formatCode>
                <c:ptCount val="8"/>
                <c:pt idx="0">
                  <c:v>9</c:v>
                </c:pt>
                <c:pt idx="1">
                  <c:v>39</c:v>
                </c:pt>
                <c:pt idx="2">
                  <c:v>14</c:v>
                </c:pt>
                <c:pt idx="3">
                  <c:v>14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642368"/>
        <c:axId val="95643904"/>
        <c:axId val="0"/>
      </c:bar3DChart>
      <c:catAx>
        <c:axId val="95642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5643904"/>
        <c:crosses val="autoZero"/>
        <c:auto val="1"/>
        <c:lblAlgn val="ctr"/>
        <c:lblOffset val="100"/>
        <c:noMultiLvlLbl val="0"/>
      </c:catAx>
      <c:valAx>
        <c:axId val="95643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64236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Entliehene Medien je Fahrzeug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cat>
            <c:strRef>
              <c:f>Tabelle1!$B$110:$B$117</c:f>
              <c:strCache>
                <c:ptCount val="8"/>
                <c:pt idx="0">
                  <c:v>bis 20000 ME</c:v>
                </c:pt>
                <c:pt idx="1">
                  <c:v>20000 - 40000 ME</c:v>
                </c:pt>
                <c:pt idx="2">
                  <c:v>40000 - 60000 ME</c:v>
                </c:pt>
                <c:pt idx="3">
                  <c:v>60000 - 80000 ME</c:v>
                </c:pt>
                <c:pt idx="4">
                  <c:v>80000 - 100000 ME</c:v>
                </c:pt>
                <c:pt idx="5">
                  <c:v>100000 - 150000 ME</c:v>
                </c:pt>
                <c:pt idx="6">
                  <c:v>über 150000 ME</c:v>
                </c:pt>
                <c:pt idx="7">
                  <c:v>o.A.</c:v>
                </c:pt>
              </c:strCache>
            </c:strRef>
          </c:cat>
          <c:val>
            <c:numRef>
              <c:f>Tabelle1!$C$110:$C$117</c:f>
              <c:numCache>
                <c:formatCode>General</c:formatCode>
                <c:ptCount val="8"/>
                <c:pt idx="0">
                  <c:v>5</c:v>
                </c:pt>
                <c:pt idx="1">
                  <c:v>13</c:v>
                </c:pt>
                <c:pt idx="2">
                  <c:v>22</c:v>
                </c:pt>
                <c:pt idx="3">
                  <c:v>20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780864"/>
        <c:axId val="95782400"/>
        <c:axId val="0"/>
      </c:bar3DChart>
      <c:catAx>
        <c:axId val="95780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5782400"/>
        <c:crosses val="autoZero"/>
        <c:auto val="1"/>
        <c:lblAlgn val="ctr"/>
        <c:lblOffset val="100"/>
        <c:noMultiLvlLbl val="0"/>
      </c:catAx>
      <c:valAx>
        <c:axId val="95782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7808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Anzahl der aktiven Leserinnen und Leser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cat>
            <c:strRef>
              <c:f>Tabelle1!$B$121:$B$125</c:f>
              <c:strCache>
                <c:ptCount val="5"/>
                <c:pt idx="0">
                  <c:v>0 - 1000</c:v>
                </c:pt>
                <c:pt idx="1">
                  <c:v>1000 - 1500</c:v>
                </c:pt>
                <c:pt idx="2">
                  <c:v>1501 - 2500</c:v>
                </c:pt>
                <c:pt idx="3">
                  <c:v>mehr als 2500</c:v>
                </c:pt>
                <c:pt idx="4">
                  <c:v>o.A.</c:v>
                </c:pt>
              </c:strCache>
            </c:strRef>
          </c:cat>
          <c:val>
            <c:numRef>
              <c:f>Tabelle1!$C$121:$C$125</c:f>
              <c:numCache>
                <c:formatCode>General</c:formatCode>
                <c:ptCount val="5"/>
                <c:pt idx="0">
                  <c:v>10</c:v>
                </c:pt>
                <c:pt idx="1">
                  <c:v>17</c:v>
                </c:pt>
                <c:pt idx="2">
                  <c:v>24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728000"/>
        <c:axId val="95729536"/>
        <c:axId val="0"/>
      </c:bar3DChart>
      <c:catAx>
        <c:axId val="95728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5729536"/>
        <c:crosses val="autoZero"/>
        <c:auto val="1"/>
        <c:lblAlgn val="ctr"/>
        <c:lblOffset val="100"/>
        <c:noMultiLvlLbl val="0"/>
      </c:catAx>
      <c:valAx>
        <c:axId val="95729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72800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Anteil Kinder und Jugendliche an den aktiven</a:t>
            </a:r>
            <a:r>
              <a:rPr lang="en-US" baseline="0"/>
              <a:t> LeserInnen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Tabelle1!$B$128:$B$133</c:f>
              <c:strCache>
                <c:ptCount val="6"/>
                <c:pt idx="0">
                  <c:v>20 – 40%</c:v>
                </c:pt>
                <c:pt idx="1">
                  <c:v>40 – 50%</c:v>
                </c:pt>
                <c:pt idx="2">
                  <c:v>50 – 60%</c:v>
                </c:pt>
                <c:pt idx="3">
                  <c:v>60 – 70%</c:v>
                </c:pt>
                <c:pt idx="4">
                  <c:v>70 – 80%</c:v>
                </c:pt>
                <c:pt idx="5">
                  <c:v>&gt; 80%</c:v>
                </c:pt>
              </c:strCache>
            </c:strRef>
          </c:cat>
          <c:val>
            <c:numRef>
              <c:f>Tabelle1!$C$128:$C$133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20</c:v>
                </c:pt>
                <c:pt idx="4">
                  <c:v>11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742976"/>
        <c:axId val="95822592"/>
        <c:axId val="0"/>
      </c:bar3DChart>
      <c:catAx>
        <c:axId val="95742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5822592"/>
        <c:crosses val="autoZero"/>
        <c:auto val="1"/>
        <c:lblAlgn val="ctr"/>
        <c:lblOffset val="100"/>
        <c:noMultiLvlLbl val="0"/>
      </c:catAx>
      <c:valAx>
        <c:axId val="95822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74297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Personelle Ausstattung in VZÄ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Tabelle1!$B$137:$B$142</c:f>
              <c:strCache>
                <c:ptCount val="6"/>
                <c:pt idx="0">
                  <c:v>0,75 - 1,5 Stellen</c:v>
                </c:pt>
                <c:pt idx="1">
                  <c:v>1,5 - 2,5 Stellen</c:v>
                </c:pt>
                <c:pt idx="2">
                  <c:v>2,5 - 3,5 Stellen</c:v>
                </c:pt>
                <c:pt idx="3">
                  <c:v>3,5 - 5 Stellen</c:v>
                </c:pt>
                <c:pt idx="4">
                  <c:v>mehr als 5 Stellen</c:v>
                </c:pt>
                <c:pt idx="5">
                  <c:v>o.A.</c:v>
                </c:pt>
              </c:strCache>
            </c:strRef>
          </c:cat>
          <c:val>
            <c:numRef>
              <c:f>Tabelle1!$C$137:$C$142</c:f>
              <c:numCache>
                <c:formatCode>General</c:formatCode>
                <c:ptCount val="6"/>
                <c:pt idx="0">
                  <c:v>6</c:v>
                </c:pt>
                <c:pt idx="1">
                  <c:v>32</c:v>
                </c:pt>
                <c:pt idx="2">
                  <c:v>19</c:v>
                </c:pt>
                <c:pt idx="3">
                  <c:v>6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95456"/>
        <c:axId val="101401344"/>
        <c:axId val="0"/>
      </c:bar3DChart>
      <c:catAx>
        <c:axId val="101395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01401344"/>
        <c:crosses val="autoZero"/>
        <c:auto val="1"/>
        <c:lblAlgn val="ctr"/>
        <c:lblOffset val="100"/>
        <c:noMultiLvlLbl val="0"/>
      </c:catAx>
      <c:valAx>
        <c:axId val="101401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39545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EDV-Anbindung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Tabelle1!$B$150:$B$153</c:f>
              <c:strCache>
                <c:ptCount val="4"/>
                <c:pt idx="0">
                  <c:v>Mobilfunk nur mit GPRS</c:v>
                </c:pt>
                <c:pt idx="1">
                  <c:v>Mobilfunk nur mit UMTS</c:v>
                </c:pt>
                <c:pt idx="2">
                  <c:v>Mobilfunk nur mit LTE</c:v>
                </c:pt>
                <c:pt idx="3">
                  <c:v>Offline-Anbindung (täglicher Datenabgleich o.Ä.)</c:v>
                </c:pt>
              </c:strCache>
            </c:strRef>
          </c:cat>
          <c:val>
            <c:numRef>
              <c:f>Tabelle1!$C$150:$C$153</c:f>
              <c:numCache>
                <c:formatCode>General</c:formatCode>
                <c:ptCount val="4"/>
                <c:pt idx="0">
                  <c:v>12</c:v>
                </c:pt>
                <c:pt idx="1">
                  <c:v>24</c:v>
                </c:pt>
                <c:pt idx="2">
                  <c:v>53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444224"/>
        <c:axId val="101446016"/>
        <c:axId val="0"/>
      </c:bar3DChart>
      <c:catAx>
        <c:axId val="101444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01446016"/>
        <c:crosses val="autoZero"/>
        <c:auto val="1"/>
        <c:lblAlgn val="ctr"/>
        <c:lblOffset val="100"/>
        <c:noMultiLvlLbl val="0"/>
      </c:catAx>
      <c:valAx>
        <c:axId val="10144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44422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Blick in die Zukunft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69753086419753085"/>
                  <c:y val="-1.122413064357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8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Tabelle1!$B$158:$B$164</c:f>
              <c:strCache>
                <c:ptCount val="7"/>
                <c:pt idx="0">
                  <c:v>Neues EDV-System</c:v>
                </c:pt>
                <c:pt idx="1">
                  <c:v>Unklare Zukunft</c:v>
                </c:pt>
                <c:pt idx="2">
                  <c:v>Ebooks ins Angebot</c:v>
                </c:pt>
                <c:pt idx="3">
                  <c:v>LTE</c:v>
                </c:pt>
                <c:pt idx="4">
                  <c:v>Neues Fahrzeug</c:v>
                </c:pt>
                <c:pt idx="5">
                  <c:v>Online-Anbindung</c:v>
                </c:pt>
                <c:pt idx="6">
                  <c:v>Filternachrüstung am Fahrzeug</c:v>
                </c:pt>
              </c:strCache>
            </c:strRef>
          </c:cat>
          <c:val>
            <c:numRef>
              <c:f>Tabelle1!$C$158:$C$164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64928"/>
        <c:axId val="101166464"/>
        <c:axId val="0"/>
      </c:bar3DChart>
      <c:catAx>
        <c:axId val="10116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1166464"/>
        <c:crosses val="autoZero"/>
        <c:auto val="1"/>
        <c:lblAlgn val="ctr"/>
        <c:lblOffset val="100"/>
        <c:noMultiLvlLbl val="0"/>
      </c:catAx>
      <c:valAx>
        <c:axId val="10116646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0116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Teilnahme / Rücklauf (Fahrzeuge)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Tabelle1!$B$8:$B$10</c:f>
              <c:strCache>
                <c:ptCount val="3"/>
                <c:pt idx="0">
                  <c:v>Anzahl der in den teilnehmenden FB eingesetzten Fahrzeuge</c:v>
                </c:pt>
                <c:pt idx="1">
                  <c:v>Anzahl der in den nicht teilnehmenden FB eingesetzten Fahrzeuge</c:v>
                </c:pt>
                <c:pt idx="2">
                  <c:v>Schließung</c:v>
                </c:pt>
              </c:strCache>
            </c:strRef>
          </c:cat>
          <c:val>
            <c:numRef>
              <c:f>Tabelle1!$C$8:$C$10</c:f>
              <c:numCache>
                <c:formatCode>General</c:formatCode>
                <c:ptCount val="3"/>
                <c:pt idx="0">
                  <c:v>94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723072"/>
        <c:axId val="70724608"/>
        <c:axId val="0"/>
      </c:bar3DChart>
      <c:catAx>
        <c:axId val="70723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70724608"/>
        <c:crosses val="autoZero"/>
        <c:auto val="1"/>
        <c:lblAlgn val="ctr"/>
        <c:lblOffset val="100"/>
        <c:noMultiLvlLbl val="0"/>
      </c:catAx>
      <c:valAx>
        <c:axId val="70724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072307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Anzahl der Haltepunkte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numFmt formatCode="General" sourceLinked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Tabelle1!$B$25:$B$33</c:f>
              <c:strCache>
                <c:ptCount val="9"/>
                <c:pt idx="0">
                  <c:v>0 - 15</c:v>
                </c:pt>
                <c:pt idx="1">
                  <c:v>16 - 25</c:v>
                </c:pt>
                <c:pt idx="2">
                  <c:v>26 - 35</c:v>
                </c:pt>
                <c:pt idx="3">
                  <c:v>36 - 50</c:v>
                </c:pt>
                <c:pt idx="4">
                  <c:v>51 - 100</c:v>
                </c:pt>
                <c:pt idx="5">
                  <c:v>100 - 150</c:v>
                </c:pt>
                <c:pt idx="6">
                  <c:v>150 bis 200</c:v>
                </c:pt>
                <c:pt idx="7">
                  <c:v>mehr als 200</c:v>
                </c:pt>
                <c:pt idx="8">
                  <c:v>o.A.</c:v>
                </c:pt>
              </c:strCache>
            </c:strRef>
          </c:cat>
          <c:val>
            <c:numRef>
              <c:f>Tabelle1!$C$25:$C$33</c:f>
              <c:numCache>
                <c:formatCode>General</c:formatCode>
                <c:ptCount val="9"/>
                <c:pt idx="0">
                  <c:v>6</c:v>
                </c:pt>
                <c:pt idx="1">
                  <c:v>20</c:v>
                </c:pt>
                <c:pt idx="2">
                  <c:v>13</c:v>
                </c:pt>
                <c:pt idx="3">
                  <c:v>6</c:v>
                </c:pt>
                <c:pt idx="4">
                  <c:v>12</c:v>
                </c:pt>
                <c:pt idx="5">
                  <c:v>11</c:v>
                </c:pt>
                <c:pt idx="6">
                  <c:v>6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588864"/>
        <c:axId val="89590400"/>
        <c:axId val="0"/>
      </c:bar3DChart>
      <c:catAx>
        <c:axId val="89588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89590400"/>
        <c:crosses val="autoZero"/>
        <c:auto val="1"/>
        <c:lblAlgn val="ctr"/>
        <c:lblOffset val="100"/>
        <c:noMultiLvlLbl val="0"/>
      </c:catAx>
      <c:valAx>
        <c:axId val="89590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58886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Fahrbibliothek für mehrere Gemeinden aktiv?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numFmt formatCode="0.0%" sourceLinked="0"/>
            <c:spPr>
              <a:solidFill>
                <a:schemeClr val="bg1">
                  <a:alpha val="89000"/>
                </a:schemeClr>
              </a:solidFill>
              <a:ln w="25400">
                <a:solidFill>
                  <a:schemeClr val="tx1"/>
                </a:solidFill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Tabelle1!$B$20:$B$22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o.A.</c:v>
                </c:pt>
              </c:strCache>
            </c:strRef>
          </c:cat>
          <c:val>
            <c:numRef>
              <c:f>Tabelle1!$C$20:$C$22</c:f>
              <c:numCache>
                <c:formatCode>General</c:formatCode>
                <c:ptCount val="3"/>
                <c:pt idx="0">
                  <c:v>38</c:v>
                </c:pt>
                <c:pt idx="1">
                  <c:v>40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Fahrplanturnus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2.0035279219448959E-2"/>
                  <c:y val="5.08592761376924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2.0035279219448959E-2"/>
                  <c:y val="-5.72149962357237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Tabelle1!$B$36:$B$40</c:f>
              <c:strCache>
                <c:ptCount val="5"/>
                <c:pt idx="0">
                  <c:v>7tägig</c:v>
                </c:pt>
                <c:pt idx="1">
                  <c:v>14tägig</c:v>
                </c:pt>
                <c:pt idx="2">
                  <c:v>3wöchig</c:v>
                </c:pt>
                <c:pt idx="3">
                  <c:v>4wöchig</c:v>
                </c:pt>
                <c:pt idx="4">
                  <c:v>o.A.</c:v>
                </c:pt>
              </c:strCache>
            </c:strRef>
          </c:cat>
          <c:val>
            <c:numRef>
              <c:f>Tabelle1!$C$36:$C$40</c:f>
              <c:numCache>
                <c:formatCode>General</c:formatCode>
                <c:ptCount val="5"/>
                <c:pt idx="0">
                  <c:v>23</c:v>
                </c:pt>
                <c:pt idx="1">
                  <c:v>23</c:v>
                </c:pt>
                <c:pt idx="2">
                  <c:v>15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38784"/>
        <c:axId val="89640320"/>
        <c:axId val="0"/>
      </c:bar3DChart>
      <c:catAx>
        <c:axId val="89638784"/>
        <c:scaling>
          <c:orientation val="maxMin"/>
        </c:scaling>
        <c:delete val="1"/>
        <c:axPos val="l"/>
        <c:majorTickMark val="out"/>
        <c:minorTickMark val="none"/>
        <c:tickLblPos val="nextTo"/>
        <c:crossAx val="89640320"/>
        <c:crosses val="autoZero"/>
        <c:auto val="1"/>
        <c:lblAlgn val="ctr"/>
        <c:lblOffset val="100"/>
        <c:noMultiLvlLbl val="0"/>
      </c:catAx>
      <c:valAx>
        <c:axId val="89640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63878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Öffnungsstunden pro Woche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Tabelle1!$B$43:$B$48</c:f>
              <c:strCache>
                <c:ptCount val="6"/>
                <c:pt idx="0">
                  <c:v>0 - 15</c:v>
                </c:pt>
                <c:pt idx="1">
                  <c:v>16 - 20</c:v>
                </c:pt>
                <c:pt idx="2">
                  <c:v>21 - 25</c:v>
                </c:pt>
                <c:pt idx="3">
                  <c:v>26 - 35</c:v>
                </c:pt>
                <c:pt idx="4">
                  <c:v>mehr als 36</c:v>
                </c:pt>
                <c:pt idx="5">
                  <c:v>o.A.</c:v>
                </c:pt>
              </c:strCache>
            </c:strRef>
          </c:cat>
          <c:val>
            <c:numRef>
              <c:f>Tabelle1!$C$43:$C$48</c:f>
              <c:numCache>
                <c:formatCode>General</c:formatCode>
                <c:ptCount val="6"/>
                <c:pt idx="0">
                  <c:v>11</c:v>
                </c:pt>
                <c:pt idx="1">
                  <c:v>24</c:v>
                </c:pt>
                <c:pt idx="2">
                  <c:v>21</c:v>
                </c:pt>
                <c:pt idx="3">
                  <c:v>12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07648"/>
        <c:axId val="89709184"/>
        <c:axId val="0"/>
      </c:bar3DChart>
      <c:catAx>
        <c:axId val="897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709184"/>
        <c:crosses val="autoZero"/>
        <c:auto val="1"/>
        <c:lblAlgn val="ctr"/>
        <c:lblOffset val="100"/>
        <c:noMultiLvlLbl val="0"/>
      </c:catAx>
      <c:valAx>
        <c:axId val="8970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0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Bestand in ME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cat>
            <c:strRef>
              <c:f>Tabelle1!$B$51:$B$58</c:f>
              <c:strCache>
                <c:ptCount val="8"/>
                <c:pt idx="0">
                  <c:v>&lt; 10000 ME</c:v>
                </c:pt>
                <c:pt idx="1">
                  <c:v>10000 - 15000 ME</c:v>
                </c:pt>
                <c:pt idx="2">
                  <c:v>15000 - 25000 ME</c:v>
                </c:pt>
                <c:pt idx="3">
                  <c:v>25000 - 35000 ME</c:v>
                </c:pt>
                <c:pt idx="4">
                  <c:v>35000 - 60000 ME</c:v>
                </c:pt>
                <c:pt idx="5">
                  <c:v>118053</c:v>
                </c:pt>
                <c:pt idx="6">
                  <c:v>134000</c:v>
                </c:pt>
                <c:pt idx="7">
                  <c:v>o.A.</c:v>
                </c:pt>
              </c:strCache>
            </c:strRef>
          </c:cat>
          <c:val>
            <c:numRef>
              <c:f>Tabelle1!$C$51:$C$58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23</c:v>
                </c:pt>
                <c:pt idx="3">
                  <c:v>14</c:v>
                </c:pt>
                <c:pt idx="4">
                  <c:v>9</c:v>
                </c:pt>
                <c:pt idx="5">
                  <c:v>1</c:v>
                </c:pt>
                <c:pt idx="6">
                  <c:v>1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556736"/>
        <c:axId val="95558272"/>
        <c:axId val="0"/>
      </c:bar3DChart>
      <c:catAx>
        <c:axId val="95556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5558272"/>
        <c:crosses val="autoZero"/>
        <c:auto val="1"/>
        <c:lblAlgn val="ctr"/>
        <c:lblOffset val="100"/>
        <c:noMultiLvlLbl val="0"/>
      </c:catAx>
      <c:valAx>
        <c:axId val="95558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556736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Entleihungen in ME </a:t>
            </a:r>
            <a:r>
              <a:rPr lang="de-DE" dirty="0" smtClean="0"/>
              <a:t>insgesamt</a:t>
            </a:r>
            <a:endParaRPr lang="de-DE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Tabelle1!$B$61:$B$66</c:f>
              <c:strCache>
                <c:ptCount val="6"/>
                <c:pt idx="0">
                  <c:v>0 - 25.000</c:v>
                </c:pt>
                <c:pt idx="1">
                  <c:v>25.001 - 50.000</c:v>
                </c:pt>
                <c:pt idx="2">
                  <c:v>50.000 - 100.000</c:v>
                </c:pt>
                <c:pt idx="3">
                  <c:v>100.000 - 150.000</c:v>
                </c:pt>
                <c:pt idx="4">
                  <c:v>über 150.000</c:v>
                </c:pt>
                <c:pt idx="5">
                  <c:v>o.A.</c:v>
                </c:pt>
              </c:strCache>
            </c:strRef>
          </c:cat>
          <c:val>
            <c:numRef>
              <c:f>Tabelle1!$C$61:$C$66</c:f>
              <c:numCache>
                <c:formatCode>General</c:formatCode>
                <c:ptCount val="6"/>
                <c:pt idx="0">
                  <c:v>6</c:v>
                </c:pt>
                <c:pt idx="1">
                  <c:v>19</c:v>
                </c:pt>
                <c:pt idx="2">
                  <c:v>36</c:v>
                </c:pt>
                <c:pt idx="3">
                  <c:v>7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570944"/>
        <c:axId val="95585024"/>
        <c:axId val="0"/>
      </c:bar3DChart>
      <c:catAx>
        <c:axId val="95570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95585024"/>
        <c:crosses val="autoZero"/>
        <c:auto val="1"/>
        <c:lblAlgn val="ctr"/>
        <c:lblOffset val="100"/>
        <c:noMultiLvlLbl val="0"/>
      </c:catAx>
      <c:valAx>
        <c:axId val="95585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557094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Fahrzeugtyp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Tabelle1!$B$69:$B$72</c:f>
              <c:strCache>
                <c:ptCount val="4"/>
                <c:pt idx="0">
                  <c:v>Bus</c:v>
                </c:pt>
                <c:pt idx="1">
                  <c:v>LKW</c:v>
                </c:pt>
                <c:pt idx="2">
                  <c:v>Kleinlaster/transporter o. Ä. (bis 7,5t)</c:v>
                </c:pt>
                <c:pt idx="3">
                  <c:v>Sattelauflieger</c:v>
                </c:pt>
              </c:strCache>
            </c:strRef>
          </c:cat>
          <c:val>
            <c:numRef>
              <c:f>Tabelle1!$C$69:$C$72</c:f>
              <c:numCache>
                <c:formatCode>General</c:formatCode>
                <c:ptCount val="4"/>
                <c:pt idx="0">
                  <c:v>59</c:v>
                </c:pt>
                <c:pt idx="1">
                  <c:v>26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174464"/>
        <c:axId val="74176000"/>
        <c:axId val="0"/>
      </c:bar3DChart>
      <c:catAx>
        <c:axId val="741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176000"/>
        <c:crosses val="autoZero"/>
        <c:auto val="1"/>
        <c:lblAlgn val="ctr"/>
        <c:lblOffset val="100"/>
        <c:noMultiLvlLbl val="0"/>
      </c:catAx>
      <c:valAx>
        <c:axId val="7417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174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321A-5570-43ED-B935-CFCD30177C5A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A1E4A-7AE5-4A19-9B47-D371B1D1CC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04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1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14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33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81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2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8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6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6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18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8781-F46C-454E-BFBB-01EDE9CDB544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E366-BEB3-49BA-A21B-C3B0C4BE3A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69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5832648" cy="1440160"/>
          </a:xfrm>
          <a:solidFill>
            <a:schemeClr val="bg1">
              <a:alpha val="88000"/>
            </a:schemeClr>
          </a:solidFill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Ein Blick auf die Gesamtsituation basierend auf der </a:t>
            </a:r>
            <a:r>
              <a:rPr lang="de-DE" sz="2000" b="1" dirty="0" smtClean="0">
                <a:solidFill>
                  <a:srgbClr val="002060"/>
                </a:solidFill>
              </a:rPr>
              <a:t>Fahrbibliotheksumfrage 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im Rahmen der 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Deutschen Bibliotheksstatistik 2018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44208" y="5877272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002060"/>
                </a:solidFill>
              </a:rPr>
              <a:t>Matthias Weyh </a:t>
            </a:r>
          </a:p>
          <a:p>
            <a:pPr algn="r"/>
            <a:r>
              <a:rPr lang="de-DE" sz="1400" dirty="0" smtClean="0">
                <a:solidFill>
                  <a:srgbClr val="002060"/>
                </a:solidFill>
              </a:rPr>
              <a:t>Stadtbibliothek Bremen</a:t>
            </a:r>
          </a:p>
          <a:p>
            <a:pPr algn="r"/>
            <a:r>
              <a:rPr lang="de-DE" sz="1400" b="1" dirty="0" smtClean="0">
                <a:solidFill>
                  <a:srgbClr val="002060"/>
                </a:solidFill>
              </a:rPr>
              <a:t>Bremen, 13. November 2019</a:t>
            </a:r>
            <a:endParaRPr lang="de-DE" sz="1400" b="1" dirty="0">
              <a:solidFill>
                <a:srgbClr val="00206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91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358410">
            <a:off x="3793851" y="4692588"/>
            <a:ext cx="1944216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München: 832.849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21449275">
            <a:off x="3679825" y="5040279"/>
            <a:ext cx="1742132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= 166.570 pro FZ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21280733">
            <a:off x="6456509" y="4756769"/>
            <a:ext cx="2148871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Magdeburg: 173.651</a:t>
            </a:r>
            <a:endParaRPr lang="de-DE" dirty="0"/>
          </a:p>
        </p:txBody>
      </p:sp>
      <p:sp>
        <p:nvSpPr>
          <p:cNvPr id="9" name="Textfeld 1"/>
          <p:cNvSpPr txBox="1"/>
          <p:nvPr/>
        </p:nvSpPr>
        <p:spPr>
          <a:xfrm rot="260040">
            <a:off x="5509790" y="5369212"/>
            <a:ext cx="3056625" cy="325974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 smtClean="0"/>
              <a:t>Landkreis Cuxhaven</a:t>
            </a:r>
            <a:r>
              <a:rPr lang="de-DE" sz="1800" dirty="0"/>
              <a:t>: </a:t>
            </a:r>
            <a:r>
              <a:rPr lang="de-DE" sz="1800" dirty="0" smtClean="0"/>
              <a:t>187.786</a:t>
            </a:r>
            <a:endParaRPr lang="de-DE" sz="1800" dirty="0"/>
          </a:p>
        </p:txBody>
      </p:sp>
      <p:sp>
        <p:nvSpPr>
          <p:cNvPr id="10" name="Textfeld 9"/>
          <p:cNvSpPr txBox="1"/>
          <p:nvPr/>
        </p:nvSpPr>
        <p:spPr>
          <a:xfrm rot="21447470">
            <a:off x="4284671" y="5711832"/>
            <a:ext cx="2289085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 4: 225.567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886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96136" y="4468470"/>
            <a:ext cx="2160240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München: 31.909 (!)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9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8602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6" name="Textfeld 1"/>
          <p:cNvSpPr txBox="1"/>
          <p:nvPr/>
        </p:nvSpPr>
        <p:spPr>
          <a:xfrm>
            <a:off x="2843808" y="2398311"/>
            <a:ext cx="3096344" cy="2880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Landkreis Görlitz, Mittelsachsen, Bautzen, Dresden</a:t>
            </a:r>
            <a:endParaRPr lang="de-DE" sz="1100" dirty="0"/>
          </a:p>
        </p:txBody>
      </p:sp>
      <p:sp>
        <p:nvSpPr>
          <p:cNvPr id="7" name="Textfeld 1"/>
          <p:cNvSpPr txBox="1"/>
          <p:nvPr/>
        </p:nvSpPr>
        <p:spPr>
          <a:xfrm>
            <a:off x="6732240" y="5283278"/>
            <a:ext cx="1656184" cy="288032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 smtClean="0"/>
              <a:t>Saarbrücken (98,07%)</a:t>
            </a:r>
            <a:endParaRPr lang="de-DE" sz="1100" dirty="0"/>
          </a:p>
        </p:txBody>
      </p:sp>
      <p:sp>
        <p:nvSpPr>
          <p:cNvPr id="9" name="Textfeld 1"/>
          <p:cNvSpPr txBox="1"/>
          <p:nvPr/>
        </p:nvSpPr>
        <p:spPr>
          <a:xfrm>
            <a:off x="2555776" y="2924944"/>
            <a:ext cx="2376264" cy="2880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Dahme-Spreewald, Salzwedel, Halle</a:t>
            </a:r>
            <a:endParaRPr lang="de-DE" sz="1100" dirty="0"/>
          </a:p>
        </p:txBody>
      </p:sp>
      <p:sp>
        <p:nvSpPr>
          <p:cNvPr id="10" name="Textfeld 1"/>
          <p:cNvSpPr txBox="1"/>
          <p:nvPr/>
        </p:nvSpPr>
        <p:spPr>
          <a:xfrm>
            <a:off x="3203848" y="3501008"/>
            <a:ext cx="4392488" cy="2880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Leipziger Land, Dithmarschen, Schleswig-Flensburg, Berlin-Spandau, Erfurt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031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5721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483768" y="4843164"/>
            <a:ext cx="1728192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München: 29 (!)</a:t>
            </a:r>
            <a:endParaRPr lang="de-DE" dirty="0"/>
          </a:p>
        </p:txBody>
      </p:sp>
      <p:sp>
        <p:nvSpPr>
          <p:cNvPr id="6" name="Textfeld 1"/>
          <p:cNvSpPr txBox="1"/>
          <p:nvPr/>
        </p:nvSpPr>
        <p:spPr>
          <a:xfrm>
            <a:off x="4716016" y="5190745"/>
            <a:ext cx="2952328" cy="288032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3 Fahrbibliotheken setzen </a:t>
            </a:r>
            <a:r>
              <a:rPr lang="de-DE" dirty="0" smtClean="0"/>
              <a:t>15 </a:t>
            </a:r>
            <a:r>
              <a:rPr lang="de-DE" dirty="0"/>
              <a:t>Ehrenamtliche ein</a:t>
            </a:r>
            <a:endParaRPr lang="de-DE" sz="1100" dirty="0"/>
          </a:p>
        </p:txBody>
      </p:sp>
      <p:sp>
        <p:nvSpPr>
          <p:cNvPr id="7" name="Textfeld 1"/>
          <p:cNvSpPr txBox="1"/>
          <p:nvPr/>
        </p:nvSpPr>
        <p:spPr>
          <a:xfrm>
            <a:off x="4716016" y="5589240"/>
            <a:ext cx="2952328" cy="273495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3 Fahrbibliotheken setzen 5 Minijobber ein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464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8977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79912" y="6165304"/>
            <a:ext cx="3960440" cy="276999"/>
          </a:xfrm>
          <a:prstGeom prst="rect">
            <a:avLst/>
          </a:prstGeom>
          <a:solidFill>
            <a:srgbClr val="92D05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Keine Fahrbibliothek ohne EDV-Verbuchung mehr im Einsatz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2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8706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2060">
              <a:alpha val="89000"/>
            </a:srgbClr>
          </a:solidFill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Fahrbibliotheken in Deutschland 2019ff.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581128"/>
            <a:ext cx="1584176" cy="98659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581128"/>
            <a:ext cx="2216388" cy="9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6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2060">
              <a:alpha val="89000"/>
            </a:srgbClr>
          </a:solidFill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Fahrbibliotheken in Deutschland </a:t>
            </a:r>
            <a:r>
              <a:rPr lang="de-DE" sz="3600" dirty="0" smtClean="0">
                <a:solidFill>
                  <a:schemeClr val="bg1"/>
                </a:solidFill>
              </a:rPr>
              <a:t>2019ff</a:t>
            </a:r>
            <a:r>
              <a:rPr lang="de-DE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2800" b="1" dirty="0" smtClean="0"/>
              <a:t>Vieles lässt sich durch die DBS-Zahlen darstellen und erklären.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 smtClean="0"/>
              <a:t>Vieles nicht.</a:t>
            </a:r>
          </a:p>
          <a:p>
            <a:pPr marL="0" indent="0">
              <a:buNone/>
            </a:pPr>
            <a:r>
              <a:rPr lang="de-DE" sz="2800" b="1" dirty="0" smtClean="0"/>
              <a:t>Oder zumindest nicht ohne zusätzliche Informationen.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 smtClean="0"/>
              <a:t>Aktuelle Diskussionen finden hier keinen Widerhall – z.B.: </a:t>
            </a:r>
          </a:p>
          <a:p>
            <a:r>
              <a:rPr lang="de-DE" sz="2800" b="1" dirty="0" smtClean="0"/>
              <a:t>Fahrzeugkosten</a:t>
            </a:r>
          </a:p>
          <a:p>
            <a:r>
              <a:rPr lang="de-DE" sz="2800" b="1" dirty="0" smtClean="0"/>
              <a:t>Alternativen zum Dieselantrieb</a:t>
            </a:r>
          </a:p>
          <a:p>
            <a:r>
              <a:rPr lang="de-DE" sz="2800" b="1" dirty="0" smtClean="0"/>
              <a:t>Demographischer Wandel</a:t>
            </a:r>
          </a:p>
          <a:p>
            <a:r>
              <a:rPr lang="de-DE" sz="2800" b="1" dirty="0" smtClean="0"/>
              <a:t>Wandel des Medienmarktes und –</a:t>
            </a:r>
            <a:r>
              <a:rPr lang="de-DE" sz="2800" b="1" dirty="0" err="1" smtClean="0"/>
              <a:t>konsums</a:t>
            </a:r>
            <a:endParaRPr lang="de-DE" sz="2800" b="1" dirty="0" smtClean="0"/>
          </a:p>
          <a:p>
            <a:r>
              <a:rPr lang="de-DE" sz="2800" b="1" dirty="0" smtClean="0"/>
              <a:t>Neue Angebote in (Fahr-)Bibliotheken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 smtClean="0"/>
              <a:t>Daher bitten wir um Mitarbeit: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endParaRPr lang="de-DE" sz="2800" b="1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Fragen?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15" y="4653136"/>
            <a:ext cx="477916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Grundlage der Umfrage: </a:t>
            </a:r>
          </a:p>
          <a:p>
            <a:pPr marL="457200" lvl="1" indent="0">
              <a:buNone/>
            </a:pPr>
            <a:r>
              <a:rPr lang="de-DE" dirty="0" smtClean="0"/>
              <a:t>Angeschrieben wurden 88 Fahrbibliotheken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652120" y="4941168"/>
            <a:ext cx="3024336" cy="156966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Eigentlich haben sogar nur </a:t>
            </a:r>
            <a:r>
              <a:rPr lang="de-DE" sz="1200" dirty="0" smtClean="0">
                <a:solidFill>
                  <a:schemeClr val="bg1"/>
                </a:solidFill>
              </a:rPr>
              <a:t>fünf Fahrbibliotheken </a:t>
            </a:r>
            <a:r>
              <a:rPr lang="de-DE" sz="1200" dirty="0" smtClean="0">
                <a:solidFill>
                  <a:schemeClr val="bg1"/>
                </a:solidFill>
              </a:rPr>
              <a:t>nicht teilgenommen: Die Fahrbibliothek der </a:t>
            </a:r>
            <a:r>
              <a:rPr lang="de-DE" sz="1200" b="1" dirty="0" smtClean="0">
                <a:solidFill>
                  <a:schemeClr val="bg1"/>
                </a:solidFill>
              </a:rPr>
              <a:t>Dansk </a:t>
            </a:r>
            <a:r>
              <a:rPr lang="de-DE" sz="1200" b="1" dirty="0" err="1" smtClean="0">
                <a:solidFill>
                  <a:schemeClr val="bg1"/>
                </a:solidFill>
              </a:rPr>
              <a:t>Centralbibliotek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dirty="0" smtClean="0">
                <a:solidFill>
                  <a:schemeClr val="bg1"/>
                </a:solidFill>
              </a:rPr>
              <a:t>aus Flensburg mit zwei Fahrzeugen und des </a:t>
            </a:r>
            <a:r>
              <a:rPr lang="de-DE" sz="1200" b="1" dirty="0">
                <a:solidFill>
                  <a:schemeClr val="bg1"/>
                </a:solidFill>
              </a:rPr>
              <a:t>Institut </a:t>
            </a:r>
            <a:r>
              <a:rPr lang="de-DE" sz="1200" b="1" dirty="0" smtClean="0">
                <a:solidFill>
                  <a:schemeClr val="bg1"/>
                </a:solidFill>
              </a:rPr>
              <a:t>Français </a:t>
            </a:r>
            <a:r>
              <a:rPr lang="de-DE" sz="1200" dirty="0" smtClean="0">
                <a:solidFill>
                  <a:schemeClr val="bg1"/>
                </a:solidFill>
              </a:rPr>
              <a:t>aus Düsseldorf dürfen nicht an der DBS teilnehmen.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Die Fahrbibliothek im </a:t>
            </a:r>
            <a:r>
              <a:rPr lang="de-DE" sz="1200" b="1" dirty="0" smtClean="0">
                <a:solidFill>
                  <a:schemeClr val="bg1"/>
                </a:solidFill>
              </a:rPr>
              <a:t>Kreis Soest </a:t>
            </a:r>
            <a:r>
              <a:rPr lang="de-DE" sz="1200" dirty="0" smtClean="0">
                <a:solidFill>
                  <a:schemeClr val="bg1"/>
                </a:solidFill>
              </a:rPr>
              <a:t>wurde 2018 leider endgültig geschlossen.</a:t>
            </a:r>
            <a:endParaRPr lang="de-DE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88214"/>
              </p:ext>
            </p:extLst>
          </p:nvPr>
        </p:nvGraphicFramePr>
        <p:xfrm>
          <a:off x="0" y="2852936"/>
          <a:ext cx="91440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91884"/>
              </p:ext>
            </p:extLst>
          </p:nvPr>
        </p:nvGraphicFramePr>
        <p:xfrm>
          <a:off x="-4088" y="4869160"/>
          <a:ext cx="5256584" cy="171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6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graphicFrame>
        <p:nvGraphicFramePr>
          <p:cNvPr id="10" name="Diagram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04488"/>
              </p:ext>
            </p:extLst>
          </p:nvPr>
        </p:nvGraphicFramePr>
        <p:xfrm>
          <a:off x="4572000" y="1530035"/>
          <a:ext cx="4337841" cy="307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 rot="21371128">
            <a:off x="6384624" y="3804596"/>
            <a:ext cx="2647754" cy="461665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Fahrbücherei Kreis Nordfriesland und Fahrbücherei Schleswig-Flensburg</a:t>
            </a:r>
            <a:endParaRPr lang="de-DE" sz="1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5306396"/>
            <a:ext cx="2654424" cy="1065027"/>
          </a:xfrm>
          <a:prstGeom prst="rect">
            <a:avLst/>
          </a:prstGeom>
        </p:spPr>
      </p:pic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334520"/>
              </p:ext>
            </p:extLst>
          </p:nvPr>
        </p:nvGraphicFramePr>
        <p:xfrm>
          <a:off x="683568" y="1484784"/>
          <a:ext cx="381642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3204"/>
              </p:ext>
            </p:extLst>
          </p:nvPr>
        </p:nvGraphicFramePr>
        <p:xfrm>
          <a:off x="4607629" y="4725144"/>
          <a:ext cx="4437173" cy="199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236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7" grpId="0" animBg="1"/>
      <p:bldGraphic spid="9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15485"/>
              </p:ext>
            </p:extLst>
          </p:nvPr>
        </p:nvGraphicFramePr>
        <p:xfrm>
          <a:off x="467544" y="1602043"/>
          <a:ext cx="8208912" cy="48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797" y="2492896"/>
            <a:ext cx="1800200" cy="1320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0264" y="4581128"/>
            <a:ext cx="2090057" cy="11819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 rot="21208570">
            <a:off x="6498772" y="3764418"/>
            <a:ext cx="2232248" cy="523220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München: </a:t>
            </a:r>
          </a:p>
          <a:p>
            <a:pPr algn="ctr"/>
            <a:r>
              <a:rPr lang="de-DE" sz="1400" dirty="0" smtClean="0"/>
              <a:t>135 mit 5 Fahrzeugen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 rot="21111596">
            <a:off x="4311026" y="5582884"/>
            <a:ext cx="1981672" cy="523220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Berlin Spandau: </a:t>
            </a:r>
          </a:p>
          <a:p>
            <a:pPr algn="ctr"/>
            <a:r>
              <a:rPr lang="de-DE" sz="1400" dirty="0" smtClean="0"/>
              <a:t>35 mit 1 Fahrzeug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018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94659"/>
              </p:ext>
            </p:extLst>
          </p:nvPr>
        </p:nvGraphicFramePr>
        <p:xfrm>
          <a:off x="35496" y="1600200"/>
          <a:ext cx="9108504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feil nach rechts 5"/>
          <p:cNvSpPr/>
          <p:nvPr/>
        </p:nvSpPr>
        <p:spPr>
          <a:xfrm rot="11438403">
            <a:off x="1873711" y="3365544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28725" y="3356992"/>
            <a:ext cx="1152128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München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0125685">
            <a:off x="1884681" y="3006984"/>
            <a:ext cx="79208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38154" y="2852936"/>
            <a:ext cx="1545813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Mittelsachsen</a:t>
            </a:r>
            <a:endParaRPr lang="de-DE" dirty="0"/>
          </a:p>
        </p:txBody>
      </p:sp>
      <p:graphicFrame>
        <p:nvGraphicFramePr>
          <p:cNvPr id="12" name="Diagramm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29422"/>
              </p:ext>
            </p:extLst>
          </p:nvPr>
        </p:nvGraphicFramePr>
        <p:xfrm>
          <a:off x="0" y="4149080"/>
          <a:ext cx="9144000" cy="235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 rot="358410">
            <a:off x="3001763" y="5617395"/>
            <a:ext cx="1944216" cy="369332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München: 832.849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7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 animBg="1"/>
      <p:bldP spid="7" grpId="0" animBg="1"/>
      <p:bldP spid="10" grpId="0" animBg="1"/>
      <p:bldP spid="11" grpId="0" animBg="1"/>
      <p:bldGraphic spid="12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98140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359495">
            <a:off x="4270427" y="2506496"/>
            <a:ext cx="4470547" cy="135421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In Deutschland waren 2018 insgesamt </a:t>
            </a:r>
          </a:p>
          <a:p>
            <a:pPr algn="ctr"/>
            <a:r>
              <a:rPr lang="de-DE" sz="2000" b="1" dirty="0" smtClean="0"/>
              <a:t>87 Fahrbibliotheken</a:t>
            </a:r>
            <a:r>
              <a:rPr lang="de-DE" sz="2000" dirty="0" smtClean="0"/>
              <a:t> mit </a:t>
            </a:r>
          </a:p>
          <a:p>
            <a:pPr algn="ctr"/>
            <a:r>
              <a:rPr lang="de-DE" sz="2000" b="1" dirty="0" smtClean="0"/>
              <a:t>102 Fahrzeugen </a:t>
            </a:r>
            <a:r>
              <a:rPr lang="de-DE" sz="2000" dirty="0" smtClean="0"/>
              <a:t>aktiv. </a:t>
            </a:r>
          </a:p>
          <a:p>
            <a:pPr algn="ctr"/>
            <a:r>
              <a:rPr lang="de-DE" sz="1100" dirty="0" smtClean="0"/>
              <a:t>Dies schließt die </a:t>
            </a:r>
            <a:r>
              <a:rPr lang="de-DE" sz="1100" dirty="0" smtClean="0"/>
              <a:t>sieben Fahrbibliotheken </a:t>
            </a:r>
            <a:r>
              <a:rPr lang="de-DE" sz="1100" dirty="0" smtClean="0"/>
              <a:t>mit ihren </a:t>
            </a:r>
            <a:r>
              <a:rPr lang="de-DE" sz="1100" dirty="0" smtClean="0"/>
              <a:t>8 </a:t>
            </a:r>
            <a:r>
              <a:rPr lang="de-DE" sz="1100" dirty="0" smtClean="0"/>
              <a:t>Fahrzeugen </a:t>
            </a:r>
            <a:r>
              <a:rPr lang="de-DE" sz="1100" dirty="0" smtClean="0"/>
              <a:t>mit ein</a:t>
            </a:r>
            <a:r>
              <a:rPr lang="de-DE" sz="1100" dirty="0" smtClean="0"/>
              <a:t>, </a:t>
            </a:r>
            <a:r>
              <a:rPr lang="de-DE" sz="1100" dirty="0"/>
              <a:t>die nicht durch die </a:t>
            </a:r>
            <a:r>
              <a:rPr lang="de-DE" sz="1100" dirty="0" smtClean="0"/>
              <a:t>DBS </a:t>
            </a:r>
            <a:r>
              <a:rPr lang="de-DE" sz="1100" dirty="0"/>
              <a:t>erfasst </a:t>
            </a:r>
            <a:r>
              <a:rPr lang="de-DE" sz="1100" dirty="0" smtClean="0"/>
              <a:t>wurden.</a:t>
            </a:r>
            <a:endParaRPr lang="de-DE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5949280"/>
            <a:ext cx="959252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5949280"/>
            <a:ext cx="835936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5949281"/>
            <a:ext cx="949195" cy="720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075" y="5917956"/>
            <a:ext cx="2571197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1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0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123728" y="5916203"/>
            <a:ext cx="583264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1/3</a:t>
            </a:r>
            <a:r>
              <a:rPr lang="de-DE" sz="1400" dirty="0" smtClean="0">
                <a:solidFill>
                  <a:srgbClr val="FF0000"/>
                </a:solidFill>
              </a:rPr>
              <a:t> der in deutschen </a:t>
            </a:r>
            <a:r>
              <a:rPr lang="de-DE" sz="1400" dirty="0" err="1" smtClean="0">
                <a:solidFill>
                  <a:srgbClr val="FF0000"/>
                </a:solidFill>
              </a:rPr>
              <a:t>Fahrbibibliotheken</a:t>
            </a:r>
            <a:r>
              <a:rPr lang="de-DE" sz="1400" dirty="0" smtClean="0">
                <a:solidFill>
                  <a:srgbClr val="FF0000"/>
                </a:solidFill>
              </a:rPr>
              <a:t> eingesetzten Fahrzeuge sind </a:t>
            </a:r>
          </a:p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jünger als 8 Jahre</a:t>
            </a: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2276872"/>
            <a:ext cx="220482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0132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3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7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Fahrbibliotheken in Deutschland 2018</a:t>
            </a:r>
            <a:endParaRPr lang="de-DE" dirty="0"/>
          </a:p>
        </p:txBody>
      </p:sp>
      <p:sp>
        <p:nvSpPr>
          <p:cNvPr id="5" name="Textfeld 1"/>
          <p:cNvSpPr txBox="1"/>
          <p:nvPr/>
        </p:nvSpPr>
        <p:spPr>
          <a:xfrm>
            <a:off x="3635896" y="4653136"/>
            <a:ext cx="3384376" cy="432048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smtClean="0"/>
              <a:t>Vogtlandkreis: 28.000 km</a:t>
            </a:r>
            <a:endParaRPr lang="de-DE" sz="2400" dirty="0"/>
          </a:p>
        </p:txBody>
      </p:sp>
      <p:sp>
        <p:nvSpPr>
          <p:cNvPr id="7" name="Textfeld 1"/>
          <p:cNvSpPr txBox="1"/>
          <p:nvPr/>
        </p:nvSpPr>
        <p:spPr>
          <a:xfrm>
            <a:off x="3256823" y="5165576"/>
            <a:ext cx="4142522" cy="432048"/>
          </a:xfrm>
          <a:prstGeom prst="rect">
            <a:avLst/>
          </a:prstGeom>
          <a:solidFill>
            <a:srgbClr val="FFC000"/>
          </a:solidFill>
          <a:ln w="254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smtClean="0"/>
              <a:t>Landkreis Cuxhaven</a:t>
            </a:r>
            <a:r>
              <a:rPr lang="de-DE" sz="2400" dirty="0"/>
              <a:t>: </a:t>
            </a:r>
            <a:r>
              <a:rPr lang="de-DE" sz="2400" dirty="0" smtClean="0"/>
              <a:t>31.135 km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787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2018</vt:lpstr>
      <vt:lpstr>Fahrbibliotheken in Deutschland 2019ff.</vt:lpstr>
      <vt:lpstr>Fahrbibliotheken in Deutschland 2019ff.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Fahrbibliotheken in Deutschland</dc:title>
  <dc:creator>Info Vegesack</dc:creator>
  <cp:lastModifiedBy>Matthias Weyh</cp:lastModifiedBy>
  <cp:revision>62</cp:revision>
  <cp:lastPrinted>2019-11-05T11:01:29Z</cp:lastPrinted>
  <dcterms:created xsi:type="dcterms:W3CDTF">2018-06-09T08:55:35Z</dcterms:created>
  <dcterms:modified xsi:type="dcterms:W3CDTF">2019-11-05T11:40:07Z</dcterms:modified>
</cp:coreProperties>
</file>