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13.xml" ContentType="application/vnd.openxmlformats-officedocument.drawingml.chart+xml"/>
  <Override PartName="/ppt/notesSlides/notesSlide1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73" r:id="rId8"/>
    <p:sldId id="262" r:id="rId9"/>
    <p:sldId id="270" r:id="rId10"/>
    <p:sldId id="263" r:id="rId11"/>
    <p:sldId id="264" r:id="rId12"/>
    <p:sldId id="265" r:id="rId13"/>
    <p:sldId id="266" r:id="rId14"/>
    <p:sldId id="267" r:id="rId15"/>
    <p:sldId id="268" r:id="rId16"/>
    <p:sldId id="271" r:id="rId17"/>
    <p:sldId id="269" r:id="rId18"/>
    <p:sldId id="272" r:id="rId19"/>
  </p:sldIdLst>
  <p:sldSz cx="9144000" cy="6858000" type="screen4x3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383" autoAdjust="0"/>
  </p:normalViewPr>
  <p:slideViewPr>
    <p:cSldViewPr>
      <p:cViewPr varScale="1">
        <p:scale>
          <a:sx n="111" d="100"/>
          <a:sy n="111" d="100"/>
        </p:scale>
        <p:origin x="93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thias.weyh\AppData\Local\Microsoft\Windows\INetCache\Content.Outlook\EQ2B1JF1\auswertung%20(2019)kpl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stbhbdom.local\public\Busbibliothek\andere%20Fahrbibliotheken\Fahrbibliotheksumfrage\2019\auswertung%20(2019)kp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thias.weyh\AppData\Local\Microsoft\Windows\INetCache\Content.Outlook\EQ2B1JF1\auswertung%20(2019)kpl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thias.weyh\AppData\Local\Microsoft\Windows\INetCache\Content.Outlook\EQ2B1JF1\auswertung%20(2019)kp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thias.weyh\AppData\Local\Microsoft\Windows\INetCache\Content.Outlook\EQ2B1JF1\auswertung%20(2019)kpl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thias.weyh\AppData\Local\Microsoft\Windows\INetCache\Content.Outlook\EQ2B1JF1\auswertung%20(2019)kpl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thias.weyh\AppData\Local\Microsoft\Windows\INetCache\Content.Outlook\EQ2B1JF1\auswertung%20(2019)kpl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thias.weyh\AppData\Local\Microsoft\Windows\INetCache\Content.Outlook\EQ2B1JF1\auswertung%20(2019)kpl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thias.weyh\AppData\Local\Microsoft\Windows\INetCache\Content.Outlook\EQ2B1JF1\auswertung%20(2019)kpl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thias.weyh\AppData\Local\Microsoft\Windows\INetCache\Content.Outlook\EQ2B1JF1\auswertung%20(2019)kpl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\\stbhbdom.local\public\Busbibliothek\andere%20Fahrbibliotheken\Fahrbibliotheksumfrage\2019\auswertung%20(2019)kp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tbhbdom.local\public\Busbibliothek\andere%20Fahrbibliotheken\Fahrbibliotheksumfrage\2019\auswertung%20(2019)kp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thias.weyh\AppData\Local\Microsoft\Windows\INetCache\Content.Outlook\EQ2B1JF1\auswertung%20(2019)kpl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thias.weyh\AppData\Local\Microsoft\Windows\INetCache\Content.Outlook\EQ2B1JF1\auswertung%20(2019)kpl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thias.weyh\AppData\Local\Microsoft\Windows\INetCache\Content.Outlook\EQ2B1JF1\auswertung%20(2019)kpl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thias.weyh\AppData\Local\Microsoft\Windows\INetCache\Content.Outlook\EQ2B1JF1\auswertung%20(2019)kpl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thias.weyh\AppData\Local\Microsoft\Windows\INetCache\Content.Outlook\EQ2B1JF1\auswertung%20(2019)kpl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spfs01\Homes$\Team-Busbibliothek\andere%20Fahrbibliotheken\Fahrbibliotheksumfrage\2018\auswertung%20(2018)kpl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thias.weyh\AppData\Local\Microsoft\Windows\INetCache\Content.Outlook\EQ2B1JF1\auswertung%20(2019)kp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de-DE"/>
              <a:t>Teilnahme / Rücklauf (Fahrbibliotheken)</a:t>
            </a:r>
          </a:p>
        </c:rich>
      </c:tx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BFC-47DB-9AE8-C089AD6DA64D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BFC-47DB-9AE8-C089AD6DA64D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BFC-47DB-9AE8-C089AD6DA64D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'[auswertung (2019)kpl.xlsx]Tabelle1'!$B$4:$B$5</c:f>
              <c:strCache>
                <c:ptCount val="2"/>
                <c:pt idx="0">
                  <c:v>Anzahl der FB, die an der Umfrage teilgenommen haben</c:v>
                </c:pt>
                <c:pt idx="1">
                  <c:v>Anzahl der FB, die nicht an der Umfrage teilgenommen haben</c:v>
                </c:pt>
              </c:strCache>
            </c:strRef>
          </c:cat>
          <c:val>
            <c:numRef>
              <c:f>'[auswertung (2019)kpl.xlsx]Tabelle1'!$C$4:$C$5</c:f>
              <c:numCache>
                <c:formatCode>General</c:formatCode>
                <c:ptCount val="2"/>
                <c:pt idx="0">
                  <c:v>85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BFC-47DB-9AE8-C089AD6DA6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74880512"/>
        <c:axId val="1"/>
        <c:axId val="0"/>
      </c:bar3DChart>
      <c:catAx>
        <c:axId val="147488051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474880512"/>
        <c:crosses val="max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de-DE" dirty="0"/>
              <a:t>Bauart der eingesetzten </a:t>
            </a:r>
            <a:r>
              <a:rPr lang="de-DE" dirty="0" smtClean="0"/>
              <a:t>Bibliotheksfahrzeuge 2008 - 2019</a:t>
            </a:r>
            <a:endParaRPr lang="de-DE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Tabelle1!$F$71</c:f>
              <c:strCache>
                <c:ptCount val="1"/>
                <c:pt idx="0">
                  <c:v>Bus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Tabelle1!$G$69:$L$70</c:f>
              <c:strCache>
                <c:ptCount val="6"/>
                <c:pt idx="0">
                  <c:v>2008</c:v>
                </c:pt>
                <c:pt idx="1">
                  <c:v>2010</c:v>
                </c:pt>
                <c:pt idx="2">
                  <c:v>2012</c:v>
                </c:pt>
                <c:pt idx="3">
                  <c:v>2014</c:v>
                </c:pt>
                <c:pt idx="4">
                  <c:v>2017</c:v>
                </c:pt>
                <c:pt idx="5">
                  <c:v>2019</c:v>
                </c:pt>
              </c:strCache>
            </c:strRef>
          </c:cat>
          <c:val>
            <c:numRef>
              <c:f>Tabelle1!$G$71:$L$71</c:f>
              <c:numCache>
                <c:formatCode>General</c:formatCode>
                <c:ptCount val="6"/>
                <c:pt idx="0">
                  <c:v>94</c:v>
                </c:pt>
                <c:pt idx="1">
                  <c:v>85</c:v>
                </c:pt>
                <c:pt idx="2">
                  <c:v>77</c:v>
                </c:pt>
                <c:pt idx="3">
                  <c:v>79</c:v>
                </c:pt>
                <c:pt idx="4">
                  <c:v>63</c:v>
                </c:pt>
                <c:pt idx="5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FF-49D9-A4B0-3E0BA817A6BA}"/>
            </c:ext>
          </c:extLst>
        </c:ser>
        <c:ser>
          <c:idx val="1"/>
          <c:order val="1"/>
          <c:tx>
            <c:strRef>
              <c:f>Tabelle1!$F$72</c:f>
              <c:strCache>
                <c:ptCount val="1"/>
                <c:pt idx="0">
                  <c:v>LKW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Tabelle1!$G$69:$L$70</c:f>
              <c:strCache>
                <c:ptCount val="6"/>
                <c:pt idx="0">
                  <c:v>2008</c:v>
                </c:pt>
                <c:pt idx="1">
                  <c:v>2010</c:v>
                </c:pt>
                <c:pt idx="2">
                  <c:v>2012</c:v>
                </c:pt>
                <c:pt idx="3">
                  <c:v>2014</c:v>
                </c:pt>
                <c:pt idx="4">
                  <c:v>2017</c:v>
                </c:pt>
                <c:pt idx="5">
                  <c:v>2019</c:v>
                </c:pt>
              </c:strCache>
            </c:strRef>
          </c:cat>
          <c:val>
            <c:numRef>
              <c:f>Tabelle1!$G$72:$L$72</c:f>
              <c:numCache>
                <c:formatCode>General</c:formatCode>
                <c:ptCount val="6"/>
                <c:pt idx="0">
                  <c:v>12</c:v>
                </c:pt>
                <c:pt idx="1">
                  <c:v>12</c:v>
                </c:pt>
                <c:pt idx="2">
                  <c:v>16</c:v>
                </c:pt>
                <c:pt idx="3">
                  <c:v>16</c:v>
                </c:pt>
                <c:pt idx="4">
                  <c:v>24</c:v>
                </c:pt>
                <c:pt idx="5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FF-49D9-A4B0-3E0BA817A6BA}"/>
            </c:ext>
          </c:extLst>
        </c:ser>
        <c:ser>
          <c:idx val="2"/>
          <c:order val="2"/>
          <c:tx>
            <c:strRef>
              <c:f>Tabelle1!$F$73</c:f>
              <c:strCache>
                <c:ptCount val="1"/>
                <c:pt idx="0">
                  <c:v>Kleinlaster etc. bis 7,5t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Tabelle1!$G$69:$L$70</c:f>
              <c:strCache>
                <c:ptCount val="6"/>
                <c:pt idx="0">
                  <c:v>2008</c:v>
                </c:pt>
                <c:pt idx="1">
                  <c:v>2010</c:v>
                </c:pt>
                <c:pt idx="2">
                  <c:v>2012</c:v>
                </c:pt>
                <c:pt idx="3">
                  <c:v>2014</c:v>
                </c:pt>
                <c:pt idx="4">
                  <c:v>2017</c:v>
                </c:pt>
                <c:pt idx="5">
                  <c:v>2019</c:v>
                </c:pt>
              </c:strCache>
            </c:strRef>
          </c:cat>
          <c:val>
            <c:numRef>
              <c:f>Tabelle1!$G$73:$L$73</c:f>
              <c:numCache>
                <c:formatCode>General</c:formatCode>
                <c:ptCount val="6"/>
                <c:pt idx="0">
                  <c:v>3</c:v>
                </c:pt>
                <c:pt idx="1">
                  <c:v>8</c:v>
                </c:pt>
                <c:pt idx="2" formatCode="0">
                  <c:v>13</c:v>
                </c:pt>
                <c:pt idx="3" formatCode="0">
                  <c:v>12</c:v>
                </c:pt>
                <c:pt idx="4" formatCode="0">
                  <c:v>11</c:v>
                </c:pt>
                <c:pt idx="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FF-49D9-A4B0-3E0BA817A6BA}"/>
            </c:ext>
          </c:extLst>
        </c:ser>
        <c:ser>
          <c:idx val="3"/>
          <c:order val="3"/>
          <c:tx>
            <c:strRef>
              <c:f>Tabelle1!$F$74</c:f>
              <c:strCache>
                <c:ptCount val="1"/>
                <c:pt idx="0">
                  <c:v>Sattelauflieger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Tabelle1!$G$69:$L$70</c:f>
              <c:strCache>
                <c:ptCount val="6"/>
                <c:pt idx="0">
                  <c:v>2008</c:v>
                </c:pt>
                <c:pt idx="1">
                  <c:v>2010</c:v>
                </c:pt>
                <c:pt idx="2">
                  <c:v>2012</c:v>
                </c:pt>
                <c:pt idx="3">
                  <c:v>2014</c:v>
                </c:pt>
                <c:pt idx="4">
                  <c:v>2017</c:v>
                </c:pt>
                <c:pt idx="5">
                  <c:v>2019</c:v>
                </c:pt>
              </c:strCache>
            </c:strRef>
          </c:cat>
          <c:val>
            <c:numRef>
              <c:f>Tabelle1!$G$74:$L$74</c:f>
              <c:numCache>
                <c:formatCode>General</c:formatCode>
                <c:ptCount val="6"/>
                <c:pt idx="0">
                  <c:v>5</c:v>
                </c:pt>
                <c:pt idx="1">
                  <c:v>5</c:v>
                </c:pt>
                <c:pt idx="2">
                  <c:v>3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9FF-49D9-A4B0-3E0BA817A6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61259311"/>
        <c:axId val="1461254735"/>
      </c:areaChart>
      <c:catAx>
        <c:axId val="146125931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461254735"/>
        <c:crosses val="autoZero"/>
        <c:auto val="1"/>
        <c:lblAlgn val="ctr"/>
        <c:lblOffset val="100"/>
        <c:noMultiLvlLbl val="0"/>
      </c:catAx>
      <c:valAx>
        <c:axId val="146125473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46125931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bg1"/>
          </a:solidFill>
        </a:defRPr>
      </a:pPr>
      <a:endParaRPr lang="de-D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de-DE" dirty="0"/>
              <a:t>Baujahr der eingesetzten Fahrzeuge</a:t>
            </a:r>
          </a:p>
        </c:rich>
      </c:tx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F7D-47B6-B697-40859167CA1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F7D-47B6-B697-40859167CA1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F7D-47B6-B697-40859167CA1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F7D-47B6-B697-40859167CA19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F7D-47B6-B697-40859167CA19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FF7D-47B6-B697-40859167CA19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FF7D-47B6-B697-40859167CA19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FF7D-47B6-B697-40859167CA19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'[auswertung (2019)kpl.xlsx]Tabelle1'!$B$79:$B$86</c:f>
              <c:strCache>
                <c:ptCount val="8"/>
                <c:pt idx="0">
                  <c:v>vor 1990</c:v>
                </c:pt>
                <c:pt idx="1">
                  <c:v>1990 - 1995</c:v>
                </c:pt>
                <c:pt idx="2">
                  <c:v>1996 - 2000</c:v>
                </c:pt>
                <c:pt idx="3">
                  <c:v>2001 - 2005</c:v>
                </c:pt>
                <c:pt idx="4">
                  <c:v>2006 - 2010</c:v>
                </c:pt>
                <c:pt idx="5">
                  <c:v>2011 - 2015</c:v>
                </c:pt>
                <c:pt idx="6">
                  <c:v>2016 - heute</c:v>
                </c:pt>
                <c:pt idx="7">
                  <c:v>o.A.</c:v>
                </c:pt>
              </c:strCache>
            </c:strRef>
          </c:cat>
          <c:val>
            <c:numRef>
              <c:f>'[auswertung (2019)kpl.xlsx]Tabelle1'!$C$79:$C$86</c:f>
              <c:numCache>
                <c:formatCode>General</c:formatCode>
                <c:ptCount val="8"/>
                <c:pt idx="0">
                  <c:v>3</c:v>
                </c:pt>
                <c:pt idx="1">
                  <c:v>10</c:v>
                </c:pt>
                <c:pt idx="2">
                  <c:v>7</c:v>
                </c:pt>
                <c:pt idx="3">
                  <c:v>9</c:v>
                </c:pt>
                <c:pt idx="4">
                  <c:v>16</c:v>
                </c:pt>
                <c:pt idx="5">
                  <c:v>19</c:v>
                </c:pt>
                <c:pt idx="6">
                  <c:v>18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F7D-47B6-B697-40859167CA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4503616"/>
        <c:axId val="1"/>
        <c:axId val="0"/>
      </c:bar3DChart>
      <c:catAx>
        <c:axId val="1244503616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244503616"/>
        <c:crosses val="max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none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 b="1" cap="none" baseline="0" dirty="0" err="1"/>
              <a:t>Medien</a:t>
            </a:r>
            <a:r>
              <a:rPr lang="en-US" b="1" cap="none" baseline="0" dirty="0"/>
              <a:t> an </a:t>
            </a:r>
            <a:r>
              <a:rPr lang="en-US" b="1" cap="none" baseline="0" dirty="0" err="1"/>
              <a:t>Bord</a:t>
            </a:r>
            <a:endParaRPr lang="en-US" b="1" cap="none" baseline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none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1">
                  <a:alpha val="88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flat">
                <a:contourClr>
                  <a:schemeClr val="accent1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F717-4026-9F86-76055C600F3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alpha val="88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flat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717-4026-9F86-76055C600F3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alpha val="88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flat">
                <a:contourClr>
                  <a:schemeClr val="accent3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717-4026-9F86-76055C600F3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alpha val="88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flat">
                <a:contourClr>
                  <a:schemeClr val="accent4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717-4026-9F86-76055C600F3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>
                  <a:alpha val="88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flat">
                <a:contourClr>
                  <a:schemeClr val="accent5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717-4026-9F86-76055C600F32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alpha val="88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flat">
                <a:contourClr>
                  <a:schemeClr val="accent6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717-4026-9F86-76055C600F32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  <a:alpha val="88000"/>
                </a:schemeClr>
              </a:solidFill>
              <a:ln>
                <a:solidFill>
                  <a:schemeClr val="accent1">
                    <a:lumMod val="60000"/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flat">
                <a:contourClr>
                  <a:schemeClr val="accent1">
                    <a:lumMod val="60000"/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F717-4026-9F86-76055C600F32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  <a:alpha val="88000"/>
                </a:schemeClr>
              </a:solidFill>
              <a:ln>
                <a:solidFill>
                  <a:schemeClr val="accent2">
                    <a:lumMod val="60000"/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flat">
                <a:contourClr>
                  <a:schemeClr val="accent2">
                    <a:lumMod val="60000"/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717-4026-9F86-76055C600F32}"/>
              </c:ext>
            </c:extLst>
          </c:dPt>
          <c:dLbls>
            <c:dLbl>
              <c:idx val="0"/>
              <c:spPr>
                <a:solidFill>
                  <a:schemeClr val="accent1">
                    <a:alpha val="30000"/>
                  </a:schemeClr>
                </a:solidFill>
                <a:ln>
                  <a:solidFill>
                    <a:schemeClr val="lt1">
                      <a:alpha val="50000"/>
                    </a:schemeClr>
                  </a:solidFill>
                  <a:round/>
                </a:ln>
                <a:effectLst>
                  <a:outerShdw blurRad="63500" dist="889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F717-4026-9F86-76055C600F32}"/>
                </c:ext>
              </c:extLst>
            </c:dLbl>
            <c:dLbl>
              <c:idx val="1"/>
              <c:spPr>
                <a:solidFill>
                  <a:schemeClr val="accent2">
                    <a:alpha val="30000"/>
                  </a:schemeClr>
                </a:solidFill>
                <a:ln>
                  <a:solidFill>
                    <a:schemeClr val="lt1">
                      <a:alpha val="50000"/>
                    </a:schemeClr>
                  </a:solidFill>
                  <a:round/>
                </a:ln>
                <a:effectLst>
                  <a:outerShdw blurRad="63500" dist="889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717-4026-9F86-76055C600F32}"/>
                </c:ext>
              </c:extLst>
            </c:dLbl>
            <c:dLbl>
              <c:idx val="2"/>
              <c:spPr>
                <a:solidFill>
                  <a:schemeClr val="accent3">
                    <a:alpha val="30000"/>
                  </a:schemeClr>
                </a:solidFill>
                <a:ln>
                  <a:solidFill>
                    <a:schemeClr val="lt1">
                      <a:alpha val="50000"/>
                    </a:schemeClr>
                  </a:solidFill>
                  <a:round/>
                </a:ln>
                <a:effectLst>
                  <a:outerShdw blurRad="63500" dist="889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F717-4026-9F86-76055C600F32}"/>
                </c:ext>
              </c:extLst>
            </c:dLbl>
            <c:dLbl>
              <c:idx val="3"/>
              <c:spPr>
                <a:solidFill>
                  <a:schemeClr val="accent4">
                    <a:alpha val="30000"/>
                  </a:schemeClr>
                </a:solidFill>
                <a:ln>
                  <a:solidFill>
                    <a:schemeClr val="lt1">
                      <a:alpha val="50000"/>
                    </a:schemeClr>
                  </a:solidFill>
                  <a:round/>
                </a:ln>
                <a:effectLst>
                  <a:outerShdw blurRad="63500" dist="889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717-4026-9F86-76055C600F32}"/>
                </c:ext>
              </c:extLst>
            </c:dLbl>
            <c:dLbl>
              <c:idx val="4"/>
              <c:spPr>
                <a:solidFill>
                  <a:schemeClr val="accent5">
                    <a:alpha val="30000"/>
                  </a:schemeClr>
                </a:solidFill>
                <a:ln>
                  <a:solidFill>
                    <a:schemeClr val="lt1">
                      <a:alpha val="50000"/>
                    </a:schemeClr>
                  </a:solidFill>
                  <a:round/>
                </a:ln>
                <a:effectLst>
                  <a:outerShdw blurRad="63500" dist="889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F717-4026-9F86-76055C600F32}"/>
                </c:ext>
              </c:extLst>
            </c:dLbl>
            <c:dLbl>
              <c:idx val="5"/>
              <c:spPr>
                <a:solidFill>
                  <a:schemeClr val="accent6">
                    <a:alpha val="30000"/>
                  </a:schemeClr>
                </a:solidFill>
                <a:ln>
                  <a:solidFill>
                    <a:schemeClr val="lt1">
                      <a:alpha val="50000"/>
                    </a:schemeClr>
                  </a:solidFill>
                  <a:round/>
                </a:ln>
                <a:effectLst>
                  <a:outerShdw blurRad="63500" dist="889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F717-4026-9F86-76055C600F32}"/>
                </c:ext>
              </c:extLst>
            </c:dLbl>
            <c:dLbl>
              <c:idx val="6"/>
              <c:spPr>
                <a:solidFill>
                  <a:schemeClr val="accent1">
                    <a:lumMod val="60000"/>
                    <a:alpha val="30000"/>
                  </a:schemeClr>
                </a:solidFill>
                <a:ln>
                  <a:solidFill>
                    <a:schemeClr val="lt1">
                      <a:alpha val="50000"/>
                    </a:schemeClr>
                  </a:solidFill>
                  <a:round/>
                </a:ln>
                <a:effectLst>
                  <a:outerShdw blurRad="63500" dist="889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F717-4026-9F86-76055C600F32}"/>
                </c:ext>
              </c:extLst>
            </c:dLbl>
            <c:dLbl>
              <c:idx val="7"/>
              <c:spPr>
                <a:solidFill>
                  <a:schemeClr val="accent2">
                    <a:lumMod val="60000"/>
                    <a:alpha val="30000"/>
                  </a:schemeClr>
                </a:solidFill>
                <a:ln>
                  <a:solidFill>
                    <a:schemeClr val="lt1">
                      <a:alpha val="50000"/>
                    </a:schemeClr>
                  </a:solidFill>
                  <a:round/>
                </a:ln>
                <a:effectLst>
                  <a:outerShdw blurRad="63500" dist="889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F717-4026-9F86-76055C600F32}"/>
                </c:ext>
              </c:extLst>
            </c:dLbl>
            <c:spPr>
              <a:solidFill>
                <a:srgbClr val="4F81BD">
                  <a:alpha val="30000"/>
                </a:srgbClr>
              </a:solidFill>
              <a:ln>
                <a:solidFill>
                  <a:prstClr val="white">
                    <a:alpha val="50000"/>
                  </a:prst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'[auswertung (2019)kpl.xlsx]Tabelle1'!$B$89:$B$94,'[auswertung (2019)kpl.xlsx]Tabelle1'!$B$95,'[auswertung (2019)kpl.xlsx]Tabelle1'!$B$96</c:f>
              <c:strCache>
                <c:ptCount val="8"/>
                <c:pt idx="0">
                  <c:v>unter 3000 ME</c:v>
                </c:pt>
                <c:pt idx="1">
                  <c:v>3000 - 3500 ME</c:v>
                </c:pt>
                <c:pt idx="2">
                  <c:v>3501 - 4500 ME</c:v>
                </c:pt>
                <c:pt idx="3">
                  <c:v>4501 - 5500 ME</c:v>
                </c:pt>
                <c:pt idx="4">
                  <c:v>5501 - 6000 ME</c:v>
                </c:pt>
                <c:pt idx="5">
                  <c:v>über 6000 ME</c:v>
                </c:pt>
                <c:pt idx="6">
                  <c:v>Angaben zweifelhaft (7600 - 21000)</c:v>
                </c:pt>
                <c:pt idx="7">
                  <c:v>o.A.</c:v>
                </c:pt>
              </c:strCache>
            </c:strRef>
          </c:cat>
          <c:val>
            <c:numRef>
              <c:f>'[auswertung (2019)kpl.xlsx]Tabelle1'!$C$89:$C$94,'[auswertung (2019)kpl.xlsx]Tabelle1'!$C$95,'[auswertung (2019)kpl.xlsx]Tabelle1'!$C$96</c:f>
              <c:numCache>
                <c:formatCode>General</c:formatCode>
                <c:ptCount val="8"/>
                <c:pt idx="0">
                  <c:v>7</c:v>
                </c:pt>
                <c:pt idx="1">
                  <c:v>10</c:v>
                </c:pt>
                <c:pt idx="2">
                  <c:v>33</c:v>
                </c:pt>
                <c:pt idx="3">
                  <c:v>11</c:v>
                </c:pt>
                <c:pt idx="4">
                  <c:v>4</c:v>
                </c:pt>
                <c:pt idx="5">
                  <c:v>3</c:v>
                </c:pt>
                <c:pt idx="6">
                  <c:v>13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717-4026-9F86-76055C600F3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cylinder"/>
        <c:axId val="1330279376"/>
        <c:axId val="1"/>
        <c:axId val="0"/>
      </c:bar3DChart>
      <c:catAx>
        <c:axId val="133027937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30279376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solidFill>
        <a:schemeClr val="dk1">
          <a:tint val="7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Zurückgelegte Kilometer je Fahrzeug</a:t>
            </a:r>
          </a:p>
        </c:rich>
      </c:tx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C08-44C8-965C-5B1D4979F38D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C08-44C8-965C-5B1D4979F38D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AC08-44C8-965C-5B1D4979F38D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C08-44C8-965C-5B1D4979F38D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AC08-44C8-965C-5B1D4979F38D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AC08-44C8-965C-5B1D4979F38D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AC08-44C8-965C-5B1D4979F38D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C08-44C8-965C-5B1D4979F3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'[auswertung (2019)kpl.xlsx]Tabelle1'!$B$100:$B$107</c:f>
              <c:strCache>
                <c:ptCount val="8"/>
                <c:pt idx="0">
                  <c:v>bis 4000km</c:v>
                </c:pt>
                <c:pt idx="1">
                  <c:v>4000 - 8000km</c:v>
                </c:pt>
                <c:pt idx="2">
                  <c:v>8000 - 12000km</c:v>
                </c:pt>
                <c:pt idx="3">
                  <c:v>12000 - 16000km</c:v>
                </c:pt>
                <c:pt idx="4">
                  <c:v>16000 - 20000km</c:v>
                </c:pt>
                <c:pt idx="5">
                  <c:v>20000 - 24000km</c:v>
                </c:pt>
                <c:pt idx="6">
                  <c:v>mehr als 24000km</c:v>
                </c:pt>
                <c:pt idx="7">
                  <c:v>o.A.</c:v>
                </c:pt>
              </c:strCache>
            </c:strRef>
          </c:cat>
          <c:val>
            <c:numRef>
              <c:f>'[auswertung (2019)kpl.xlsx]Tabelle1'!$C$100:$C$107</c:f>
              <c:numCache>
                <c:formatCode>General</c:formatCode>
                <c:ptCount val="8"/>
                <c:pt idx="0">
                  <c:v>6</c:v>
                </c:pt>
                <c:pt idx="1">
                  <c:v>32</c:v>
                </c:pt>
                <c:pt idx="2">
                  <c:v>15</c:v>
                </c:pt>
                <c:pt idx="3">
                  <c:v>13</c:v>
                </c:pt>
                <c:pt idx="4">
                  <c:v>9</c:v>
                </c:pt>
                <c:pt idx="5">
                  <c:v>2</c:v>
                </c:pt>
                <c:pt idx="6">
                  <c:v>1</c:v>
                </c:pt>
                <c:pt idx="7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08-44C8-965C-5B1D4979F3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26241120"/>
        <c:axId val="1"/>
        <c:axId val="0"/>
      </c:bar3DChart>
      <c:catAx>
        <c:axId val="132624112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de-DE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326241120"/>
        <c:crosses val="max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Entliehene Medien je Fahrzeug</a:t>
            </a:r>
          </a:p>
        </c:rich>
      </c:tx>
      <c:layout/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AAD-4409-B95B-50608CAFC8E6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AAD-4409-B95B-50608CAFC8E6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AAD-4409-B95B-50608CAFC8E6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AAD-4409-B95B-50608CAFC8E6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AAD-4409-B95B-50608CAFC8E6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FAAD-4409-B95B-50608CAFC8E6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FAAD-4409-B95B-50608CAFC8E6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FAAD-4409-B95B-50608CAFC8E6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'[auswertung (2019)kpl.xlsx]Tabelle1'!$B$111:$B$118</c:f>
              <c:strCache>
                <c:ptCount val="8"/>
                <c:pt idx="0">
                  <c:v>bis 20000 ME</c:v>
                </c:pt>
                <c:pt idx="1">
                  <c:v>20000 - 40000 ME</c:v>
                </c:pt>
                <c:pt idx="2">
                  <c:v>40000 - 60000 ME</c:v>
                </c:pt>
                <c:pt idx="3">
                  <c:v>60000 - 80000 ME</c:v>
                </c:pt>
                <c:pt idx="4">
                  <c:v>80000 - 100000 ME</c:v>
                </c:pt>
                <c:pt idx="5">
                  <c:v>100000 - 150000 ME</c:v>
                </c:pt>
                <c:pt idx="6">
                  <c:v>über 150000 ME</c:v>
                </c:pt>
                <c:pt idx="7">
                  <c:v>o.A.</c:v>
                </c:pt>
              </c:strCache>
            </c:strRef>
          </c:cat>
          <c:val>
            <c:numRef>
              <c:f>'[auswertung (2019)kpl.xlsx]Tabelle1'!$H$111:$H$118</c:f>
              <c:numCache>
                <c:formatCode>General</c:formatCode>
                <c:ptCount val="8"/>
                <c:pt idx="0">
                  <c:v>4</c:v>
                </c:pt>
                <c:pt idx="1">
                  <c:v>16</c:v>
                </c:pt>
                <c:pt idx="2">
                  <c:v>24</c:v>
                </c:pt>
                <c:pt idx="3">
                  <c:v>20</c:v>
                </c:pt>
                <c:pt idx="4">
                  <c:v>17</c:v>
                </c:pt>
                <c:pt idx="5">
                  <c:v>6</c:v>
                </c:pt>
                <c:pt idx="6">
                  <c:v>5</c:v>
                </c:pt>
                <c:pt idx="7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AAD-4409-B95B-50608CAFC8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3923280"/>
        <c:axId val="1"/>
        <c:axId val="0"/>
      </c:bar3DChart>
      <c:catAx>
        <c:axId val="124392328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243923280"/>
        <c:crosses val="max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Anzahl der aktiven Leserinnen und Leser</a:t>
            </a:r>
          </a:p>
        </c:rich>
      </c:tx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EEE-4E6F-A8E6-763419247CD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EEE-4E6F-A8E6-763419247CDC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EEE-4E6F-A8E6-763419247CDC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EEE-4E6F-A8E6-763419247CD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9EEE-4E6F-A8E6-763419247CDC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'[auswertung (2019)kpl.xlsx]Tabelle1'!$B$122:$B$126</c:f>
              <c:strCache>
                <c:ptCount val="5"/>
                <c:pt idx="0">
                  <c:v>0 - 1000</c:v>
                </c:pt>
                <c:pt idx="1">
                  <c:v>1000 - 1500</c:v>
                </c:pt>
                <c:pt idx="2">
                  <c:v>1501 - 2500</c:v>
                </c:pt>
                <c:pt idx="3">
                  <c:v>mehr als 2500</c:v>
                </c:pt>
                <c:pt idx="4">
                  <c:v>o.A.</c:v>
                </c:pt>
              </c:strCache>
            </c:strRef>
          </c:cat>
          <c:val>
            <c:numRef>
              <c:f>'[auswertung (2019)kpl.xlsx]Tabelle1'!$C$122:$C$126</c:f>
              <c:numCache>
                <c:formatCode>General</c:formatCode>
                <c:ptCount val="5"/>
                <c:pt idx="0">
                  <c:v>14</c:v>
                </c:pt>
                <c:pt idx="1">
                  <c:v>14</c:v>
                </c:pt>
                <c:pt idx="2">
                  <c:v>26</c:v>
                </c:pt>
                <c:pt idx="3">
                  <c:v>16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EEE-4E6F-A8E6-763419247C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75055120"/>
        <c:axId val="1"/>
        <c:axId val="0"/>
      </c:bar3DChart>
      <c:catAx>
        <c:axId val="147505512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475055120"/>
        <c:crosses val="max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Anteil Kinder und Jugendliche an den aktiven</a:t>
            </a:r>
            <a:r>
              <a:rPr lang="en-US" baseline="0"/>
              <a:t> LeserInnen</a:t>
            </a:r>
            <a:endParaRPr lang="en-US"/>
          </a:p>
        </c:rich>
      </c:tx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609-46E8-AA0E-CE9B1E68C37B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609-46E8-AA0E-CE9B1E68C37B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3609-46E8-AA0E-CE9B1E68C37B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3609-46E8-AA0E-CE9B1E68C37B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3609-46E8-AA0E-CE9B1E68C37B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3609-46E8-AA0E-CE9B1E68C37B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'[auswertung (2019)kpl.xlsx]Tabelle1'!$B$129:$B$134</c:f>
              <c:strCache>
                <c:ptCount val="6"/>
                <c:pt idx="0">
                  <c:v>10 – 40%</c:v>
                </c:pt>
                <c:pt idx="1">
                  <c:v>40 – 50%</c:v>
                </c:pt>
                <c:pt idx="2">
                  <c:v>50 – 60%</c:v>
                </c:pt>
                <c:pt idx="3">
                  <c:v>60 – 70%</c:v>
                </c:pt>
                <c:pt idx="4">
                  <c:v>70 – 80%</c:v>
                </c:pt>
                <c:pt idx="5">
                  <c:v>&gt; 80%</c:v>
                </c:pt>
              </c:strCache>
            </c:strRef>
          </c:cat>
          <c:val>
            <c:numRef>
              <c:f>'[auswertung (2019)kpl.xlsx]Tabelle1'!$C$129:$C$134</c:f>
              <c:numCache>
                <c:formatCode>General</c:formatCode>
                <c:ptCount val="6"/>
                <c:pt idx="0">
                  <c:v>5</c:v>
                </c:pt>
                <c:pt idx="1">
                  <c:v>6</c:v>
                </c:pt>
                <c:pt idx="2">
                  <c:v>5</c:v>
                </c:pt>
                <c:pt idx="3">
                  <c:v>20</c:v>
                </c:pt>
                <c:pt idx="4">
                  <c:v>12</c:v>
                </c:pt>
                <c:pt idx="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609-46E8-AA0E-CE9B1E68C3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75052624"/>
        <c:axId val="1"/>
        <c:axId val="0"/>
      </c:bar3DChart>
      <c:catAx>
        <c:axId val="1475052624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475052624"/>
        <c:crosses val="max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Personelle Ausstattung in VZÄ</a:t>
            </a:r>
          </a:p>
        </c:rich>
      </c:tx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EA4-4FD8-B6DC-5F32A4527353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EA4-4FD8-B6DC-5F32A4527353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EA4-4FD8-B6DC-5F32A4527353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7EA4-4FD8-B6DC-5F32A4527353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7EA4-4FD8-B6DC-5F32A4527353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7EA4-4FD8-B6DC-5F32A4527353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'[auswertung (2019)kpl.xlsx]Tabelle1'!$B$138:$B$143</c:f>
              <c:strCache>
                <c:ptCount val="6"/>
                <c:pt idx="0">
                  <c:v>0,75 - 1,5 Stellen</c:v>
                </c:pt>
                <c:pt idx="1">
                  <c:v>1,5 - 2,5 Stellen</c:v>
                </c:pt>
                <c:pt idx="2">
                  <c:v>2,5 - 3,5 Stellen</c:v>
                </c:pt>
                <c:pt idx="3">
                  <c:v>3,5 - 5 Stellen</c:v>
                </c:pt>
                <c:pt idx="4">
                  <c:v>mehr als 5 Stellen</c:v>
                </c:pt>
                <c:pt idx="5">
                  <c:v>o.A.</c:v>
                </c:pt>
              </c:strCache>
            </c:strRef>
          </c:cat>
          <c:val>
            <c:numRef>
              <c:f>'[auswertung (2019)kpl.xlsx]Tabelle1'!$C$138:$C$143</c:f>
              <c:numCache>
                <c:formatCode>General</c:formatCode>
                <c:ptCount val="6"/>
                <c:pt idx="0">
                  <c:v>6</c:v>
                </c:pt>
                <c:pt idx="1">
                  <c:v>33</c:v>
                </c:pt>
                <c:pt idx="2">
                  <c:v>22</c:v>
                </c:pt>
                <c:pt idx="3">
                  <c:v>5</c:v>
                </c:pt>
                <c:pt idx="4">
                  <c:v>11</c:v>
                </c:pt>
                <c:pt idx="5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EA4-4FD8-B6DC-5F32A45273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26240704"/>
        <c:axId val="1"/>
        <c:axId val="0"/>
      </c:bar3DChart>
      <c:catAx>
        <c:axId val="1326240704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326240704"/>
        <c:crosses val="max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EDV-</a:t>
            </a:r>
            <a:r>
              <a:rPr lang="en-US" dirty="0" err="1" smtClean="0"/>
              <a:t>Anbindung</a:t>
            </a:r>
            <a:endParaRPr lang="en-US" dirty="0" smtClean="0"/>
          </a:p>
          <a:p>
            <a:pPr>
              <a:defRPr/>
            </a:pPr>
            <a:r>
              <a:rPr lang="en-US" sz="1400" b="0" dirty="0" smtClean="0"/>
              <a:t>(</a:t>
            </a:r>
            <a:r>
              <a:rPr lang="en-US" sz="1400" b="0" dirty="0" err="1" smtClean="0"/>
              <a:t>Mehrfachnennungen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möglich</a:t>
            </a:r>
            <a:r>
              <a:rPr lang="en-US" sz="1400" b="0" dirty="0" smtClean="0"/>
              <a:t>)</a:t>
            </a:r>
            <a:endParaRPr lang="en-US" sz="1400" b="0" dirty="0"/>
          </a:p>
        </c:rich>
      </c:tx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F4F-43E4-97D4-1D717E6B139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F4F-43E4-97D4-1D717E6B1398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F4F-43E4-97D4-1D717E6B1398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7F4F-43E4-97D4-1D717E6B1398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'[auswertung (2019)kpl.xlsx]Tabelle1'!$B$151:$B$154</c:f>
              <c:strCache>
                <c:ptCount val="4"/>
                <c:pt idx="0">
                  <c:v>Mobilfunk mit GPRS</c:v>
                </c:pt>
                <c:pt idx="1">
                  <c:v>Mobilfunk mit UMTS</c:v>
                </c:pt>
                <c:pt idx="2">
                  <c:v>Mobilfunk mit LTE</c:v>
                </c:pt>
                <c:pt idx="3">
                  <c:v>Offline-Anbindung (täglicher Datenabgleich o.Ä.)</c:v>
                </c:pt>
              </c:strCache>
            </c:strRef>
          </c:cat>
          <c:val>
            <c:numRef>
              <c:f>'[auswertung (2019)kpl.xlsx]Tabelle1'!$C$151:$C$154</c:f>
              <c:numCache>
                <c:formatCode>General</c:formatCode>
                <c:ptCount val="4"/>
                <c:pt idx="0">
                  <c:v>14</c:v>
                </c:pt>
                <c:pt idx="1">
                  <c:v>27</c:v>
                </c:pt>
                <c:pt idx="2">
                  <c:v>61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F4F-43E4-97D4-1D717E6B13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30072768"/>
        <c:axId val="1"/>
        <c:axId val="0"/>
      </c:bar3DChart>
      <c:catAx>
        <c:axId val="133007276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330072768"/>
        <c:crosses val="max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Blick in die Zukunft</a:t>
            </a:r>
          </a:p>
        </c:rich>
      </c:tx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bar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CFD-4B3A-9EFC-16576E8A0001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CFD-4B3A-9EFC-16576E8A0001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CFD-4B3A-9EFC-16576E8A000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7CFD-4B3A-9EFC-16576E8A000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7CFD-4B3A-9EFC-16576E8A0001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7CFD-4B3A-9EFC-16576E8A0001}"/>
              </c:ext>
            </c:extLst>
          </c:dPt>
          <c:cat>
            <c:strRef>
              <c:f>Tabelle1!$B$159:$B$163</c:f>
              <c:strCache>
                <c:ptCount val="4"/>
                <c:pt idx="0">
                  <c:v>Neue Angebote (Kuti, Saatgut, Bee-Bots, Switch, Ipad mit Zeitungen/Magazinen</c:v>
                </c:pt>
                <c:pt idx="1">
                  <c:v>Neues Fahrzeug</c:v>
                </c:pt>
                <c:pt idx="2">
                  <c:v>Online-Anbindung</c:v>
                </c:pt>
                <c:pt idx="3">
                  <c:v>WLAN</c:v>
                </c:pt>
              </c:strCache>
            </c:strRef>
          </c:cat>
          <c:val>
            <c:numRef>
              <c:f>Tabelle1!$C$159:$C$163</c:f>
              <c:numCache>
                <c:formatCode>General</c:formatCode>
                <c:ptCount val="4"/>
                <c:pt idx="0">
                  <c:v>1</c:v>
                </c:pt>
                <c:pt idx="1">
                  <c:v>7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CFD-4B3A-9EFC-16576E8A00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6423120"/>
        <c:axId val="1"/>
        <c:axId val="0"/>
      </c:bar3DChart>
      <c:catAx>
        <c:axId val="13164231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3164231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de-DE"/>
              <a:t>Teilnahme / Rücklauf (Fahrzeuge)</a:t>
            </a:r>
          </a:p>
        </c:rich>
      </c:tx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785-41D5-8AC0-9C6028FBC25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785-41D5-8AC0-9C6028FBC252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Tabelle1!$B$8:$B$10</c:f>
              <c:strCache>
                <c:ptCount val="2"/>
                <c:pt idx="0">
                  <c:v>Anzahl der in den teilnehmenden FB eingesetzten Fahrzeuge</c:v>
                </c:pt>
                <c:pt idx="1">
                  <c:v>Anzahl der in den nicht teilnehmenden FB eingesetzten Fahrzeuge</c:v>
                </c:pt>
              </c:strCache>
            </c:strRef>
          </c:cat>
          <c:val>
            <c:numRef>
              <c:f>Tabelle1!$C$8:$C$10</c:f>
              <c:numCache>
                <c:formatCode>General</c:formatCode>
                <c:ptCount val="2"/>
                <c:pt idx="0">
                  <c:v>100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85-41D5-8AC0-9C6028FBC2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74881760"/>
        <c:axId val="1"/>
        <c:axId val="0"/>
      </c:bar3DChart>
      <c:catAx>
        <c:axId val="147488176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474881760"/>
        <c:crosses val="max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Fahrbibliothek für mehrere Gemeinden aktiv?</a:t>
            </a:r>
          </a:p>
        </c:rich>
      </c:tx>
      <c:overlay val="0"/>
    </c:title>
    <c:autoTitleDeleted val="0"/>
    <c:view3D>
      <c:rotX val="30"/>
      <c:rotY val="32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1250-45A3-9107-658896F03289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1250-45A3-9107-658896F03289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1250-45A3-9107-658896F03289}"/>
              </c:ext>
            </c:extLst>
          </c:dPt>
          <c:dLbls>
            <c:numFmt formatCode="0.0%" sourceLinked="0"/>
            <c:spPr>
              <a:solidFill>
                <a:schemeClr val="bg1">
                  <a:alpha val="89000"/>
                </a:schemeClr>
              </a:solidFill>
              <a:ln w="25400">
                <a:solidFill>
                  <a:schemeClr val="tx1"/>
                </a:solidFill>
              </a:ln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'[auswertung (2019)kpl.xlsx]Tabelle1'!$B$20:$B$22</c:f>
              <c:strCache>
                <c:ptCount val="3"/>
                <c:pt idx="0">
                  <c:v>ja</c:v>
                </c:pt>
                <c:pt idx="1">
                  <c:v>nein</c:v>
                </c:pt>
                <c:pt idx="2">
                  <c:v>o.A.</c:v>
                </c:pt>
              </c:strCache>
            </c:strRef>
          </c:cat>
          <c:val>
            <c:numRef>
              <c:f>'[auswertung (2019)kpl.xlsx]Tabelle1'!$C$20:$C$22</c:f>
              <c:numCache>
                <c:formatCode>General</c:formatCode>
                <c:ptCount val="3"/>
                <c:pt idx="0">
                  <c:v>40</c:v>
                </c:pt>
                <c:pt idx="1">
                  <c:v>44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250-45A3-9107-658896F032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Anzahl der Haltepunkte</a:t>
            </a:r>
          </a:p>
        </c:rich>
      </c:tx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A63-4405-A5B0-FEC83D46F02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A63-4405-A5B0-FEC83D46F022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A63-4405-A5B0-FEC83D46F022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A63-4405-A5B0-FEC83D46F022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4A63-4405-A5B0-FEC83D46F022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4A63-4405-A5B0-FEC83D46F022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4A63-4405-A5B0-FEC83D46F022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4A63-4405-A5B0-FEC83D46F022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4A63-4405-A5B0-FEC83D46F022}"/>
              </c:ext>
            </c:extLst>
          </c:dPt>
          <c:dLbls>
            <c:numFmt formatCode="General" sourceLinked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'[auswertung (2019)kpl.xlsx]Tabelle1'!$B$25:$B$33</c:f>
              <c:strCache>
                <c:ptCount val="9"/>
                <c:pt idx="0">
                  <c:v>0 - 15</c:v>
                </c:pt>
                <c:pt idx="1">
                  <c:v>16 - 25</c:v>
                </c:pt>
                <c:pt idx="2">
                  <c:v>26 - 35</c:v>
                </c:pt>
                <c:pt idx="3">
                  <c:v>36 - 50</c:v>
                </c:pt>
                <c:pt idx="4">
                  <c:v>51 - 100</c:v>
                </c:pt>
                <c:pt idx="5">
                  <c:v>100 - 150</c:v>
                </c:pt>
                <c:pt idx="6">
                  <c:v>150 bis 200</c:v>
                </c:pt>
                <c:pt idx="7">
                  <c:v>mehr als 200</c:v>
                </c:pt>
                <c:pt idx="8">
                  <c:v>o.A.</c:v>
                </c:pt>
              </c:strCache>
            </c:strRef>
          </c:cat>
          <c:val>
            <c:numRef>
              <c:f>'[auswertung (2019)kpl.xlsx]Tabelle1'!$C$25:$C$33</c:f>
              <c:numCache>
                <c:formatCode>General</c:formatCode>
                <c:ptCount val="9"/>
                <c:pt idx="0">
                  <c:v>6</c:v>
                </c:pt>
                <c:pt idx="1">
                  <c:v>21</c:v>
                </c:pt>
                <c:pt idx="2">
                  <c:v>13</c:v>
                </c:pt>
                <c:pt idx="3">
                  <c:v>9</c:v>
                </c:pt>
                <c:pt idx="4">
                  <c:v>12</c:v>
                </c:pt>
                <c:pt idx="5">
                  <c:v>12</c:v>
                </c:pt>
                <c:pt idx="6">
                  <c:v>5</c:v>
                </c:pt>
                <c:pt idx="7">
                  <c:v>3</c:v>
                </c:pt>
                <c:pt idx="8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A63-4405-A5B0-FEC83D46F0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30277712"/>
        <c:axId val="1"/>
        <c:axId val="0"/>
      </c:bar3DChart>
      <c:catAx>
        <c:axId val="133027771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330277712"/>
        <c:crosses val="max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Fahrplanturnus</a:t>
            </a:r>
          </a:p>
        </c:rich>
      </c:tx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3B2-4596-8BF0-CD204CFB1025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3B2-4596-8BF0-CD204CFB1025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3B2-4596-8BF0-CD204CFB1025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3B2-4596-8BF0-CD204CFB1025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3B2-4596-8BF0-CD204CFB1025}"/>
              </c:ext>
            </c:extLst>
          </c:dPt>
          <c:dLbls>
            <c:dLbl>
              <c:idx val="0"/>
              <c:layout>
                <c:manualLayout>
                  <c:x val="3.4614076890947157E-2"/>
                  <c:y val="3.4461754507985495E-1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3B2-4596-8BF0-CD204CFB1025}"/>
                </c:ext>
              </c:extLst>
            </c:dLbl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</c:sp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'[auswertung (2019)kpl.xlsx]Tabelle1'!$B$36:$B$40</c:f>
              <c:strCache>
                <c:ptCount val="5"/>
                <c:pt idx="0">
                  <c:v>7tägig</c:v>
                </c:pt>
                <c:pt idx="1">
                  <c:v>14tägig</c:v>
                </c:pt>
                <c:pt idx="2">
                  <c:v>3wöchig</c:v>
                </c:pt>
                <c:pt idx="3">
                  <c:v>4wöchig</c:v>
                </c:pt>
                <c:pt idx="4">
                  <c:v>o.A.</c:v>
                </c:pt>
              </c:strCache>
            </c:strRef>
          </c:cat>
          <c:val>
            <c:numRef>
              <c:f>'[auswertung (2019)kpl.xlsx]Tabelle1'!$C$36:$C$40</c:f>
              <c:numCache>
                <c:formatCode>General</c:formatCode>
                <c:ptCount val="5"/>
                <c:pt idx="0">
                  <c:v>24</c:v>
                </c:pt>
                <c:pt idx="1">
                  <c:v>22</c:v>
                </c:pt>
                <c:pt idx="2">
                  <c:v>18</c:v>
                </c:pt>
                <c:pt idx="3">
                  <c:v>15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3B2-4596-8BF0-CD204CFB10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74882592"/>
        <c:axId val="1"/>
        <c:axId val="0"/>
      </c:bar3DChart>
      <c:catAx>
        <c:axId val="1474882592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474882592"/>
        <c:crosses val="max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Öffnungsstunden pro Woche</a:t>
            </a:r>
          </a:p>
        </c:rich>
      </c:tx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004-4B19-BCE0-62166A69F59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004-4B19-BCE0-62166A69F59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004-4B19-BCE0-62166A69F59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004-4B19-BCE0-62166A69F597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004-4B19-BCE0-62166A69F597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F004-4B19-BCE0-62166A69F597}"/>
              </c:ext>
            </c:extLst>
          </c:dPt>
          <c:dLbls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</c:spPr>
            <c:txPr>
              <a:bodyPr/>
              <a:lstStyle/>
              <a:p>
                <a:pPr>
                  <a:defRPr sz="140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'[auswertung (2019)kpl.xlsx]Tabelle1'!$B$43:$B$48</c:f>
              <c:strCache>
                <c:ptCount val="6"/>
                <c:pt idx="0">
                  <c:v>0 - 15</c:v>
                </c:pt>
                <c:pt idx="1">
                  <c:v>16 - 20</c:v>
                </c:pt>
                <c:pt idx="2">
                  <c:v>21 - 25</c:v>
                </c:pt>
                <c:pt idx="3">
                  <c:v>26 - 35</c:v>
                </c:pt>
                <c:pt idx="4">
                  <c:v>mehr als 36</c:v>
                </c:pt>
                <c:pt idx="5">
                  <c:v>o.A.</c:v>
                </c:pt>
              </c:strCache>
            </c:strRef>
          </c:cat>
          <c:val>
            <c:numRef>
              <c:f>'[auswertung (2019)kpl.xlsx]Tabelle1'!$C$43:$C$48</c:f>
              <c:numCache>
                <c:formatCode>General</c:formatCode>
                <c:ptCount val="6"/>
                <c:pt idx="0">
                  <c:v>12</c:v>
                </c:pt>
                <c:pt idx="1">
                  <c:v>28</c:v>
                </c:pt>
                <c:pt idx="2">
                  <c:v>21</c:v>
                </c:pt>
                <c:pt idx="3">
                  <c:v>11</c:v>
                </c:pt>
                <c:pt idx="4">
                  <c:v>8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004-4B19-BCE0-62166A69F5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26238624"/>
        <c:axId val="1"/>
        <c:axId val="0"/>
      </c:bar3DChart>
      <c:catAx>
        <c:axId val="1326238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262386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en-US" dirty="0" err="1">
                <a:solidFill>
                  <a:schemeClr val="bg1"/>
                </a:solidFill>
              </a:rPr>
              <a:t>Bestand</a:t>
            </a:r>
            <a:r>
              <a:rPr lang="en-US" dirty="0">
                <a:solidFill>
                  <a:schemeClr val="bg1"/>
                </a:solidFill>
              </a:rPr>
              <a:t> in ME</a:t>
            </a:r>
          </a:p>
        </c:rich>
      </c:tx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2E3-4A31-912D-31A12271DA73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2E3-4A31-912D-31A12271DA73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2E3-4A31-912D-31A12271DA73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2E3-4A31-912D-31A12271DA73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2E3-4A31-912D-31A12271DA73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2E3-4A31-912D-31A12271DA73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62E3-4A31-912D-31A12271DA73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62E3-4A31-912D-31A12271DA7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'[auswertung (2019)kpl.xlsx]Tabelle1'!$B$51:$B$59</c:f>
              <c:strCache>
                <c:ptCount val="9"/>
                <c:pt idx="0">
                  <c:v>&lt; 10000 ME</c:v>
                </c:pt>
                <c:pt idx="1">
                  <c:v>10000 - 15000 ME</c:v>
                </c:pt>
                <c:pt idx="2">
                  <c:v>15000 - 25000 ME</c:v>
                </c:pt>
                <c:pt idx="3">
                  <c:v>25000 - 35000 ME</c:v>
                </c:pt>
                <c:pt idx="4">
                  <c:v>35000 - 60000 ME</c:v>
                </c:pt>
                <c:pt idx="5">
                  <c:v>137437</c:v>
                </c:pt>
                <c:pt idx="6">
                  <c:v>148380</c:v>
                </c:pt>
                <c:pt idx="7">
                  <c:v>300000</c:v>
                </c:pt>
                <c:pt idx="8">
                  <c:v>o.A.</c:v>
                </c:pt>
              </c:strCache>
            </c:strRef>
          </c:cat>
          <c:val>
            <c:numRef>
              <c:f>'[auswertung (2019)kpl.xlsx]Tabelle1'!$C$51:$C$59</c:f>
              <c:numCache>
                <c:formatCode>General</c:formatCode>
                <c:ptCount val="9"/>
                <c:pt idx="0">
                  <c:v>13</c:v>
                </c:pt>
                <c:pt idx="1">
                  <c:v>12</c:v>
                </c:pt>
                <c:pt idx="2">
                  <c:v>28</c:v>
                </c:pt>
                <c:pt idx="3">
                  <c:v>13</c:v>
                </c:pt>
                <c:pt idx="4">
                  <c:v>9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2E3-4A31-912D-31A12271DA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4504864"/>
        <c:axId val="1"/>
        <c:axId val="0"/>
      </c:bar3DChart>
      <c:catAx>
        <c:axId val="1244504864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de-DE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de-DE"/>
          </a:p>
        </c:txPr>
        <c:crossAx val="1244504864"/>
        <c:crosses val="max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de-DE" dirty="0">
                <a:solidFill>
                  <a:schemeClr val="bg1"/>
                </a:solidFill>
              </a:rPr>
              <a:t>Entleihungen in ME </a:t>
            </a:r>
            <a:r>
              <a:rPr lang="de-DE" dirty="0" smtClean="0">
                <a:solidFill>
                  <a:schemeClr val="bg1"/>
                </a:solidFill>
              </a:rPr>
              <a:t>insgesamt</a:t>
            </a:r>
            <a:endParaRPr lang="de-DE" dirty="0">
              <a:solidFill>
                <a:schemeClr val="bg1"/>
              </a:solidFill>
            </a:endParaRPr>
          </a:p>
        </c:rich>
      </c:tx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143-482E-B0B1-A42FC5E3CA33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143-482E-B0B1-A42FC5E3CA33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143-482E-B0B1-A42FC5E3CA33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143-482E-B0B1-A42FC5E3CA33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4143-482E-B0B1-A42FC5E3CA33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4143-482E-B0B1-A42FC5E3CA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Tabelle1!$B$61:$B$66</c:f>
              <c:strCache>
                <c:ptCount val="6"/>
                <c:pt idx="0">
                  <c:v>0 - 25.000</c:v>
                </c:pt>
                <c:pt idx="1">
                  <c:v>25.001 - 50.000</c:v>
                </c:pt>
                <c:pt idx="2">
                  <c:v>50.000 - 100.000</c:v>
                </c:pt>
                <c:pt idx="3">
                  <c:v>100.000 - 150.000</c:v>
                </c:pt>
                <c:pt idx="4">
                  <c:v>über 150.000</c:v>
                </c:pt>
                <c:pt idx="5">
                  <c:v>o.A.</c:v>
                </c:pt>
              </c:strCache>
            </c:strRef>
          </c:cat>
          <c:val>
            <c:numRef>
              <c:f>Tabelle1!$C$61:$C$66</c:f>
              <c:numCache>
                <c:formatCode>General</c:formatCode>
                <c:ptCount val="6"/>
                <c:pt idx="0">
                  <c:v>6</c:v>
                </c:pt>
                <c:pt idx="1">
                  <c:v>19</c:v>
                </c:pt>
                <c:pt idx="2">
                  <c:v>36</c:v>
                </c:pt>
                <c:pt idx="3">
                  <c:v>7</c:v>
                </c:pt>
                <c:pt idx="4">
                  <c:v>8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143-482E-B0B1-A42FC5E3CA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7750272"/>
        <c:axId val="77751808"/>
        <c:axId val="0"/>
      </c:bar3DChart>
      <c:catAx>
        <c:axId val="7775027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de-DE"/>
          </a:p>
        </c:txPr>
        <c:crossAx val="77751808"/>
        <c:crosses val="autoZero"/>
        <c:auto val="1"/>
        <c:lblAlgn val="ctr"/>
        <c:lblOffset val="100"/>
        <c:noMultiLvlLbl val="0"/>
      </c:catAx>
      <c:valAx>
        <c:axId val="7775180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de-DE"/>
          </a:p>
        </c:txPr>
        <c:crossAx val="77750272"/>
        <c:crosses val="max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de-DE" sz="1800" dirty="0">
                <a:solidFill>
                  <a:schemeClr val="bg1"/>
                </a:solidFill>
              </a:rPr>
              <a:t>Fahrzeugtyp</a:t>
            </a:r>
            <a:endParaRPr lang="de-DE" dirty="0">
              <a:solidFill>
                <a:schemeClr val="bg1"/>
              </a:solidFill>
            </a:endParaRPr>
          </a:p>
        </c:rich>
      </c:tx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C8D-47C8-BFE7-2F0DA4AE01AB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C8D-47C8-BFE7-2F0DA4AE01AB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C8D-47C8-BFE7-2F0DA4AE01AB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C8D-47C8-BFE7-2F0DA4AE01AB}"/>
              </c:ext>
            </c:extLst>
          </c:dPt>
          <c:dLbls>
            <c:dLbl>
              <c:idx val="0"/>
              <c:layout>
                <c:manualLayout>
                  <c:x val="1.5098590989113318E-2"/>
                  <c:y val="0.616529303090099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C8D-47C8-BFE7-2F0DA4AE01AB}"/>
                </c:ext>
              </c:extLst>
            </c:dLbl>
            <c:dLbl>
              <c:idx val="1"/>
              <c:layout>
                <c:manualLayout>
                  <c:x val="1.0980793446627836E-2"/>
                  <c:y val="0.225771294089332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8D-47C8-BFE7-2F0DA4AE01AB}"/>
                </c:ext>
              </c:extLst>
            </c:dLbl>
            <c:dLbl>
              <c:idx val="2"/>
              <c:layout>
                <c:manualLayout>
                  <c:x val="1.6471190169941828E-2"/>
                  <c:y val="0.150514196059554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C8D-47C8-BFE7-2F0DA4AE01AB}"/>
                </c:ext>
              </c:extLst>
            </c:dLbl>
            <c:dLbl>
              <c:idx val="3"/>
              <c:layout>
                <c:manualLayout>
                  <c:x val="8.2355950849708134E-3"/>
                  <c:y val="-4.63120603260169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C8D-47C8-BFE7-2F0DA4AE01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sz="2400">
                    <a:solidFill>
                      <a:schemeClr val="bg1"/>
                    </a:solidFill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'[auswertung (2019)kpl.xlsx]Tabelle1'!$B$70:$B$73</c:f>
              <c:strCache>
                <c:ptCount val="4"/>
                <c:pt idx="0">
                  <c:v>Bus</c:v>
                </c:pt>
                <c:pt idx="1">
                  <c:v>LKW</c:v>
                </c:pt>
                <c:pt idx="2">
                  <c:v>Kleinlaster/transporter o. Ä. (bis 7,5t)</c:v>
                </c:pt>
                <c:pt idx="3">
                  <c:v>Sattelauflieger</c:v>
                </c:pt>
              </c:strCache>
            </c:strRef>
          </c:cat>
          <c:val>
            <c:numRef>
              <c:f>'[auswertung (2019)kpl.xlsx]Tabelle1'!$C$70:$C$73</c:f>
              <c:numCache>
                <c:formatCode>General</c:formatCode>
                <c:ptCount val="4"/>
                <c:pt idx="0">
                  <c:v>60</c:v>
                </c:pt>
                <c:pt idx="1">
                  <c:v>24</c:v>
                </c:pt>
                <c:pt idx="2">
                  <c:v>16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C8D-47C8-BFE7-2F0DA4AE01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30280208"/>
        <c:axId val="1"/>
        <c:axId val="0"/>
      </c:bar3DChart>
      <c:catAx>
        <c:axId val="1330280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de-DE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de-DE"/>
          </a:p>
        </c:txPr>
        <c:crossAx val="13302802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1197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22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00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600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4321A-5570-43ED-B935-CFCD30177C5A}" type="datetimeFigureOut">
              <a:rPr lang="de-DE" smtClean="0"/>
              <a:t>07.07.2020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598"/>
            <a:ext cx="2945659" cy="4960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30598"/>
            <a:ext cx="2945659" cy="4960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A1E4A-7AE5-4A19-9B47-D371B1D1CC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0047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76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76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FA721-F02F-4E38-9945-BA2056247FD6}" type="datetimeFigureOut">
              <a:rPr lang="de-DE" smtClean="0"/>
              <a:t>07.07.2020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8516"/>
            <a:ext cx="5438140" cy="39080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598"/>
            <a:ext cx="2945659" cy="4976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598"/>
            <a:ext cx="2945659" cy="4976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8CD03-E2CD-4BFB-ABA5-CD88CD21EB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5928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8CD03-E2CD-4BFB-ABA5-CD88CD21EBC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4654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8781-F46C-454E-BFBB-01EDE9CDB544}" type="datetimeFigureOut">
              <a:rPr lang="de-DE" smtClean="0"/>
              <a:t>07.07.2020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8E366-BEB3-49BA-A21B-C3B0C4BE3A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4109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8781-F46C-454E-BFBB-01EDE9CDB544}" type="datetimeFigureOut">
              <a:rPr lang="de-DE" smtClean="0"/>
              <a:t>07.07.2020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8E366-BEB3-49BA-A21B-C3B0C4BE3A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5141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8781-F46C-454E-BFBB-01EDE9CDB544}" type="datetimeFigureOut">
              <a:rPr lang="de-DE" smtClean="0"/>
              <a:t>07.07.2020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8E366-BEB3-49BA-A21B-C3B0C4BE3A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4334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8781-F46C-454E-BFBB-01EDE9CDB544}" type="datetimeFigureOut">
              <a:rPr lang="de-DE" smtClean="0"/>
              <a:t>07.07.2020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8E366-BEB3-49BA-A21B-C3B0C4BE3A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3814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8781-F46C-454E-BFBB-01EDE9CDB544}" type="datetimeFigureOut">
              <a:rPr lang="de-DE" smtClean="0"/>
              <a:t>07.07.2020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8E366-BEB3-49BA-A21B-C3B0C4BE3A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923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8781-F46C-454E-BFBB-01EDE9CDB544}" type="datetimeFigureOut">
              <a:rPr lang="de-DE" smtClean="0"/>
              <a:t>07.07.2020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8E366-BEB3-49BA-A21B-C3B0C4BE3A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6872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8781-F46C-454E-BFBB-01EDE9CDB544}" type="datetimeFigureOut">
              <a:rPr lang="de-DE" smtClean="0"/>
              <a:t>07.07.2020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8E366-BEB3-49BA-A21B-C3B0C4BE3A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600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8781-F46C-454E-BFBB-01EDE9CDB544}" type="datetimeFigureOut">
              <a:rPr lang="de-DE" smtClean="0"/>
              <a:t>07.07.2020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8E366-BEB3-49BA-A21B-C3B0C4BE3A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8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8781-F46C-454E-BFBB-01EDE9CDB544}" type="datetimeFigureOut">
              <a:rPr lang="de-DE" smtClean="0"/>
              <a:t>07.07.2020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8E366-BEB3-49BA-A21B-C3B0C4BE3A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6910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8781-F46C-454E-BFBB-01EDE9CDB544}" type="datetimeFigureOut">
              <a:rPr lang="de-DE" smtClean="0"/>
              <a:t>07.07.2020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8E366-BEB3-49BA-A21B-C3B0C4BE3A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65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8781-F46C-454E-BFBB-01EDE9CDB544}" type="datetimeFigureOut">
              <a:rPr lang="de-DE" smtClean="0"/>
              <a:t>07.07.2020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8E366-BEB3-49BA-A21B-C3B0C4BE3A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918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58781-F46C-454E-BFBB-01EDE9CDB544}" type="datetimeFigureOut">
              <a:rPr lang="de-DE" smtClean="0"/>
              <a:t>07.07.2020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8E366-BEB3-49BA-A21B-C3B0C4BE3A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6696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7.png"/><Relationship Id="rId12" Type="http://schemas.microsoft.com/office/2007/relationships/hdphoto" Target="../media/hdphoto8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9.jpeg"/><Relationship Id="rId5" Type="http://schemas.openxmlformats.org/officeDocument/2006/relationships/image" Target="../media/image6.jpeg"/><Relationship Id="rId10" Type="http://schemas.microsoft.com/office/2007/relationships/hdphoto" Target="../media/hdphoto7.wdp"/><Relationship Id="rId4" Type="http://schemas.openxmlformats.org/officeDocument/2006/relationships/chart" Target="../charts/chart9.xml"/><Relationship Id="rId9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0"/>
            <a:ext cx="9217024" cy="688538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1520" y="4437112"/>
            <a:ext cx="4176464" cy="1449170"/>
          </a:xfrm>
          <a:solidFill>
            <a:schemeClr val="bg1">
              <a:alpha val="50000"/>
            </a:schemeClr>
          </a:solidFill>
          <a:ln w="19050">
            <a:solidFill>
              <a:srgbClr val="002060"/>
            </a:solidFill>
          </a:ln>
        </p:spPr>
        <p:txBody>
          <a:bodyPr anchor="ctr">
            <a:noAutofit/>
          </a:bodyPr>
          <a:lstStyle/>
          <a:p>
            <a:r>
              <a:rPr lang="de-DE" sz="1600" dirty="0" smtClean="0">
                <a:solidFill>
                  <a:schemeClr val="tx1"/>
                </a:solidFill>
              </a:rPr>
              <a:t>Ein Blick auf die Gesamtsituation basierend auf der </a:t>
            </a:r>
            <a:r>
              <a:rPr lang="de-DE" sz="1600" b="1" dirty="0" smtClean="0">
                <a:solidFill>
                  <a:srgbClr val="002060"/>
                </a:solidFill>
              </a:rPr>
              <a:t>Fahrbibliotheksumfrage </a:t>
            </a:r>
          </a:p>
          <a:p>
            <a:r>
              <a:rPr lang="de-DE" sz="1600" dirty="0" smtClean="0">
                <a:solidFill>
                  <a:schemeClr val="tx1"/>
                </a:solidFill>
              </a:rPr>
              <a:t>im Rahmen der </a:t>
            </a:r>
          </a:p>
          <a:p>
            <a:r>
              <a:rPr lang="de-DE" sz="1600" dirty="0" smtClean="0">
                <a:solidFill>
                  <a:schemeClr val="tx1"/>
                </a:solidFill>
              </a:rPr>
              <a:t>Deutschen Bibliotheksstatistik 2019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51520" y="6124223"/>
            <a:ext cx="8624986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002060"/>
                </a:solidFill>
              </a:rPr>
              <a:t>zusammengestellt für die Fachkommission Fahrbibliotheken beim </a:t>
            </a:r>
            <a:r>
              <a:rPr lang="de-DE" sz="1400" b="1" dirty="0" err="1" smtClean="0">
                <a:solidFill>
                  <a:srgbClr val="002060"/>
                </a:solidFill>
              </a:rPr>
              <a:t>dbv</a:t>
            </a:r>
            <a:r>
              <a:rPr lang="de-DE" sz="1400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de-DE" sz="1400" dirty="0" smtClean="0">
                <a:solidFill>
                  <a:srgbClr val="002060"/>
                </a:solidFill>
              </a:rPr>
              <a:t>Matthias Weyh, Juli 2020</a:t>
            </a:r>
            <a:endParaRPr lang="de-DE" sz="1400" dirty="0">
              <a:solidFill>
                <a:srgbClr val="002060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-36512" y="0"/>
            <a:ext cx="9217024" cy="1417638"/>
          </a:xfrm>
          <a:prstGeom prst="rect">
            <a:avLst/>
          </a:prstGeom>
          <a:solidFill>
            <a:srgbClr val="002060">
              <a:alpha val="67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chemeClr val="bg1"/>
                </a:solidFill>
              </a:rPr>
              <a:t>Fahrbibliotheken in Deutschland 2019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72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8" name="Diagramm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029396"/>
              </p:ext>
            </p:extLst>
          </p:nvPr>
        </p:nvGraphicFramePr>
        <p:xfrm>
          <a:off x="1" y="1417638"/>
          <a:ext cx="9144000" cy="544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Fahrbibliotheken in Deutschland 2019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Textfeld 1"/>
          <p:cNvSpPr txBox="1"/>
          <p:nvPr/>
        </p:nvSpPr>
        <p:spPr>
          <a:xfrm>
            <a:off x="1907704" y="5445224"/>
            <a:ext cx="4142522" cy="432048"/>
          </a:xfrm>
          <a:prstGeom prst="rect">
            <a:avLst/>
          </a:prstGeom>
          <a:solidFill>
            <a:srgbClr val="FFC000"/>
          </a:solidFill>
          <a:ln w="25400">
            <a:solidFill>
              <a:srgbClr val="0070C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400" dirty="0" smtClean="0"/>
              <a:t>Landkreis Cuxhaven</a:t>
            </a:r>
            <a:r>
              <a:rPr lang="de-DE" sz="2400" dirty="0"/>
              <a:t>: </a:t>
            </a:r>
            <a:r>
              <a:rPr lang="de-DE" sz="2400" dirty="0" smtClean="0"/>
              <a:t>30.100 km 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07877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m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491024"/>
              </p:ext>
            </p:extLst>
          </p:nvPr>
        </p:nvGraphicFramePr>
        <p:xfrm>
          <a:off x="1" y="1417638"/>
          <a:ext cx="9144000" cy="544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Fahrbibliotheken in Deutschland 2019</a:t>
            </a:r>
            <a:endParaRPr lang="de-DE" dirty="0">
              <a:solidFill>
                <a:schemeClr val="bg1"/>
              </a:solidFill>
            </a:endParaRP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16483"/>
              </p:ext>
            </p:extLst>
          </p:nvPr>
        </p:nvGraphicFramePr>
        <p:xfrm>
          <a:off x="4860032" y="5013176"/>
          <a:ext cx="2100064" cy="1241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0032">
                  <a:extLst>
                    <a:ext uri="{9D8B030D-6E8A-4147-A177-3AD203B41FA5}">
                      <a16:colId xmlns:a16="http://schemas.microsoft.com/office/drawing/2014/main" val="357875761"/>
                    </a:ext>
                  </a:extLst>
                </a:gridCol>
                <a:gridCol w="1050032">
                  <a:extLst>
                    <a:ext uri="{9D8B030D-6E8A-4147-A177-3AD203B41FA5}">
                      <a16:colId xmlns:a16="http://schemas.microsoft.com/office/drawing/2014/main" val="2027827093"/>
                    </a:ext>
                  </a:extLst>
                </a:gridCol>
              </a:tblGrid>
              <a:tr h="24833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effectLst/>
                        </a:rPr>
                        <a:t>München </a:t>
                      </a:r>
                      <a:r>
                        <a:rPr lang="de-DE" sz="1400" u="none" strike="noStrike" dirty="0" smtClean="0">
                          <a:effectLst/>
                        </a:rPr>
                        <a:t>5</a:t>
                      </a:r>
                      <a:endParaRPr lang="de-DE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 smtClean="0">
                          <a:effectLst/>
                        </a:rPr>
                        <a:t>203.403</a:t>
                      </a:r>
                      <a:endParaRPr lang="de-DE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813409"/>
                  </a:ext>
                </a:extLst>
              </a:tr>
              <a:tr h="24833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effectLst/>
                        </a:rPr>
                        <a:t>Cuxhaven</a:t>
                      </a:r>
                      <a:endParaRPr lang="de-DE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 smtClean="0">
                          <a:effectLst/>
                        </a:rPr>
                        <a:t>173.497</a:t>
                      </a:r>
                      <a:endParaRPr lang="de-DE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567967"/>
                  </a:ext>
                </a:extLst>
              </a:tr>
              <a:tr h="24833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effectLst/>
                        </a:rPr>
                        <a:t>München </a:t>
                      </a:r>
                      <a:r>
                        <a:rPr lang="de-DE" sz="1400" u="none" strike="noStrike" dirty="0" smtClean="0">
                          <a:effectLst/>
                        </a:rPr>
                        <a:t>3</a:t>
                      </a:r>
                      <a:endParaRPr lang="de-DE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 smtClean="0">
                          <a:effectLst/>
                        </a:rPr>
                        <a:t>164.359</a:t>
                      </a:r>
                      <a:endParaRPr lang="de-DE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928077"/>
                  </a:ext>
                </a:extLst>
              </a:tr>
              <a:tr h="24833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</a:rPr>
                        <a:t>Magdeburg</a:t>
                      </a:r>
                      <a:endParaRPr lang="de-DE" sz="1400" b="0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 smtClean="0">
                          <a:effectLst/>
                        </a:rPr>
                        <a:t>158.271</a:t>
                      </a:r>
                      <a:endParaRPr lang="de-DE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052958"/>
                  </a:ext>
                </a:extLst>
              </a:tr>
              <a:tr h="24833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</a:rPr>
                        <a:t>München </a:t>
                      </a:r>
                      <a:r>
                        <a:rPr lang="de-DE" sz="1400" u="none" strike="noStrike" smtClean="0">
                          <a:effectLst/>
                        </a:rPr>
                        <a:t>4</a:t>
                      </a:r>
                      <a:endParaRPr lang="de-DE" sz="1400" b="0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 smtClean="0">
                          <a:effectLst/>
                        </a:rPr>
                        <a:t>150.296</a:t>
                      </a:r>
                      <a:endParaRPr lang="de-DE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898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51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101490"/>
              </p:ext>
            </p:extLst>
          </p:nvPr>
        </p:nvGraphicFramePr>
        <p:xfrm>
          <a:off x="-1" y="1417638"/>
          <a:ext cx="9144001" cy="544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Fahrbibliotheken in Deutschland 2019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652120" y="4941168"/>
            <a:ext cx="2160240" cy="369332"/>
          </a:xfrm>
          <a:prstGeom prst="rect">
            <a:avLst/>
          </a:prstGeom>
          <a:solidFill>
            <a:srgbClr val="FFC0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München: 31.400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290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m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526556"/>
              </p:ext>
            </p:extLst>
          </p:nvPr>
        </p:nvGraphicFramePr>
        <p:xfrm>
          <a:off x="-1" y="1417638"/>
          <a:ext cx="9144001" cy="544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feld 1"/>
          <p:cNvSpPr txBox="1"/>
          <p:nvPr/>
        </p:nvSpPr>
        <p:spPr>
          <a:xfrm>
            <a:off x="3203848" y="2306848"/>
            <a:ext cx="4032448" cy="288032"/>
          </a:xfrm>
          <a:prstGeom prst="rect">
            <a:avLst/>
          </a:prstGeom>
          <a:solidFill>
            <a:srgbClr val="FFC000"/>
          </a:solidFill>
          <a:ln w="25400">
            <a:solidFill>
              <a:srgbClr val="0070C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/>
              <a:t>Gelsenkirchen, Landkreis Görlitz, Mittelsachsen, Bautzen, Dresden</a:t>
            </a:r>
            <a:endParaRPr lang="de-DE" sz="1100" dirty="0"/>
          </a:p>
        </p:txBody>
      </p:sp>
      <p:sp>
        <p:nvSpPr>
          <p:cNvPr id="7" name="Textfeld 1"/>
          <p:cNvSpPr txBox="1"/>
          <p:nvPr/>
        </p:nvSpPr>
        <p:spPr>
          <a:xfrm>
            <a:off x="5940152" y="5184538"/>
            <a:ext cx="1656184" cy="288032"/>
          </a:xfrm>
          <a:prstGeom prst="rect">
            <a:avLst/>
          </a:prstGeom>
          <a:solidFill>
            <a:srgbClr val="FFC000"/>
          </a:solidFill>
          <a:ln w="25400">
            <a:solidFill>
              <a:schemeClr val="accent1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00" dirty="0" smtClean="0"/>
              <a:t>Saarbrücken (97,8%)</a:t>
            </a:r>
            <a:endParaRPr lang="de-DE" sz="1100" dirty="0"/>
          </a:p>
        </p:txBody>
      </p:sp>
      <p:sp>
        <p:nvSpPr>
          <p:cNvPr id="9" name="Textfeld 1"/>
          <p:cNvSpPr txBox="1"/>
          <p:nvPr/>
        </p:nvSpPr>
        <p:spPr>
          <a:xfrm>
            <a:off x="3923928" y="3062426"/>
            <a:ext cx="4896544" cy="288032"/>
          </a:xfrm>
          <a:prstGeom prst="rect">
            <a:avLst/>
          </a:prstGeom>
          <a:solidFill>
            <a:srgbClr val="FFC000"/>
          </a:solidFill>
          <a:ln w="25400">
            <a:solidFill>
              <a:srgbClr val="0070C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Leipziger </a:t>
            </a:r>
            <a:r>
              <a:rPr lang="de-DE" dirty="0" smtClean="0"/>
              <a:t>Land, Dillingen, Berlin Reinickendorf, </a:t>
            </a:r>
            <a:r>
              <a:rPr lang="de-DE" dirty="0"/>
              <a:t>Dahme-Spreewald</a:t>
            </a:r>
            <a:r>
              <a:rPr lang="de-DE" dirty="0" smtClean="0"/>
              <a:t>, Salzwedel, Halle</a:t>
            </a:r>
            <a:endParaRPr lang="de-DE" sz="1100" dirty="0"/>
          </a:p>
        </p:txBody>
      </p:sp>
      <p:sp>
        <p:nvSpPr>
          <p:cNvPr id="10" name="Textfeld 1"/>
          <p:cNvSpPr txBox="1"/>
          <p:nvPr/>
        </p:nvSpPr>
        <p:spPr>
          <a:xfrm>
            <a:off x="3203848" y="3760990"/>
            <a:ext cx="4824536" cy="288032"/>
          </a:xfrm>
          <a:prstGeom prst="rect">
            <a:avLst/>
          </a:prstGeom>
          <a:solidFill>
            <a:srgbClr val="FFC000"/>
          </a:solidFill>
          <a:ln w="25400">
            <a:solidFill>
              <a:srgbClr val="0070C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/>
              <a:t>Dithmarschen, Schleswig-Flensburg (2x), Berlin-Spandau, Erfurt, Weimarer Land</a:t>
            </a:r>
            <a:endParaRPr lang="de-DE" sz="11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>
                <a:solidFill>
                  <a:schemeClr val="bg1"/>
                </a:solidFill>
              </a:rPr>
              <a:t>Fahrbibliotheken in Deutschland 2019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10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m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029292"/>
              </p:ext>
            </p:extLst>
          </p:nvPr>
        </p:nvGraphicFramePr>
        <p:xfrm>
          <a:off x="1" y="1417638"/>
          <a:ext cx="9144000" cy="544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Fahrbibliotheken in Deutschland 2019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821590" y="5157105"/>
            <a:ext cx="1728192" cy="369332"/>
          </a:xfrm>
          <a:prstGeom prst="rect">
            <a:avLst/>
          </a:prstGeom>
          <a:solidFill>
            <a:srgbClr val="FFC0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München: 29</a:t>
            </a:r>
            <a:endParaRPr lang="de-DE" dirty="0"/>
          </a:p>
        </p:txBody>
      </p:sp>
      <p:sp>
        <p:nvSpPr>
          <p:cNvPr id="6" name="Textfeld 1"/>
          <p:cNvSpPr txBox="1"/>
          <p:nvPr/>
        </p:nvSpPr>
        <p:spPr>
          <a:xfrm>
            <a:off x="5940152" y="5661248"/>
            <a:ext cx="2952328" cy="288032"/>
          </a:xfrm>
          <a:prstGeom prst="rect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3 Fahrbibliotheken setzen </a:t>
            </a:r>
            <a:r>
              <a:rPr lang="de-DE" dirty="0" smtClean="0"/>
              <a:t>15 </a:t>
            </a:r>
            <a:r>
              <a:rPr lang="de-DE" dirty="0"/>
              <a:t>Ehrenamtliche ein</a:t>
            </a:r>
            <a:endParaRPr lang="de-DE" sz="1100" dirty="0"/>
          </a:p>
        </p:txBody>
      </p:sp>
      <p:sp>
        <p:nvSpPr>
          <p:cNvPr id="7" name="Textfeld 1"/>
          <p:cNvSpPr txBox="1"/>
          <p:nvPr/>
        </p:nvSpPr>
        <p:spPr>
          <a:xfrm>
            <a:off x="5940152" y="5993397"/>
            <a:ext cx="2952328" cy="273495"/>
          </a:xfrm>
          <a:prstGeom prst="rect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3 Fahrbibliotheken setzen 5 Minijobber ein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124641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Fahrbibliotheken in Deutschland 2019</a:t>
            </a:r>
            <a:endParaRPr lang="de-DE" dirty="0">
              <a:solidFill>
                <a:schemeClr val="bg1"/>
              </a:solidFill>
            </a:endParaRPr>
          </a:p>
        </p:txBody>
      </p:sp>
      <p:graphicFrame>
        <p:nvGraphicFramePr>
          <p:cNvPr id="8" name="Diagramm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049200"/>
              </p:ext>
            </p:extLst>
          </p:nvPr>
        </p:nvGraphicFramePr>
        <p:xfrm>
          <a:off x="1" y="1417638"/>
          <a:ext cx="9144000" cy="544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823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475656" y="1417638"/>
            <a:ext cx="76683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 smtClean="0">
                <a:solidFill>
                  <a:schemeClr val="bg1">
                    <a:lumMod val="85000"/>
                  </a:schemeClr>
                </a:solidFill>
              </a:rPr>
              <a:t>87</a:t>
            </a:r>
          </a:p>
          <a:p>
            <a:pPr algn="ctr"/>
            <a:r>
              <a:rPr lang="de-DE" sz="6000" dirty="0" smtClean="0">
                <a:solidFill>
                  <a:schemeClr val="bg1">
                    <a:lumMod val="85000"/>
                  </a:schemeClr>
                </a:solidFill>
              </a:rPr>
              <a:t>205.799</a:t>
            </a:r>
          </a:p>
          <a:p>
            <a:pPr algn="ctr"/>
            <a:r>
              <a:rPr lang="de-DE" sz="6000" dirty="0" smtClean="0">
                <a:solidFill>
                  <a:schemeClr val="bg1">
                    <a:lumMod val="85000"/>
                  </a:schemeClr>
                </a:solidFill>
              </a:rPr>
              <a:t>2147</a:t>
            </a:r>
          </a:p>
          <a:p>
            <a:pPr algn="ctr"/>
            <a:r>
              <a:rPr lang="de-DE" sz="6000" dirty="0" smtClean="0">
                <a:solidFill>
                  <a:schemeClr val="bg1">
                    <a:lumMod val="85000"/>
                  </a:schemeClr>
                </a:solidFill>
              </a:rPr>
              <a:t>102</a:t>
            </a:r>
          </a:p>
          <a:p>
            <a:pPr algn="ctr"/>
            <a:r>
              <a:rPr lang="de-DE" sz="6000" dirty="0" smtClean="0">
                <a:solidFill>
                  <a:schemeClr val="bg1">
                    <a:lumMod val="85000"/>
                  </a:schemeClr>
                </a:solidFill>
              </a:rPr>
              <a:t>962.585</a:t>
            </a:r>
          </a:p>
          <a:p>
            <a:pPr algn="ctr"/>
            <a:r>
              <a:rPr lang="de-DE" sz="6000" dirty="0" smtClean="0">
                <a:solidFill>
                  <a:schemeClr val="bg1">
                    <a:lumMod val="85000"/>
                  </a:schemeClr>
                </a:solidFill>
              </a:rPr>
              <a:t>6.854.938</a:t>
            </a:r>
            <a:endParaRPr lang="de-DE" sz="6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Fahrbibliotheken in Deutschland </a:t>
            </a:r>
            <a:r>
              <a:rPr lang="de-DE" dirty="0" smtClean="0">
                <a:solidFill>
                  <a:schemeClr val="bg1"/>
                </a:solidFill>
              </a:rPr>
              <a:t>2019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75656" y="1628799"/>
            <a:ext cx="7668344" cy="532859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de-DE" b="1" dirty="0" smtClean="0"/>
              <a:t>87 </a:t>
            </a:r>
            <a:r>
              <a:rPr lang="de-DE" b="1" dirty="0"/>
              <a:t>Fahrbibliotheken </a:t>
            </a:r>
            <a:r>
              <a:rPr lang="de-DE" b="1" dirty="0" smtClean="0"/>
              <a:t>in Deutschland </a:t>
            </a:r>
          </a:p>
          <a:p>
            <a:pPr marL="0" indent="0" algn="ctr">
              <a:buNone/>
            </a:pPr>
            <a:r>
              <a:rPr lang="de-DE" dirty="0" smtClean="0"/>
              <a:t>hatten im </a:t>
            </a:r>
            <a:r>
              <a:rPr lang="de-DE" dirty="0"/>
              <a:t>letzten Jahr </a:t>
            </a:r>
            <a:endParaRPr lang="de-DE" dirty="0" smtClean="0"/>
          </a:p>
          <a:p>
            <a:pPr marL="0" indent="0" algn="ctr">
              <a:buNone/>
            </a:pPr>
            <a:r>
              <a:rPr lang="de-DE" dirty="0" smtClean="0"/>
              <a:t>für </a:t>
            </a:r>
            <a:r>
              <a:rPr lang="de-DE" b="1" dirty="0" smtClean="0"/>
              <a:t>205.799 </a:t>
            </a:r>
            <a:r>
              <a:rPr lang="de-DE" b="1" dirty="0"/>
              <a:t>aktive Leser*innen </a:t>
            </a:r>
            <a:endParaRPr lang="de-DE" b="1" dirty="0" smtClean="0"/>
          </a:p>
          <a:p>
            <a:pPr marL="0" indent="0" algn="ctr">
              <a:buNone/>
            </a:pPr>
            <a:r>
              <a:rPr lang="de-DE" dirty="0" smtClean="0"/>
              <a:t>(</a:t>
            </a:r>
            <a:r>
              <a:rPr lang="de-DE" dirty="0"/>
              <a:t>2365,5 je Einrichtung) </a:t>
            </a:r>
            <a:endParaRPr lang="de-DE" dirty="0" smtClean="0"/>
          </a:p>
          <a:p>
            <a:pPr marL="0" indent="0" algn="ctr">
              <a:buNone/>
            </a:pPr>
            <a:r>
              <a:rPr lang="de-DE" dirty="0" smtClean="0"/>
              <a:t>insgesamt </a:t>
            </a:r>
            <a:r>
              <a:rPr lang="de-DE" b="1" dirty="0"/>
              <a:t>2147 Stunden </a:t>
            </a:r>
            <a:r>
              <a:rPr lang="de-DE" dirty="0"/>
              <a:t>(24,7 je Einrichtung) pro Woche geöffnet.</a:t>
            </a:r>
          </a:p>
          <a:p>
            <a:pPr marL="0" indent="0" algn="ctr">
              <a:buNone/>
            </a:pPr>
            <a:r>
              <a:rPr lang="de-DE" b="1" dirty="0" smtClean="0"/>
              <a:t>102 Fahrzeuge </a:t>
            </a:r>
            <a:r>
              <a:rPr lang="de-DE" dirty="0" smtClean="0"/>
              <a:t>sind dafür </a:t>
            </a:r>
          </a:p>
          <a:p>
            <a:pPr marL="0" indent="0" algn="ctr">
              <a:buNone/>
            </a:pPr>
            <a:r>
              <a:rPr lang="de-DE" dirty="0" smtClean="0"/>
              <a:t> </a:t>
            </a:r>
            <a:r>
              <a:rPr lang="de-DE" b="1" dirty="0" smtClean="0"/>
              <a:t>962.585km</a:t>
            </a:r>
            <a:r>
              <a:rPr lang="de-DE" dirty="0" smtClean="0"/>
              <a:t> </a:t>
            </a:r>
            <a:r>
              <a:rPr lang="de-DE" dirty="0"/>
              <a:t>gefahren (9437,1 je Fahrzeug) </a:t>
            </a:r>
            <a:endParaRPr lang="de-DE" dirty="0" smtClean="0"/>
          </a:p>
          <a:p>
            <a:pPr marL="0" indent="0" algn="ctr">
              <a:buNone/>
            </a:pPr>
            <a:r>
              <a:rPr lang="de-DE" dirty="0" smtClean="0"/>
              <a:t>und die o.g. 205.799 Leser*innen haben dort</a:t>
            </a:r>
          </a:p>
          <a:p>
            <a:pPr marL="0" indent="0" algn="ctr">
              <a:buNone/>
            </a:pPr>
            <a:r>
              <a:rPr lang="de-DE" b="1" dirty="0" smtClean="0"/>
              <a:t>6.854.938 </a:t>
            </a:r>
            <a:r>
              <a:rPr lang="de-DE" b="1" dirty="0"/>
              <a:t>ME </a:t>
            </a:r>
            <a:r>
              <a:rPr lang="de-DE" dirty="0"/>
              <a:t>entliehen (67205,3 je Fahrzeug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0" y="1417638"/>
            <a:ext cx="1200329" cy="544036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de-DE" sz="6600" b="1" dirty="0"/>
              <a:t>Hochrechnung</a:t>
            </a:r>
            <a:endParaRPr lang="de-DE" sz="6600" dirty="0"/>
          </a:p>
        </p:txBody>
      </p:sp>
    </p:spTree>
    <p:extLst>
      <p:ext uri="{BB962C8B-B14F-4D97-AF65-F5344CB8AC3E}">
        <p14:creationId xmlns:p14="http://schemas.microsoft.com/office/powerpoint/2010/main" val="295493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877247"/>
              </p:ext>
            </p:extLst>
          </p:nvPr>
        </p:nvGraphicFramePr>
        <p:xfrm>
          <a:off x="1" y="1417638"/>
          <a:ext cx="9144000" cy="544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002060">
              <a:alpha val="89000"/>
            </a:srgbClr>
          </a:solidFill>
        </p:spPr>
        <p:txBody>
          <a:bodyPr>
            <a:noAutofit/>
          </a:bodyPr>
          <a:lstStyle/>
          <a:p>
            <a:r>
              <a:rPr lang="de-DE" sz="4000" dirty="0" smtClean="0">
                <a:solidFill>
                  <a:schemeClr val="bg1"/>
                </a:solidFill>
              </a:rPr>
              <a:t>Fahrbibliotheken in Deutschland 2020ff.</a:t>
            </a:r>
            <a:endParaRPr lang="de-DE" sz="4000" dirty="0">
              <a:solidFill>
                <a:schemeClr val="bg1"/>
              </a:solidFill>
            </a:endParaRPr>
          </a:p>
        </p:txBody>
      </p:sp>
      <p:sp>
        <p:nvSpPr>
          <p:cNvPr id="10" name="Textfeld 1"/>
          <p:cNvSpPr txBox="1"/>
          <p:nvPr/>
        </p:nvSpPr>
        <p:spPr>
          <a:xfrm>
            <a:off x="161765" y="2288721"/>
            <a:ext cx="1656184" cy="2940479"/>
          </a:xfrm>
          <a:prstGeom prst="rect">
            <a:avLst/>
          </a:prstGeom>
          <a:solidFill>
            <a:srgbClr val="FFC000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2x </a:t>
            </a:r>
            <a:r>
              <a:rPr lang="de-DE" dirty="0" smtClean="0"/>
              <a:t>München</a:t>
            </a:r>
          </a:p>
          <a:p>
            <a:r>
              <a:rPr lang="de-DE" dirty="0" smtClean="0"/>
              <a:t>(1 </a:t>
            </a:r>
            <a:r>
              <a:rPr lang="de-DE" dirty="0"/>
              <a:t>Ersatz, 1 neu</a:t>
            </a:r>
            <a:r>
              <a:rPr lang="de-DE" dirty="0" smtClean="0"/>
              <a:t>)</a:t>
            </a:r>
          </a:p>
          <a:p>
            <a:r>
              <a:rPr lang="de-DE" dirty="0" smtClean="0"/>
              <a:t> </a:t>
            </a:r>
          </a:p>
          <a:p>
            <a:r>
              <a:rPr lang="de-DE" dirty="0" smtClean="0"/>
              <a:t>2x </a:t>
            </a:r>
            <a:r>
              <a:rPr lang="de-DE" dirty="0"/>
              <a:t>Dansk </a:t>
            </a:r>
            <a:r>
              <a:rPr lang="de-DE" dirty="0" err="1" smtClean="0"/>
              <a:t>Centralbibliotek</a:t>
            </a:r>
            <a:r>
              <a:rPr lang="de-DE" dirty="0" smtClean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 smtClean="0"/>
              <a:t>Sydslesvig</a:t>
            </a:r>
            <a:r>
              <a:rPr lang="de-DE" dirty="0" smtClean="0"/>
              <a:t> (Flensburg)</a:t>
            </a:r>
          </a:p>
          <a:p>
            <a:r>
              <a:rPr lang="de-DE" dirty="0" smtClean="0"/>
              <a:t> </a:t>
            </a:r>
          </a:p>
          <a:p>
            <a:r>
              <a:rPr lang="de-DE" dirty="0" smtClean="0"/>
              <a:t>Bremen (2. Fahrzeug)</a:t>
            </a:r>
          </a:p>
          <a:p>
            <a:endParaRPr lang="de-DE" dirty="0" smtClean="0"/>
          </a:p>
          <a:p>
            <a:r>
              <a:rPr lang="de-DE" dirty="0" smtClean="0"/>
              <a:t>Luckenwalde  </a:t>
            </a:r>
          </a:p>
          <a:p>
            <a:endParaRPr lang="de-DE" dirty="0" smtClean="0"/>
          </a:p>
          <a:p>
            <a:r>
              <a:rPr lang="de-DE" dirty="0" smtClean="0"/>
              <a:t>Nürnberg</a:t>
            </a:r>
          </a:p>
          <a:p>
            <a:endParaRPr lang="de-DE" dirty="0"/>
          </a:p>
          <a:p>
            <a:r>
              <a:rPr lang="de-DE" dirty="0" smtClean="0"/>
              <a:t>Paderborn</a:t>
            </a:r>
          </a:p>
          <a:p>
            <a:endParaRPr lang="de-DE" dirty="0" smtClean="0"/>
          </a:p>
          <a:p>
            <a:r>
              <a:rPr lang="de-DE" dirty="0" smtClean="0"/>
              <a:t>Salzwedel </a:t>
            </a:r>
          </a:p>
          <a:p>
            <a:endParaRPr lang="de-DE" dirty="0" smtClean="0"/>
          </a:p>
          <a:p>
            <a:r>
              <a:rPr lang="de-DE" dirty="0" smtClean="0"/>
              <a:t>Saarbrücken</a:t>
            </a:r>
            <a:endParaRPr lang="de-DE" sz="1100" dirty="0"/>
          </a:p>
        </p:txBody>
      </p:sp>
      <p:sp>
        <p:nvSpPr>
          <p:cNvPr id="11" name="Nach oben gebogener Pfeil 10"/>
          <p:cNvSpPr/>
          <p:nvPr/>
        </p:nvSpPr>
        <p:spPr>
          <a:xfrm rot="5400000">
            <a:off x="971601" y="3356994"/>
            <a:ext cx="2880319" cy="864096"/>
          </a:xfrm>
          <a:prstGeom prst="bentUp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074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66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002060">
              <a:alpha val="89000"/>
            </a:srgbClr>
          </a:solidFill>
        </p:spPr>
        <p:txBody>
          <a:bodyPr>
            <a:noAutofit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Fahrbibliotheken in Deutschland </a:t>
            </a:r>
            <a:r>
              <a:rPr lang="de-DE" sz="4000" dirty="0" smtClean="0">
                <a:solidFill>
                  <a:schemeClr val="bg1"/>
                </a:solidFill>
              </a:rPr>
              <a:t>2020ff</a:t>
            </a:r>
            <a:r>
              <a:rPr lang="de-DE" sz="4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de-DE" sz="2800" b="1" dirty="0" smtClean="0"/>
              <a:t>Vieles lässt sich durch die DBS-Zahlen darstellen und erklären.</a:t>
            </a:r>
          </a:p>
          <a:p>
            <a:pPr marL="0" indent="0">
              <a:buNone/>
            </a:pPr>
            <a:endParaRPr lang="de-DE" sz="2800" b="1" dirty="0" smtClean="0"/>
          </a:p>
          <a:p>
            <a:pPr marL="0" indent="0">
              <a:buNone/>
            </a:pPr>
            <a:r>
              <a:rPr lang="de-DE" sz="2800" b="1" dirty="0" smtClean="0"/>
              <a:t>Vieles nicht.</a:t>
            </a:r>
          </a:p>
          <a:p>
            <a:pPr marL="0" indent="0">
              <a:buNone/>
            </a:pPr>
            <a:r>
              <a:rPr lang="de-DE" sz="2800" b="1" dirty="0" smtClean="0"/>
              <a:t>Oder zumindest nicht ohne zusätzliche Informationen.</a:t>
            </a:r>
          </a:p>
          <a:p>
            <a:pPr marL="0" indent="0">
              <a:buNone/>
            </a:pPr>
            <a:endParaRPr lang="de-DE" sz="2800" b="1" dirty="0" smtClean="0"/>
          </a:p>
          <a:p>
            <a:pPr marL="0" indent="0">
              <a:buNone/>
            </a:pPr>
            <a:r>
              <a:rPr lang="de-DE" sz="2800" b="1" dirty="0" smtClean="0"/>
              <a:t>Aktuelle Diskussionen finden hier keinen Widerhall – z.B.: </a:t>
            </a:r>
          </a:p>
          <a:p>
            <a:r>
              <a:rPr lang="de-DE" sz="2800" b="1" dirty="0" smtClean="0"/>
              <a:t>Fahrzeugkosten</a:t>
            </a:r>
          </a:p>
          <a:p>
            <a:r>
              <a:rPr lang="de-DE" sz="2800" b="1" dirty="0" smtClean="0"/>
              <a:t>Alternativen zum Dieselantrieb</a:t>
            </a:r>
          </a:p>
          <a:p>
            <a:r>
              <a:rPr lang="de-DE" sz="2800" b="1" dirty="0" smtClean="0"/>
              <a:t>Demographischer Wandel</a:t>
            </a:r>
          </a:p>
          <a:p>
            <a:r>
              <a:rPr lang="de-DE" sz="2800" b="1" dirty="0" smtClean="0"/>
              <a:t>Wandel des Medienmarktes und -konsums</a:t>
            </a:r>
          </a:p>
          <a:p>
            <a:pPr marL="0" indent="0">
              <a:buNone/>
            </a:pPr>
            <a:endParaRPr lang="de-DE" sz="2800" b="1" dirty="0"/>
          </a:p>
          <a:p>
            <a:pPr marL="0" indent="0">
              <a:buNone/>
            </a:pPr>
            <a:r>
              <a:rPr lang="de-DE" sz="2800" b="1" dirty="0" smtClean="0"/>
              <a:t>Daher bitten wir (wie immer) um Mitarbeit:</a:t>
            </a:r>
          </a:p>
          <a:p>
            <a:pPr marL="0" indent="0">
              <a:buNone/>
            </a:pPr>
            <a:endParaRPr lang="de-DE" sz="2800" b="1" dirty="0"/>
          </a:p>
          <a:p>
            <a:pPr marL="0" indent="0">
              <a:buNone/>
            </a:pPr>
            <a:endParaRPr lang="de-DE" sz="2800" b="1" dirty="0" smtClean="0"/>
          </a:p>
          <a:p>
            <a:pPr marL="0" indent="0">
              <a:buNone/>
            </a:pPr>
            <a:endParaRPr lang="de-DE" sz="2800" b="1" dirty="0" smtClean="0"/>
          </a:p>
          <a:p>
            <a:pPr marL="0" indent="0" algn="ctr">
              <a:buNone/>
            </a:pPr>
            <a:endParaRPr lang="de-DE" dirty="0" smtClean="0"/>
          </a:p>
          <a:p>
            <a:pPr marL="0" indent="0" algn="ctr">
              <a:buNone/>
            </a:pPr>
            <a:r>
              <a:rPr lang="de-DE" dirty="0" smtClean="0"/>
              <a:t>Fragen?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15" y="4653136"/>
            <a:ext cx="4779165" cy="90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3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4088" y="0"/>
            <a:ext cx="9148088" cy="1417638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Fahrbibliotheken in Deutschland 2019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Grundlage der Umfrage: </a:t>
            </a:r>
          </a:p>
          <a:p>
            <a:pPr marL="457200" lvl="1" indent="0">
              <a:buNone/>
            </a:pPr>
            <a:r>
              <a:rPr lang="de-DE" dirty="0" smtClean="0"/>
              <a:t>Angeschrieben wurden 87 Fahrbibliotheken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 rot="539158">
            <a:off x="5914483" y="1262168"/>
            <a:ext cx="3024336" cy="830997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Nahezu 98% der deutschen Fahrbibliotheken haben an der Fahrbibliotheksumfrage 2019 teilgenommen – wenn auch einige erst, nachdem etwas „nachgehakt“ wurde.</a:t>
            </a:r>
            <a:endParaRPr lang="de-DE" sz="1200" dirty="0">
              <a:solidFill>
                <a:schemeClr val="bg1"/>
              </a:solidFill>
            </a:endParaRPr>
          </a:p>
        </p:txBody>
      </p:sp>
      <p:graphicFrame>
        <p:nvGraphicFramePr>
          <p:cNvPr id="9" name="Diagramm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872577"/>
              </p:ext>
            </p:extLst>
          </p:nvPr>
        </p:nvGraphicFramePr>
        <p:xfrm>
          <a:off x="-1" y="2708920"/>
          <a:ext cx="9144001" cy="1847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Diagramm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702600"/>
              </p:ext>
            </p:extLst>
          </p:nvPr>
        </p:nvGraphicFramePr>
        <p:xfrm>
          <a:off x="-1" y="4556503"/>
          <a:ext cx="9144001" cy="2301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1861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Graphic spid="9" grpId="0">
        <p:bldAsOne/>
      </p:bldGraphic>
      <p:bldGraphic spid="8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Fahrbibliotheken in Deutschland 2019</a:t>
            </a:r>
            <a:endParaRPr lang="de-DE" dirty="0">
              <a:solidFill>
                <a:schemeClr val="bg1"/>
              </a:solidFill>
            </a:endParaRPr>
          </a:p>
        </p:txBody>
      </p:sp>
      <p:graphicFrame>
        <p:nvGraphicFramePr>
          <p:cNvPr id="13" name="Diagramm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013026"/>
              </p:ext>
            </p:extLst>
          </p:nvPr>
        </p:nvGraphicFramePr>
        <p:xfrm>
          <a:off x="457200" y="1600199"/>
          <a:ext cx="4114800" cy="5257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Diagramm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801644"/>
              </p:ext>
            </p:extLst>
          </p:nvPr>
        </p:nvGraphicFramePr>
        <p:xfrm>
          <a:off x="4572000" y="1600198"/>
          <a:ext cx="4653197" cy="2654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Diagramm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53155"/>
              </p:ext>
            </p:extLst>
          </p:nvPr>
        </p:nvGraphicFramePr>
        <p:xfrm>
          <a:off x="4572000" y="4618090"/>
          <a:ext cx="4402833" cy="2051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feld 6"/>
          <p:cNvSpPr txBox="1"/>
          <p:nvPr/>
        </p:nvSpPr>
        <p:spPr>
          <a:xfrm rot="21021409">
            <a:off x="6433133" y="3379885"/>
            <a:ext cx="2682603" cy="461665"/>
          </a:xfrm>
          <a:prstGeom prst="rect">
            <a:avLst/>
          </a:prstGeom>
          <a:solidFill>
            <a:srgbClr val="FFC0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Fahrbücherei Kreis Nordfriesland und Fahrbücherei Schleswig-Flensburg: &gt;200</a:t>
            </a:r>
            <a:endParaRPr lang="de-DE" sz="1200" dirty="0"/>
          </a:p>
        </p:txBody>
      </p:sp>
      <p:sp>
        <p:nvSpPr>
          <p:cNvPr id="18" name="Textfeld 17"/>
          <p:cNvSpPr txBox="1"/>
          <p:nvPr/>
        </p:nvSpPr>
        <p:spPr>
          <a:xfrm rot="21313846">
            <a:off x="6365855" y="3863176"/>
            <a:ext cx="2762863" cy="276999"/>
          </a:xfrm>
          <a:prstGeom prst="rect">
            <a:avLst/>
          </a:prstGeom>
          <a:solidFill>
            <a:srgbClr val="FFC0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Dansk </a:t>
            </a:r>
            <a:r>
              <a:rPr lang="de-DE" sz="1200" dirty="0" err="1"/>
              <a:t>Centralbibliotek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 smtClean="0"/>
              <a:t>Sydslesvig</a:t>
            </a:r>
            <a:r>
              <a:rPr lang="de-DE" sz="1200" dirty="0" smtClean="0"/>
              <a:t>: 300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52368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m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036131"/>
              </p:ext>
            </p:extLst>
          </p:nvPr>
        </p:nvGraphicFramePr>
        <p:xfrm>
          <a:off x="1" y="1417638"/>
          <a:ext cx="9144000" cy="544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Fahrbibliotheken in Deutschland 2019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078" t="17087" r="5340" b="4077"/>
          <a:stretch/>
        </p:blipFill>
        <p:spPr>
          <a:xfrm>
            <a:off x="6714797" y="2492896"/>
            <a:ext cx="1800200" cy="13208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347" b="13250"/>
          <a:stretch/>
        </p:blipFill>
        <p:spPr>
          <a:xfrm>
            <a:off x="2193909" y="4412755"/>
            <a:ext cx="2090057" cy="118196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xtfeld 5"/>
          <p:cNvSpPr txBox="1"/>
          <p:nvPr/>
        </p:nvSpPr>
        <p:spPr>
          <a:xfrm rot="21208570">
            <a:off x="6498772" y="3764418"/>
            <a:ext cx="2232248" cy="523220"/>
          </a:xfrm>
          <a:prstGeom prst="rect">
            <a:avLst/>
          </a:prstGeom>
          <a:solidFill>
            <a:srgbClr val="FFC0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München: </a:t>
            </a:r>
          </a:p>
          <a:p>
            <a:pPr algn="ctr"/>
            <a:r>
              <a:rPr lang="de-DE" sz="1400" dirty="0" smtClean="0"/>
              <a:t>130 mit 5 Fahrzeugen</a:t>
            </a:r>
            <a:endParaRPr lang="de-DE" sz="1400" dirty="0"/>
          </a:p>
        </p:txBody>
      </p:sp>
      <p:sp>
        <p:nvSpPr>
          <p:cNvPr id="8" name="Textfeld 7"/>
          <p:cNvSpPr txBox="1"/>
          <p:nvPr/>
        </p:nvSpPr>
        <p:spPr>
          <a:xfrm rot="21111596">
            <a:off x="2942875" y="5438868"/>
            <a:ext cx="1981672" cy="523220"/>
          </a:xfrm>
          <a:prstGeom prst="rect">
            <a:avLst/>
          </a:prstGeom>
          <a:solidFill>
            <a:srgbClr val="FFC0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Berlin Spandau: </a:t>
            </a:r>
          </a:p>
          <a:p>
            <a:pPr algn="ctr"/>
            <a:r>
              <a:rPr lang="de-DE" sz="1400" dirty="0" smtClean="0"/>
              <a:t>35 mit 1 Fahrzeug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00181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380764"/>
            <a:ext cx="9180512" cy="6477236"/>
          </a:xfrm>
          <a:prstGeom prst="rect">
            <a:avLst/>
          </a:prstGeom>
        </p:spPr>
      </p:pic>
      <p:graphicFrame>
        <p:nvGraphicFramePr>
          <p:cNvPr id="13" name="Diagramm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833495"/>
              </p:ext>
            </p:extLst>
          </p:nvPr>
        </p:nvGraphicFramePr>
        <p:xfrm>
          <a:off x="1" y="1417638"/>
          <a:ext cx="9144000" cy="25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Fahrbibliotheken in Deutschland 2018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Pfeil nach rechts 5"/>
          <p:cNvSpPr/>
          <p:nvPr/>
        </p:nvSpPr>
        <p:spPr>
          <a:xfrm rot="10800000">
            <a:off x="1803111" y="3057674"/>
            <a:ext cx="792088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675419" y="2981020"/>
            <a:ext cx="1152128" cy="369332"/>
          </a:xfrm>
          <a:prstGeom prst="rect">
            <a:avLst/>
          </a:prstGeom>
          <a:solidFill>
            <a:srgbClr val="FFC0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München</a:t>
            </a:r>
            <a:endParaRPr lang="de-DE" dirty="0"/>
          </a:p>
        </p:txBody>
      </p:sp>
      <p:sp>
        <p:nvSpPr>
          <p:cNvPr id="10" name="Pfeil nach rechts 9"/>
          <p:cNvSpPr/>
          <p:nvPr/>
        </p:nvSpPr>
        <p:spPr>
          <a:xfrm rot="10125685">
            <a:off x="1869874" y="2783265"/>
            <a:ext cx="792088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2728725" y="2476111"/>
            <a:ext cx="1545813" cy="369332"/>
          </a:xfrm>
          <a:prstGeom prst="rect">
            <a:avLst/>
          </a:prstGeom>
          <a:solidFill>
            <a:srgbClr val="FFC0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Mittelsachsen</a:t>
            </a:r>
            <a:endParaRPr lang="de-DE" dirty="0"/>
          </a:p>
        </p:txBody>
      </p:sp>
      <p:graphicFrame>
        <p:nvGraphicFramePr>
          <p:cNvPr id="12" name="Diagramm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660278"/>
              </p:ext>
            </p:extLst>
          </p:nvPr>
        </p:nvGraphicFramePr>
        <p:xfrm>
          <a:off x="0" y="4149080"/>
          <a:ext cx="9144000" cy="2357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feld 7"/>
          <p:cNvSpPr txBox="1"/>
          <p:nvPr/>
        </p:nvSpPr>
        <p:spPr>
          <a:xfrm rot="358410">
            <a:off x="3073771" y="5612299"/>
            <a:ext cx="1944216" cy="369332"/>
          </a:xfrm>
          <a:prstGeom prst="rect">
            <a:avLst/>
          </a:prstGeom>
          <a:solidFill>
            <a:srgbClr val="FFC0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München: 746.402</a:t>
            </a:r>
            <a:endParaRPr lang="de-DE" dirty="0"/>
          </a:p>
        </p:txBody>
      </p:sp>
      <p:sp>
        <p:nvSpPr>
          <p:cNvPr id="14" name="Pfeil nach rechts 13"/>
          <p:cNvSpPr/>
          <p:nvPr/>
        </p:nvSpPr>
        <p:spPr>
          <a:xfrm rot="12059341">
            <a:off x="1790700" y="3408391"/>
            <a:ext cx="792088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2675419" y="3498666"/>
            <a:ext cx="1290425" cy="369332"/>
          </a:xfrm>
          <a:prstGeom prst="rect">
            <a:avLst/>
          </a:prstGeom>
          <a:solidFill>
            <a:srgbClr val="FFC000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00" dirty="0"/>
              <a:t>Dansk </a:t>
            </a:r>
            <a:r>
              <a:rPr lang="de-DE" sz="900" dirty="0" err="1"/>
              <a:t>Centralbibliotek</a:t>
            </a:r>
            <a:r>
              <a:rPr lang="de-DE" sz="900" dirty="0"/>
              <a:t> </a:t>
            </a:r>
            <a:r>
              <a:rPr lang="de-DE" sz="900" dirty="0" err="1"/>
              <a:t>for</a:t>
            </a:r>
            <a:r>
              <a:rPr lang="de-DE" sz="900" dirty="0"/>
              <a:t> </a:t>
            </a:r>
            <a:r>
              <a:rPr lang="de-DE" sz="900" dirty="0" err="1"/>
              <a:t>Sydslesvig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109170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6" grpId="0" animBg="1"/>
      <p:bldP spid="7" grpId="0" animBg="1"/>
      <p:bldP spid="10" grpId="0" animBg="1"/>
      <p:bldP spid="11" grpId="0" animBg="1"/>
      <p:bldGraphic spid="12" grpId="0">
        <p:bldAsOne/>
      </p:bldGraphic>
      <p:bldP spid="8" grpId="0" animBg="1"/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570"/>
            <a:ext cx="9144000" cy="6095430"/>
          </a:xfrm>
          <a:prstGeom prst="rect">
            <a:avLst/>
          </a:prstGeom>
        </p:spPr>
      </p:pic>
      <p:graphicFrame>
        <p:nvGraphicFramePr>
          <p:cNvPr id="13" name="Diagramm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883630"/>
              </p:ext>
            </p:extLst>
          </p:nvPr>
        </p:nvGraphicFramePr>
        <p:xfrm>
          <a:off x="0" y="1417638"/>
          <a:ext cx="9252519" cy="4675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Fahrbibliotheken in Deutschland 2019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 rot="359495">
            <a:off x="4196488" y="2289715"/>
            <a:ext cx="4470547" cy="1631216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2000" dirty="0" smtClean="0"/>
          </a:p>
          <a:p>
            <a:pPr algn="ctr"/>
            <a:r>
              <a:rPr lang="de-DE" sz="2000" dirty="0" smtClean="0"/>
              <a:t>In Deutschland waren 2019 insgesamt </a:t>
            </a:r>
          </a:p>
          <a:p>
            <a:pPr algn="ctr"/>
            <a:r>
              <a:rPr lang="de-DE" sz="2000" b="1" dirty="0" smtClean="0"/>
              <a:t>87 Fahrbibliotheken</a:t>
            </a:r>
            <a:r>
              <a:rPr lang="de-DE" sz="2000" dirty="0" smtClean="0"/>
              <a:t> mit </a:t>
            </a:r>
          </a:p>
          <a:p>
            <a:pPr algn="ctr"/>
            <a:r>
              <a:rPr lang="de-DE" sz="2000" b="1" dirty="0" smtClean="0"/>
              <a:t>102 Fahrzeugen </a:t>
            </a:r>
            <a:r>
              <a:rPr lang="de-DE" sz="2000" dirty="0" smtClean="0"/>
              <a:t>aktiv.</a:t>
            </a:r>
            <a:endParaRPr lang="de-DE" sz="3200" dirty="0"/>
          </a:p>
          <a:p>
            <a:pPr algn="ctr"/>
            <a:endParaRPr lang="de-DE" sz="2000" dirty="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486" t="26715" b="20073"/>
          <a:stretch/>
        </p:blipFill>
        <p:spPr>
          <a:xfrm>
            <a:off x="1475656" y="5923168"/>
            <a:ext cx="959252" cy="7200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855" r="23593" b="4125"/>
          <a:stretch/>
        </p:blipFill>
        <p:spPr>
          <a:xfrm>
            <a:off x="3287627" y="5949280"/>
            <a:ext cx="835936" cy="7200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194" t="10355" r="8155" b="7055"/>
          <a:stretch/>
        </p:blipFill>
        <p:spPr>
          <a:xfrm>
            <a:off x="5076056" y="5912917"/>
            <a:ext cx="949195" cy="7200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293" t="31586" r="1666" b="21655"/>
          <a:stretch/>
        </p:blipFill>
        <p:spPr>
          <a:xfrm>
            <a:off x="6300192" y="5912916"/>
            <a:ext cx="2571197" cy="7200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211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570"/>
            <a:ext cx="9144000" cy="609543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Fahrbibliotheken in Deutschland 2019</a:t>
            </a:r>
            <a:endParaRPr lang="de-DE" dirty="0">
              <a:solidFill>
                <a:schemeClr val="bg1"/>
              </a:solidFill>
            </a:endParaRPr>
          </a:p>
        </p:txBody>
      </p:sp>
      <p:graphicFrame>
        <p:nvGraphicFramePr>
          <p:cNvPr id="15" name="Diagramm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1912332"/>
              </p:ext>
            </p:extLst>
          </p:nvPr>
        </p:nvGraphicFramePr>
        <p:xfrm>
          <a:off x="0" y="1417638"/>
          <a:ext cx="9144000" cy="544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8248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Fahrbibliotheken in Deutschland 2019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0" y="6332452"/>
            <a:ext cx="9144000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002060"/>
                </a:solidFill>
              </a:rPr>
              <a:t>mehr als 20% der deutschen </a:t>
            </a:r>
            <a:r>
              <a:rPr lang="de-DE" sz="1400" b="1" dirty="0" err="1" smtClean="0">
                <a:solidFill>
                  <a:srgbClr val="002060"/>
                </a:solidFill>
              </a:rPr>
              <a:t>Fahrbibibliotheksfahrzeuge</a:t>
            </a:r>
            <a:r>
              <a:rPr lang="de-DE" sz="1400" b="1" dirty="0" smtClean="0">
                <a:solidFill>
                  <a:srgbClr val="002060"/>
                </a:solidFill>
              </a:rPr>
              <a:t> sind </a:t>
            </a:r>
            <a:r>
              <a:rPr lang="de-DE" sz="1400" b="1" dirty="0">
                <a:solidFill>
                  <a:srgbClr val="002060"/>
                </a:solidFill>
              </a:rPr>
              <a:t>4 Jahre oder jünger, mehr als 40% </a:t>
            </a:r>
            <a:r>
              <a:rPr lang="de-DE" sz="1400" b="1" dirty="0" smtClean="0">
                <a:solidFill>
                  <a:srgbClr val="002060"/>
                </a:solidFill>
              </a:rPr>
              <a:t>sind </a:t>
            </a:r>
            <a:r>
              <a:rPr lang="de-DE" sz="1400" b="1" dirty="0">
                <a:solidFill>
                  <a:srgbClr val="002060"/>
                </a:solidFill>
              </a:rPr>
              <a:t>nicht älter als 8 Jahre</a:t>
            </a:r>
          </a:p>
        </p:txBody>
      </p:sp>
      <p:graphicFrame>
        <p:nvGraphicFramePr>
          <p:cNvPr id="7" name="Diagramm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718831"/>
              </p:ext>
            </p:extLst>
          </p:nvPr>
        </p:nvGraphicFramePr>
        <p:xfrm>
          <a:off x="1" y="1417638"/>
          <a:ext cx="9144000" cy="4819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8144" y="2060848"/>
            <a:ext cx="2843808" cy="166857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Textfeld 2"/>
          <p:cNvSpPr txBox="1"/>
          <p:nvPr/>
        </p:nvSpPr>
        <p:spPr>
          <a:xfrm>
            <a:off x="5868144" y="3688975"/>
            <a:ext cx="2843807" cy="276999"/>
          </a:xfrm>
          <a:prstGeom prst="rect">
            <a:avLst/>
          </a:prstGeom>
          <a:solidFill>
            <a:srgbClr val="FFC000"/>
          </a:solidFill>
          <a:effectLst>
            <a:softEdge rad="254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Bücherbus Saarbrücken – Baujahr 1987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81993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467"/>
            <a:ext cx="9144000" cy="609553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Fahrbibliotheken in Deutschland 2019</a:t>
            </a:r>
            <a:endParaRPr lang="de-DE" dirty="0">
              <a:solidFill>
                <a:schemeClr val="bg1"/>
              </a:solidFill>
            </a:endParaRPr>
          </a:p>
        </p:txBody>
      </p:sp>
      <p:graphicFrame>
        <p:nvGraphicFramePr>
          <p:cNvPr id="6" name="Diagramm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822949"/>
              </p:ext>
            </p:extLst>
          </p:nvPr>
        </p:nvGraphicFramePr>
        <p:xfrm>
          <a:off x="1" y="1417638"/>
          <a:ext cx="9144000" cy="544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9232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518</Words>
  <Application>Microsoft Office PowerPoint</Application>
  <PresentationFormat>Bildschirmpräsentation (4:3)</PresentationFormat>
  <Paragraphs>135</Paragraphs>
  <Slides>18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1" baseType="lpstr">
      <vt:lpstr>Arial</vt:lpstr>
      <vt:lpstr>Calibri</vt:lpstr>
      <vt:lpstr>Larissa</vt:lpstr>
      <vt:lpstr>PowerPoint-Präsentation</vt:lpstr>
      <vt:lpstr>Fahrbibliotheken in Deutschland 2019</vt:lpstr>
      <vt:lpstr>Fahrbibliotheken in Deutschland 2019</vt:lpstr>
      <vt:lpstr>Fahrbibliotheken in Deutschland 2019</vt:lpstr>
      <vt:lpstr>Fahrbibliotheken in Deutschland 2018</vt:lpstr>
      <vt:lpstr>Fahrbibliotheken in Deutschland 2019</vt:lpstr>
      <vt:lpstr>Fahrbibliotheken in Deutschland 2019</vt:lpstr>
      <vt:lpstr>Fahrbibliotheken in Deutschland 2019</vt:lpstr>
      <vt:lpstr>Fahrbibliotheken in Deutschland 2019</vt:lpstr>
      <vt:lpstr>Fahrbibliotheken in Deutschland 2019</vt:lpstr>
      <vt:lpstr>Fahrbibliotheken in Deutschland 2019</vt:lpstr>
      <vt:lpstr>Fahrbibliotheken in Deutschland 2019</vt:lpstr>
      <vt:lpstr>PowerPoint-Präsentation</vt:lpstr>
      <vt:lpstr>Fahrbibliotheken in Deutschland 2019</vt:lpstr>
      <vt:lpstr>Fahrbibliotheken in Deutschland 2019</vt:lpstr>
      <vt:lpstr>Fahrbibliotheken in Deutschland 2019</vt:lpstr>
      <vt:lpstr>Fahrbibliotheken in Deutschland 2020ff.</vt:lpstr>
      <vt:lpstr>Fahrbibliotheken in Deutschland 2020ff.</vt:lpstr>
    </vt:vector>
  </TitlesOfParts>
  <Company>MyCompany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Fahrbibliotheken in Deutschland</dc:title>
  <dc:creator>Info Vegesack</dc:creator>
  <cp:lastModifiedBy>Matthias Weyh</cp:lastModifiedBy>
  <cp:revision>94</cp:revision>
  <cp:lastPrinted>2020-07-06T11:40:41Z</cp:lastPrinted>
  <dcterms:created xsi:type="dcterms:W3CDTF">2018-06-09T08:55:35Z</dcterms:created>
  <dcterms:modified xsi:type="dcterms:W3CDTF">2020-07-07T10:39:48Z</dcterms:modified>
</cp:coreProperties>
</file>