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2" r:id="rId10"/>
    <p:sldId id="265" r:id="rId11"/>
    <p:sldId id="266" r:id="rId12"/>
    <p:sldId id="267" r:id="rId13"/>
    <p:sldId id="268" r:id="rId14"/>
    <p:sldId id="269" r:id="rId15"/>
    <p:sldId id="270" r:id="rId16"/>
    <p:sldId id="271" r:id="rId1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C7E61-2E18-4DC8-87B7-2FA27AFD6298}" v="33" dt="2023-07-13T09:38:01.093"/>
    <p1510:client id="{7FA31736-B1E9-4512-898F-13453477B633}" v="61" dt="2023-07-13T09:09:03.498"/>
    <p1510:client id="{D0CAEB9A-D628-4088-9467-DC3DD969BCAF}" v="166" dt="2023-07-13T08:58:31.835"/>
    <p1510:client id="{EC9FD8CD-7BE6-4B9A-983C-E7E611D270A0}" v="41" dt="2023-07-13T08:07:50.920"/>
    <p1510:client id="{FF0D2576-0199-40C1-9504-BAFBBF040091}" v="15" dt="2023-07-13T09:43:55.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6" d="100"/>
          <a:sy n="106" d="100"/>
        </p:scale>
        <p:origin x="12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32681D-1F8D-837E-A650-D93969A28272}"/>
              </a:ext>
            </a:extLst>
          </p:cNvPr>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pl-PL"/>
          </a:p>
        </p:txBody>
      </p:sp>
      <p:sp>
        <p:nvSpPr>
          <p:cNvPr id="3" name="Podtytuł 2">
            <a:extLst>
              <a:ext uri="{FF2B5EF4-FFF2-40B4-BE49-F238E27FC236}">
                <a16:creationId xmlns:a16="http://schemas.microsoft.com/office/drawing/2014/main" id="{98BD72D0-DC40-7710-8C21-DD458636B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pl-PL"/>
          </a:p>
        </p:txBody>
      </p:sp>
      <p:sp>
        <p:nvSpPr>
          <p:cNvPr id="4" name="Symbol zastępczy daty 3">
            <a:extLst>
              <a:ext uri="{FF2B5EF4-FFF2-40B4-BE49-F238E27FC236}">
                <a16:creationId xmlns:a16="http://schemas.microsoft.com/office/drawing/2014/main" id="{95BD2363-AA17-E1BF-69B2-0FE27267D98F}"/>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5" name="Symbol zastępczy stopki 4">
            <a:extLst>
              <a:ext uri="{FF2B5EF4-FFF2-40B4-BE49-F238E27FC236}">
                <a16:creationId xmlns:a16="http://schemas.microsoft.com/office/drawing/2014/main" id="{FA1845F1-2ADD-DAEC-BF24-80F08B6EB3C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63E8ADC-41CB-24C8-32BA-E184CE9ADDFA}"/>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73791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800D22-25C8-0527-110E-D8A25ACC31D6}"/>
              </a:ext>
            </a:extLst>
          </p:cNvPr>
          <p:cNvSpPr>
            <a:spLocks noGrp="1"/>
          </p:cNvSpPr>
          <p:nvPr>
            <p:ph type="title"/>
          </p:nvPr>
        </p:nvSpPr>
        <p:spPr/>
        <p:txBody>
          <a:bodyPr/>
          <a:lstStyle/>
          <a:p>
            <a:r>
              <a:rPr lang="de-DE" smtClean="0"/>
              <a:t>Titelmasterformat durch Klicken bearbeiten</a:t>
            </a:r>
            <a:endParaRPr lang="pl-PL"/>
          </a:p>
        </p:txBody>
      </p:sp>
      <p:sp>
        <p:nvSpPr>
          <p:cNvPr id="3" name="Symbol zastępczy tytułu pionowego 2">
            <a:extLst>
              <a:ext uri="{FF2B5EF4-FFF2-40B4-BE49-F238E27FC236}">
                <a16:creationId xmlns:a16="http://schemas.microsoft.com/office/drawing/2014/main" id="{6C764972-A6E1-B3E0-0F0D-4F4D852DF46E}"/>
              </a:ext>
            </a:extLst>
          </p:cNvPr>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4" name="Symbol zastępczy daty 3">
            <a:extLst>
              <a:ext uri="{FF2B5EF4-FFF2-40B4-BE49-F238E27FC236}">
                <a16:creationId xmlns:a16="http://schemas.microsoft.com/office/drawing/2014/main" id="{8A741E40-8203-83D9-90FE-AC10FD0CCE70}"/>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5" name="Symbol zastępczy stopki 4">
            <a:extLst>
              <a:ext uri="{FF2B5EF4-FFF2-40B4-BE49-F238E27FC236}">
                <a16:creationId xmlns:a16="http://schemas.microsoft.com/office/drawing/2014/main" id="{66C566F2-F7FC-4088-493E-71096583983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E571888-BC4F-7DE2-2C7D-1135755411DF}"/>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39754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300E955-B22A-0BE7-2B07-F08FA15BEF0F}"/>
              </a:ext>
            </a:extLst>
          </p:cNvPr>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pl-PL"/>
          </a:p>
        </p:txBody>
      </p:sp>
      <p:sp>
        <p:nvSpPr>
          <p:cNvPr id="3" name="Symbol zastępczy tytułu pionowego 2">
            <a:extLst>
              <a:ext uri="{FF2B5EF4-FFF2-40B4-BE49-F238E27FC236}">
                <a16:creationId xmlns:a16="http://schemas.microsoft.com/office/drawing/2014/main" id="{34E76F0F-C6B4-24B2-DE89-7E542B059557}"/>
              </a:ext>
            </a:extLst>
          </p:cNvPr>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4" name="Symbol zastępczy daty 3">
            <a:extLst>
              <a:ext uri="{FF2B5EF4-FFF2-40B4-BE49-F238E27FC236}">
                <a16:creationId xmlns:a16="http://schemas.microsoft.com/office/drawing/2014/main" id="{71AA9844-4324-0A0E-A91B-FC35E53F6966}"/>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5" name="Symbol zastępczy stopki 4">
            <a:extLst>
              <a:ext uri="{FF2B5EF4-FFF2-40B4-BE49-F238E27FC236}">
                <a16:creationId xmlns:a16="http://schemas.microsoft.com/office/drawing/2014/main" id="{92F0D696-909B-453F-45E5-AAA3FA8843F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70000D5-2A5B-5F4E-1D42-F8EC26F93A46}"/>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329733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8D7FD7-4DF9-E6B7-BB26-DDF89E45B50B}"/>
              </a:ext>
            </a:extLst>
          </p:cNvPr>
          <p:cNvSpPr>
            <a:spLocks noGrp="1"/>
          </p:cNvSpPr>
          <p:nvPr>
            <p:ph type="title"/>
          </p:nvPr>
        </p:nvSpPr>
        <p:spPr/>
        <p:txBody>
          <a:bodyPr/>
          <a:lstStyle/>
          <a:p>
            <a:r>
              <a:rPr lang="de-DE" smtClean="0"/>
              <a:t>Titelmasterformat durch Klicken bearbeiten</a:t>
            </a:r>
            <a:endParaRPr lang="pl-PL"/>
          </a:p>
        </p:txBody>
      </p:sp>
      <p:sp>
        <p:nvSpPr>
          <p:cNvPr id="3" name="Symbol zastępczy zawartości 2">
            <a:extLst>
              <a:ext uri="{FF2B5EF4-FFF2-40B4-BE49-F238E27FC236}">
                <a16:creationId xmlns:a16="http://schemas.microsoft.com/office/drawing/2014/main" id="{1947E0E6-65D0-EBEC-0D9F-DE3571B96DB0}"/>
              </a:ext>
            </a:extLst>
          </p:cNvPr>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4" name="Symbol zastępczy daty 3">
            <a:extLst>
              <a:ext uri="{FF2B5EF4-FFF2-40B4-BE49-F238E27FC236}">
                <a16:creationId xmlns:a16="http://schemas.microsoft.com/office/drawing/2014/main" id="{4E0D6FC2-911F-D394-0403-A392FAE76380}"/>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5" name="Symbol zastępczy stopki 4">
            <a:extLst>
              <a:ext uri="{FF2B5EF4-FFF2-40B4-BE49-F238E27FC236}">
                <a16:creationId xmlns:a16="http://schemas.microsoft.com/office/drawing/2014/main" id="{F3B57474-722B-EC46-2E49-7FB457E7044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8D7BF2D-34EF-7889-03BB-FA2180375AF1}"/>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422934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5F3537-0083-69EC-3CE1-121EC57CFD33}"/>
              </a:ext>
            </a:extLst>
          </p:cNvPr>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pl-PL"/>
          </a:p>
        </p:txBody>
      </p:sp>
      <p:sp>
        <p:nvSpPr>
          <p:cNvPr id="3" name="Symbol zastępczy tekstu 2">
            <a:extLst>
              <a:ext uri="{FF2B5EF4-FFF2-40B4-BE49-F238E27FC236}">
                <a16:creationId xmlns:a16="http://schemas.microsoft.com/office/drawing/2014/main" id="{CE06E75B-F3BD-C515-D80C-ABE5A11F2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Symbol zastępczy daty 3">
            <a:extLst>
              <a:ext uri="{FF2B5EF4-FFF2-40B4-BE49-F238E27FC236}">
                <a16:creationId xmlns:a16="http://schemas.microsoft.com/office/drawing/2014/main" id="{1418D4D7-D6E7-D6C7-213F-00A80F5E41FB}"/>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5" name="Symbol zastępczy stopki 4">
            <a:extLst>
              <a:ext uri="{FF2B5EF4-FFF2-40B4-BE49-F238E27FC236}">
                <a16:creationId xmlns:a16="http://schemas.microsoft.com/office/drawing/2014/main" id="{DF2E9CB7-DF34-7006-9794-3A4E9811374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937C2A7-ABDE-E05B-8EEC-22CC2D7E49E4}"/>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226784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11BFCF-93F3-2582-3580-C25573EE845C}"/>
              </a:ext>
            </a:extLst>
          </p:cNvPr>
          <p:cNvSpPr>
            <a:spLocks noGrp="1"/>
          </p:cNvSpPr>
          <p:nvPr>
            <p:ph type="title"/>
          </p:nvPr>
        </p:nvSpPr>
        <p:spPr/>
        <p:txBody>
          <a:bodyPr/>
          <a:lstStyle/>
          <a:p>
            <a:r>
              <a:rPr lang="de-DE" smtClean="0"/>
              <a:t>Titelmasterformat durch Klicken bearbeiten</a:t>
            </a:r>
            <a:endParaRPr lang="pl-PL"/>
          </a:p>
        </p:txBody>
      </p:sp>
      <p:sp>
        <p:nvSpPr>
          <p:cNvPr id="3" name="Symbol zastępczy zawartości 2">
            <a:extLst>
              <a:ext uri="{FF2B5EF4-FFF2-40B4-BE49-F238E27FC236}">
                <a16:creationId xmlns:a16="http://schemas.microsoft.com/office/drawing/2014/main" id="{61A322E4-A3AD-8453-DD29-F2FD751409B2}"/>
              </a:ext>
            </a:extLst>
          </p:cNvPr>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4" name="Symbol zastępczy zawartości 3">
            <a:extLst>
              <a:ext uri="{FF2B5EF4-FFF2-40B4-BE49-F238E27FC236}">
                <a16:creationId xmlns:a16="http://schemas.microsoft.com/office/drawing/2014/main" id="{41444BFE-78D9-98CA-C17E-908954DDF4EC}"/>
              </a:ext>
            </a:extLst>
          </p:cNvPr>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5" name="Symbol zastępczy daty 4">
            <a:extLst>
              <a:ext uri="{FF2B5EF4-FFF2-40B4-BE49-F238E27FC236}">
                <a16:creationId xmlns:a16="http://schemas.microsoft.com/office/drawing/2014/main" id="{65958EEE-66C2-04EF-52EB-3BC20C8D44B1}"/>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6" name="Symbol zastępczy stopki 5">
            <a:extLst>
              <a:ext uri="{FF2B5EF4-FFF2-40B4-BE49-F238E27FC236}">
                <a16:creationId xmlns:a16="http://schemas.microsoft.com/office/drawing/2014/main" id="{3F0CEE01-E805-1E40-A293-0DDD0D87D99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78DE834-AEFC-AC24-A571-E347929F4E6B}"/>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24552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DEF095-CE62-CFE5-A6E7-CEF1C3216EBC}"/>
              </a:ext>
            </a:extLst>
          </p:cNvPr>
          <p:cNvSpPr>
            <a:spLocks noGrp="1"/>
          </p:cNvSpPr>
          <p:nvPr>
            <p:ph type="title"/>
          </p:nvPr>
        </p:nvSpPr>
        <p:spPr>
          <a:xfrm>
            <a:off x="839788" y="365125"/>
            <a:ext cx="10515600" cy="1325563"/>
          </a:xfrm>
        </p:spPr>
        <p:txBody>
          <a:bodyPr/>
          <a:lstStyle/>
          <a:p>
            <a:r>
              <a:rPr lang="de-DE" smtClean="0"/>
              <a:t>Titelmasterformat durch Klicken bearbeiten</a:t>
            </a:r>
            <a:endParaRPr lang="pl-PL"/>
          </a:p>
        </p:txBody>
      </p:sp>
      <p:sp>
        <p:nvSpPr>
          <p:cNvPr id="3" name="Symbol zastępczy tekstu 2">
            <a:extLst>
              <a:ext uri="{FF2B5EF4-FFF2-40B4-BE49-F238E27FC236}">
                <a16:creationId xmlns:a16="http://schemas.microsoft.com/office/drawing/2014/main" id="{643AFD00-F7B6-1635-B41E-3799277278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Symbol zastępczy zawartości 3">
            <a:extLst>
              <a:ext uri="{FF2B5EF4-FFF2-40B4-BE49-F238E27FC236}">
                <a16:creationId xmlns:a16="http://schemas.microsoft.com/office/drawing/2014/main" id="{78320778-14BF-580E-6B42-BC1B139ED811}"/>
              </a:ext>
            </a:extLst>
          </p:cNvPr>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5" name="Symbol zastępczy tekstu 4">
            <a:extLst>
              <a:ext uri="{FF2B5EF4-FFF2-40B4-BE49-F238E27FC236}">
                <a16:creationId xmlns:a16="http://schemas.microsoft.com/office/drawing/2014/main" id="{9514894D-0E26-DC14-9B83-AE207D70F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Symbol zastępczy zawartości 5">
            <a:extLst>
              <a:ext uri="{FF2B5EF4-FFF2-40B4-BE49-F238E27FC236}">
                <a16:creationId xmlns:a16="http://schemas.microsoft.com/office/drawing/2014/main" id="{47969872-AE86-129A-4702-265DE447B34D}"/>
              </a:ext>
            </a:extLst>
          </p:cNvPr>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7" name="Symbol zastępczy daty 6">
            <a:extLst>
              <a:ext uri="{FF2B5EF4-FFF2-40B4-BE49-F238E27FC236}">
                <a16:creationId xmlns:a16="http://schemas.microsoft.com/office/drawing/2014/main" id="{E60247D7-369F-D46D-2EFD-83CDDD2950E0}"/>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8" name="Symbol zastępczy stopki 7">
            <a:extLst>
              <a:ext uri="{FF2B5EF4-FFF2-40B4-BE49-F238E27FC236}">
                <a16:creationId xmlns:a16="http://schemas.microsoft.com/office/drawing/2014/main" id="{E734F47B-B4BE-49B0-FC61-275975AF271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36D82B68-C4B1-3BD0-2012-6C86B00343E2}"/>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380672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AA3FC0-FFF7-0166-8E13-DD3B0C416366}"/>
              </a:ext>
            </a:extLst>
          </p:cNvPr>
          <p:cNvSpPr>
            <a:spLocks noGrp="1"/>
          </p:cNvSpPr>
          <p:nvPr>
            <p:ph type="title"/>
          </p:nvPr>
        </p:nvSpPr>
        <p:spPr/>
        <p:txBody>
          <a:bodyPr/>
          <a:lstStyle/>
          <a:p>
            <a:r>
              <a:rPr lang="de-DE" smtClean="0"/>
              <a:t>Titelmasterformat durch Klicken bearbeiten</a:t>
            </a:r>
            <a:endParaRPr lang="pl-PL"/>
          </a:p>
        </p:txBody>
      </p:sp>
      <p:sp>
        <p:nvSpPr>
          <p:cNvPr id="3" name="Symbol zastępczy daty 2">
            <a:extLst>
              <a:ext uri="{FF2B5EF4-FFF2-40B4-BE49-F238E27FC236}">
                <a16:creationId xmlns:a16="http://schemas.microsoft.com/office/drawing/2014/main" id="{75D22880-E4F2-F0E8-256C-C30E630E60FD}"/>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4" name="Symbol zastępczy stopki 3">
            <a:extLst>
              <a:ext uri="{FF2B5EF4-FFF2-40B4-BE49-F238E27FC236}">
                <a16:creationId xmlns:a16="http://schemas.microsoft.com/office/drawing/2014/main" id="{700F50A6-8BD3-915C-C143-DE181D4C48E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33C9A69-C673-72A1-48AE-A234B3557D21}"/>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91986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F332E57-911B-A89E-04D9-9257BC6B2A96}"/>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3" name="Symbol zastępczy stopki 2">
            <a:extLst>
              <a:ext uri="{FF2B5EF4-FFF2-40B4-BE49-F238E27FC236}">
                <a16:creationId xmlns:a16="http://schemas.microsoft.com/office/drawing/2014/main" id="{70D3BE61-6CC3-C1E3-24A6-3DF83E54402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4566587-8F61-90AF-E5B8-9AFF032F0231}"/>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333638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610779-2D64-93F0-7085-F498B1DE2C03}"/>
              </a:ext>
            </a:extLst>
          </p:cNvPr>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pl-PL"/>
          </a:p>
        </p:txBody>
      </p:sp>
      <p:sp>
        <p:nvSpPr>
          <p:cNvPr id="3" name="Symbol zastępczy zawartości 2">
            <a:extLst>
              <a:ext uri="{FF2B5EF4-FFF2-40B4-BE49-F238E27FC236}">
                <a16:creationId xmlns:a16="http://schemas.microsoft.com/office/drawing/2014/main" id="{0FEF5157-6811-08E8-5BDD-6A74EF02D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pl-PL"/>
          </a:p>
        </p:txBody>
      </p:sp>
      <p:sp>
        <p:nvSpPr>
          <p:cNvPr id="4" name="Symbol zastępczy tekstu 3">
            <a:extLst>
              <a:ext uri="{FF2B5EF4-FFF2-40B4-BE49-F238E27FC236}">
                <a16:creationId xmlns:a16="http://schemas.microsoft.com/office/drawing/2014/main" id="{00B811E5-DB6F-F53F-567F-B6F0561E8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Symbol zastępczy daty 4">
            <a:extLst>
              <a:ext uri="{FF2B5EF4-FFF2-40B4-BE49-F238E27FC236}">
                <a16:creationId xmlns:a16="http://schemas.microsoft.com/office/drawing/2014/main" id="{423F54E9-B1FD-C699-C766-CC23CD217B69}"/>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6" name="Symbol zastępczy stopki 5">
            <a:extLst>
              <a:ext uri="{FF2B5EF4-FFF2-40B4-BE49-F238E27FC236}">
                <a16:creationId xmlns:a16="http://schemas.microsoft.com/office/drawing/2014/main" id="{AC3612A2-8482-DB71-7450-CA699D2A323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2E80E5E-E23E-D696-670C-94E4E6A999DD}"/>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2842640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3102EA-8C84-8DE2-A4C9-69B9825923FE}"/>
              </a:ext>
            </a:extLst>
          </p:cNvPr>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pl-PL"/>
          </a:p>
        </p:txBody>
      </p:sp>
      <p:sp>
        <p:nvSpPr>
          <p:cNvPr id="3" name="Symbol zastępczy obrazu 2">
            <a:extLst>
              <a:ext uri="{FF2B5EF4-FFF2-40B4-BE49-F238E27FC236}">
                <a16:creationId xmlns:a16="http://schemas.microsoft.com/office/drawing/2014/main" id="{C3566468-54B6-2780-3B77-3D516BD7F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pl-PL"/>
          </a:p>
        </p:txBody>
      </p:sp>
      <p:sp>
        <p:nvSpPr>
          <p:cNvPr id="4" name="Symbol zastępczy tekstu 3">
            <a:extLst>
              <a:ext uri="{FF2B5EF4-FFF2-40B4-BE49-F238E27FC236}">
                <a16:creationId xmlns:a16="http://schemas.microsoft.com/office/drawing/2014/main" id="{2A922B9C-FCD7-3D2D-27F8-E2734D171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Symbol zastępczy daty 4">
            <a:extLst>
              <a:ext uri="{FF2B5EF4-FFF2-40B4-BE49-F238E27FC236}">
                <a16:creationId xmlns:a16="http://schemas.microsoft.com/office/drawing/2014/main" id="{60BC1561-799A-4517-739C-EDE72E3D117C}"/>
              </a:ext>
            </a:extLst>
          </p:cNvPr>
          <p:cNvSpPr>
            <a:spLocks noGrp="1"/>
          </p:cNvSpPr>
          <p:nvPr>
            <p:ph type="dt" sz="half" idx="10"/>
          </p:nvPr>
        </p:nvSpPr>
        <p:spPr/>
        <p:txBody>
          <a:bodyPr/>
          <a:lstStyle/>
          <a:p>
            <a:fld id="{E8F839A5-C847-4745-90F5-43CD4411A52D}" type="datetimeFigureOut">
              <a:rPr lang="pl-PL" smtClean="0"/>
              <a:t>20.09.2023</a:t>
            </a:fld>
            <a:endParaRPr lang="pl-PL"/>
          </a:p>
        </p:txBody>
      </p:sp>
      <p:sp>
        <p:nvSpPr>
          <p:cNvPr id="6" name="Symbol zastępczy stopki 5">
            <a:extLst>
              <a:ext uri="{FF2B5EF4-FFF2-40B4-BE49-F238E27FC236}">
                <a16:creationId xmlns:a16="http://schemas.microsoft.com/office/drawing/2014/main" id="{878602BF-9EF1-DA1B-C9E9-B084E2C8DF6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61EAFB36-DBA3-45F5-1A25-2B614576C4F6}"/>
              </a:ext>
            </a:extLst>
          </p:cNvPr>
          <p:cNvSpPr>
            <a:spLocks noGrp="1"/>
          </p:cNvSpPr>
          <p:nvPr>
            <p:ph type="sldNum" sz="quarter" idx="12"/>
          </p:nvPr>
        </p:nvSpPr>
        <p:spPr/>
        <p:txBody>
          <a:bodyPr/>
          <a:lstStyle/>
          <a:p>
            <a:fld id="{BDA788F9-84F6-45AE-95B4-C3FB2CC6E3C6}" type="slidenum">
              <a:rPr lang="pl-PL" smtClean="0"/>
              <a:t>‹Nr.›</a:t>
            </a:fld>
            <a:endParaRPr lang="pl-PL"/>
          </a:p>
        </p:txBody>
      </p:sp>
    </p:spTree>
    <p:extLst>
      <p:ext uri="{BB962C8B-B14F-4D97-AF65-F5344CB8AC3E}">
        <p14:creationId xmlns:p14="http://schemas.microsoft.com/office/powerpoint/2010/main" val="234946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14B1658-6B22-C434-CBF5-62F357C59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9E46009-8FF3-4E6C-D5D2-C1A63916A3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205BA30-4CDE-A42C-2F27-291F6666B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839A5-C847-4745-90F5-43CD4411A52D}" type="datetimeFigureOut">
              <a:rPr lang="pl-PL" smtClean="0"/>
              <a:t>20.09.2023</a:t>
            </a:fld>
            <a:endParaRPr lang="pl-PL"/>
          </a:p>
        </p:txBody>
      </p:sp>
      <p:sp>
        <p:nvSpPr>
          <p:cNvPr id="5" name="Symbol zastępczy stopki 4">
            <a:extLst>
              <a:ext uri="{FF2B5EF4-FFF2-40B4-BE49-F238E27FC236}">
                <a16:creationId xmlns:a16="http://schemas.microsoft.com/office/drawing/2014/main" id="{9A91FE77-F0EF-529A-D2AB-F33E0E3BFE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40444019-0DA3-E316-B71E-597EE26C0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788F9-84F6-45AE-95B4-C3FB2CC6E3C6}" type="slidenum">
              <a:rPr lang="pl-PL" smtClean="0"/>
              <a:t>‹Nr.›</a:t>
            </a:fld>
            <a:endParaRPr lang="pl-PL"/>
          </a:p>
        </p:txBody>
      </p:sp>
    </p:spTree>
    <p:extLst>
      <p:ext uri="{BB962C8B-B14F-4D97-AF65-F5344CB8AC3E}">
        <p14:creationId xmlns:p14="http://schemas.microsoft.com/office/powerpoint/2010/main" val="3611166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B9D7E975-9161-4F2D-AC53-69E1912F6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tekst, Czcionka, plakat, logo&#10;&#10;Opis wygenerowany automatycznie">
            <a:extLst>
              <a:ext uri="{FF2B5EF4-FFF2-40B4-BE49-F238E27FC236}">
                <a16:creationId xmlns:a16="http://schemas.microsoft.com/office/drawing/2014/main" id="{549ACCEC-436F-0686-A02F-75A7975FA18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5837" y="5066959"/>
            <a:ext cx="1448453" cy="1591707"/>
          </a:xfrm>
          <a:prstGeom prst="rect">
            <a:avLst/>
          </a:prstGeom>
        </p:spPr>
      </p:pic>
      <p:pic>
        <p:nvPicPr>
          <p:cNvPr id="7" name="Obraz 6" descr="Obraz zawierający tekst, szkic, rysowanie, czarne i białe&#10;&#10;Opis wygenerowany automatycznie">
            <a:extLst>
              <a:ext uri="{FF2B5EF4-FFF2-40B4-BE49-F238E27FC236}">
                <a16:creationId xmlns:a16="http://schemas.microsoft.com/office/drawing/2014/main" id="{F9C1296E-B337-8EFF-EAE2-30C864B1D6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33385" y="5186121"/>
            <a:ext cx="2804847" cy="1472545"/>
          </a:xfrm>
          <a:prstGeom prst="rect">
            <a:avLst/>
          </a:prstGeom>
        </p:spPr>
      </p:pic>
      <p:sp>
        <p:nvSpPr>
          <p:cNvPr id="25"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7">
            <a:extLst>
              <a:ext uri="{FF2B5EF4-FFF2-40B4-BE49-F238E27FC236}">
                <a16:creationId xmlns:a16="http://schemas.microsoft.com/office/drawing/2014/main" id="{463E6235-1649-4B47-9862-4026FC473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9F5155E-3237-A1C0-7795-BB5E52167573}"/>
              </a:ext>
            </a:extLst>
          </p:cNvPr>
          <p:cNvSpPr>
            <a:spLocks noGrp="1"/>
          </p:cNvSpPr>
          <p:nvPr>
            <p:ph type="ctrTitle"/>
          </p:nvPr>
        </p:nvSpPr>
        <p:spPr>
          <a:xfrm>
            <a:off x="6889833" y="1056639"/>
            <a:ext cx="4360324" cy="4337481"/>
          </a:xfrm>
        </p:spPr>
        <p:txBody>
          <a:bodyPr anchor="b">
            <a:normAutofit/>
          </a:bodyPr>
          <a:lstStyle/>
          <a:p>
            <a:r>
              <a:rPr lang="pl-PL" sz="6100" b="1" dirty="0"/>
              <a:t>#IFBK23 – </a:t>
            </a:r>
            <a:r>
              <a:rPr lang="pl-PL" sz="6100" b="1" dirty="0" err="1"/>
              <a:t>Bibliobuses</a:t>
            </a:r>
            <a:r>
              <a:rPr lang="pl-PL" sz="6100" b="1" dirty="0"/>
              <a:t> in Poland</a:t>
            </a:r>
            <a:br>
              <a:rPr lang="pl-PL" sz="6100" b="1" dirty="0"/>
            </a:br>
            <a:endParaRPr lang="pl-PL" sz="6100" dirty="0"/>
          </a:p>
        </p:txBody>
      </p:sp>
      <p:sp>
        <p:nvSpPr>
          <p:cNvPr id="3" name="Podtytuł 2">
            <a:extLst>
              <a:ext uri="{FF2B5EF4-FFF2-40B4-BE49-F238E27FC236}">
                <a16:creationId xmlns:a16="http://schemas.microsoft.com/office/drawing/2014/main" id="{91CC39AD-FEA6-0029-54A6-D2C4072BCA1B}"/>
              </a:ext>
            </a:extLst>
          </p:cNvPr>
          <p:cNvSpPr>
            <a:spLocks noGrp="1"/>
          </p:cNvSpPr>
          <p:nvPr>
            <p:ph type="subTitle" idx="1"/>
          </p:nvPr>
        </p:nvSpPr>
        <p:spPr>
          <a:xfrm>
            <a:off x="1160258" y="3816991"/>
            <a:ext cx="4064812" cy="831533"/>
          </a:xfrm>
        </p:spPr>
        <p:txBody>
          <a:bodyPr anchor="t">
            <a:normAutofit/>
          </a:bodyPr>
          <a:lstStyle/>
          <a:p>
            <a:r>
              <a:rPr lang="en-US" sz="1700" dirty="0">
                <a:latin typeface="Times New Roman"/>
                <a:cs typeface="Times New Roman"/>
              </a:rPr>
              <a:t>Przemysław Pawlak – Director of the Public Library in </a:t>
            </a:r>
            <a:r>
              <a:rPr lang="en-US" sz="1700" dirty="0" err="1">
                <a:latin typeface="Times New Roman"/>
                <a:cs typeface="Times New Roman"/>
              </a:rPr>
              <a:t>Gostyń</a:t>
            </a:r>
            <a:r>
              <a:rPr lang="en-US" sz="1700" dirty="0">
                <a:latin typeface="Times New Roman"/>
                <a:cs typeface="Times New Roman"/>
              </a:rPr>
              <a:t>; President of The Polish Association of Mobile Libraries</a:t>
            </a:r>
            <a:endParaRPr lang="pl-PL" sz="1700" dirty="0">
              <a:latin typeface="Times New Roman"/>
              <a:cs typeface="Times New Roman"/>
            </a:endParaRPr>
          </a:p>
        </p:txBody>
      </p:sp>
      <p:pic>
        <p:nvPicPr>
          <p:cNvPr id="9" name="Obraz 8" descr="Obraz zawierający osoba, Ludzka twarz, na wolnym powietrzu, pojazd&#10;&#10;Opis wygenerowany automatycznie">
            <a:extLst>
              <a:ext uri="{FF2B5EF4-FFF2-40B4-BE49-F238E27FC236}">
                <a16:creationId xmlns:a16="http://schemas.microsoft.com/office/drawing/2014/main" id="{72787420-B873-A153-12FC-F7F3492452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24584" y="280127"/>
            <a:ext cx="3556034" cy="3147089"/>
          </a:xfrm>
          <a:prstGeom prst="rect">
            <a:avLst/>
          </a:prstGeom>
        </p:spPr>
      </p:pic>
    </p:spTree>
    <p:extLst>
      <p:ext uri="{BB962C8B-B14F-4D97-AF65-F5344CB8AC3E}">
        <p14:creationId xmlns:p14="http://schemas.microsoft.com/office/powerpoint/2010/main" val="4170908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niebo, na wolnym powietrzu, chmura, obuwie&#10;&#10;Opis wygenerowany automatycznie">
            <a:extLst>
              <a:ext uri="{FF2B5EF4-FFF2-40B4-BE49-F238E27FC236}">
                <a16:creationId xmlns:a16="http://schemas.microsoft.com/office/drawing/2014/main" id="{46214BD5-33A1-50EF-FA21-E7A8A4C59E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9238" y="1844675"/>
            <a:ext cx="5956300" cy="4449763"/>
          </a:xfrm>
          <a:prstGeom prst="rect">
            <a:avLst/>
          </a:prstGeom>
        </p:spPr>
      </p:pic>
      <p:pic>
        <p:nvPicPr>
          <p:cNvPr id="4" name="Obraz 4" descr="Obraz zawierający tekst, plakat, zrzut ekranu, kreskówka&#10;&#10;Opis wygenerowany automatycznie">
            <a:extLst>
              <a:ext uri="{FF2B5EF4-FFF2-40B4-BE49-F238E27FC236}">
                <a16:creationId xmlns:a16="http://schemas.microsoft.com/office/drawing/2014/main" id="{D8CE9077-85C0-620C-304C-C0268ABCE368}"/>
              </a:ext>
            </a:extLst>
          </p:cNvPr>
          <p:cNvPicPr>
            <a:picLocks noGrp="1" noChangeAspect="1"/>
          </p:cNvPicPr>
          <p:nvPr>
            <p:ph idx="1"/>
          </p:nvPr>
        </p:nvPicPr>
        <p:blipFill>
          <a:blip r:embed="rId3"/>
          <a:stretch>
            <a:fillRect/>
          </a:stretch>
        </p:blipFill>
        <p:spPr>
          <a:xfrm>
            <a:off x="7537450" y="1844675"/>
            <a:ext cx="3130550" cy="4449763"/>
          </a:xfrm>
        </p:spPr>
      </p:pic>
      <p:sp>
        <p:nvSpPr>
          <p:cNvPr id="2" name="Tytuł 1">
            <a:extLst>
              <a:ext uri="{FF2B5EF4-FFF2-40B4-BE49-F238E27FC236}">
                <a16:creationId xmlns:a16="http://schemas.microsoft.com/office/drawing/2014/main" id="{DC9882B8-0249-B6C5-4F64-229E1A5DFD05}"/>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5200" kern="1200" dirty="0" err="1">
                <a:solidFill>
                  <a:schemeClr val="tx1"/>
                </a:solidFill>
                <a:latin typeface="+mj-lt"/>
                <a:ea typeface="+mj-ea"/>
                <a:cs typeface="+mj-cs"/>
              </a:rPr>
              <a:t>LemoBus</a:t>
            </a:r>
            <a:r>
              <a:rPr lang="en-US" sz="5200" kern="1200" dirty="0">
                <a:solidFill>
                  <a:schemeClr val="tx1"/>
                </a:solidFill>
                <a:latin typeface="+mj-lt"/>
                <a:ea typeface="+mj-ea"/>
                <a:cs typeface="+mj-cs"/>
              </a:rPr>
              <a:t> - 2021</a:t>
            </a:r>
          </a:p>
        </p:txBody>
      </p:sp>
    </p:spTree>
    <p:extLst>
      <p:ext uri="{BB962C8B-B14F-4D97-AF65-F5344CB8AC3E}">
        <p14:creationId xmlns:p14="http://schemas.microsoft.com/office/powerpoint/2010/main" val="2003276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Ludzka twarz, osoba, człowiek&#10;&#10;Opis wygenerowany automatycznie">
            <a:extLst>
              <a:ext uri="{FF2B5EF4-FFF2-40B4-BE49-F238E27FC236}">
                <a16:creationId xmlns:a16="http://schemas.microsoft.com/office/drawing/2014/main" id="{AE9402F2-9D80-6375-A94F-1F5D0EF59EB0}"/>
              </a:ext>
            </a:extLst>
          </p:cNvPr>
          <p:cNvPicPr>
            <a:picLocks noGrp="1" noChangeAspect="1"/>
          </p:cNvPicPr>
          <p:nvPr>
            <p:ph idx="1"/>
          </p:nvPr>
        </p:nvPicPr>
        <p:blipFill>
          <a:blip r:embed="rId2"/>
          <a:stretch>
            <a:fillRect/>
          </a:stretch>
        </p:blipFill>
        <p:spPr>
          <a:xfrm>
            <a:off x="1009650" y="1674813"/>
            <a:ext cx="6203950" cy="4392613"/>
          </a:xfrm>
        </p:spPr>
      </p:pic>
      <p:pic>
        <p:nvPicPr>
          <p:cNvPr id="5" name="Obraz 5" descr="Obraz zawierający tekst, ubrania, osoba, obuwie&#10;&#10;Opis wygenerowany automatycznie">
            <a:extLst>
              <a:ext uri="{FF2B5EF4-FFF2-40B4-BE49-F238E27FC236}">
                <a16:creationId xmlns:a16="http://schemas.microsoft.com/office/drawing/2014/main" id="{2CD594FD-EB66-28F3-08EF-1ADA9BD9DA83}"/>
              </a:ext>
            </a:extLst>
          </p:cNvPr>
          <p:cNvPicPr>
            <a:picLocks noChangeAspect="1"/>
          </p:cNvPicPr>
          <p:nvPr/>
        </p:nvPicPr>
        <p:blipFill>
          <a:blip r:embed="rId3"/>
          <a:stretch>
            <a:fillRect/>
          </a:stretch>
        </p:blipFill>
        <p:spPr>
          <a:xfrm>
            <a:off x="7281863" y="1674813"/>
            <a:ext cx="3898900" cy="2157413"/>
          </a:xfrm>
          <a:prstGeom prst="rect">
            <a:avLst/>
          </a:prstGeom>
        </p:spPr>
      </p:pic>
      <p:pic>
        <p:nvPicPr>
          <p:cNvPr id="3" name="Obraz 4" descr="Obraz zawierający tekst, transport, na wolnym powietrzu, pojazd&#10;&#10;Opis wygenerowany automatycznie">
            <a:extLst>
              <a:ext uri="{FF2B5EF4-FFF2-40B4-BE49-F238E27FC236}">
                <a16:creationId xmlns:a16="http://schemas.microsoft.com/office/drawing/2014/main" id="{9AB5787F-4786-6513-8B6D-F5F646AE559F}"/>
              </a:ext>
            </a:extLst>
          </p:cNvPr>
          <p:cNvPicPr>
            <a:picLocks noChangeAspect="1"/>
          </p:cNvPicPr>
          <p:nvPr/>
        </p:nvPicPr>
        <p:blipFill>
          <a:blip r:embed="rId4"/>
          <a:stretch>
            <a:fillRect/>
          </a:stretch>
        </p:blipFill>
        <p:spPr>
          <a:xfrm>
            <a:off x="7281863" y="3902075"/>
            <a:ext cx="3898900" cy="2165350"/>
          </a:xfrm>
          <a:prstGeom prst="rect">
            <a:avLst/>
          </a:prstGeom>
        </p:spPr>
      </p:pic>
      <p:sp>
        <p:nvSpPr>
          <p:cNvPr id="2" name="Tytuł 1">
            <a:extLst>
              <a:ext uri="{FF2B5EF4-FFF2-40B4-BE49-F238E27FC236}">
                <a16:creationId xmlns:a16="http://schemas.microsoft.com/office/drawing/2014/main" id="{9C21159D-5515-3F2C-DEC5-F675585C144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Mobilna</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eM</a:t>
            </a:r>
            <a:r>
              <a:rPr lang="en-US" sz="3200" kern="1200" dirty="0">
                <a:solidFill>
                  <a:schemeClr val="bg1"/>
                </a:solidFill>
                <a:latin typeface="+mj-lt"/>
                <a:ea typeface="+mj-ea"/>
                <a:cs typeface="+mj-cs"/>
              </a:rPr>
              <a:t>-Ka - 2022</a:t>
            </a:r>
          </a:p>
        </p:txBody>
      </p:sp>
    </p:spTree>
    <p:extLst>
      <p:ext uri="{BB962C8B-B14F-4D97-AF65-F5344CB8AC3E}">
        <p14:creationId xmlns:p14="http://schemas.microsoft.com/office/powerpoint/2010/main" val="157948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9D7E975-9161-4F2D-AC53-69E1912F6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Ludzka twarz, osoba, zrzut ekranu&#10;&#10;Opis wygenerowany automatycznie">
            <a:extLst>
              <a:ext uri="{FF2B5EF4-FFF2-40B4-BE49-F238E27FC236}">
                <a16:creationId xmlns:a16="http://schemas.microsoft.com/office/drawing/2014/main" id="{647D11D1-0CA9-4F80-FB07-9F9AA7595431}"/>
              </a:ext>
            </a:extLst>
          </p:cNvPr>
          <p:cNvPicPr>
            <a:picLocks noGrp="1" noChangeAspect="1"/>
          </p:cNvPicPr>
          <p:nvPr>
            <p:ph idx="1"/>
          </p:nvPr>
        </p:nvPicPr>
        <p:blipFill>
          <a:blip r:embed="rId2"/>
          <a:stretch>
            <a:fillRect/>
          </a:stretch>
        </p:blipFill>
        <p:spPr>
          <a:xfrm>
            <a:off x="967979" y="186667"/>
            <a:ext cx="4516444" cy="3240549"/>
          </a:xfrm>
          <a:prstGeom prst="rect">
            <a:avLst/>
          </a:prstGeom>
        </p:spPr>
      </p:pic>
      <p:pic>
        <p:nvPicPr>
          <p:cNvPr id="8" name="Obraz 7" descr="Obraz zawierający ubrania, osoba, na wolnym powietrzu, Ludzka twarz&#10;&#10;Opis wygenerowany automatycznie">
            <a:extLst>
              <a:ext uri="{FF2B5EF4-FFF2-40B4-BE49-F238E27FC236}">
                <a16:creationId xmlns:a16="http://schemas.microsoft.com/office/drawing/2014/main" id="{7D9D1B36-93D6-5C92-7D5A-587A8F2369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4657" y="5101844"/>
            <a:ext cx="2487168" cy="1399032"/>
          </a:xfrm>
          <a:prstGeom prst="rect">
            <a:avLst/>
          </a:prstGeom>
        </p:spPr>
      </p:pic>
      <p:pic>
        <p:nvPicPr>
          <p:cNvPr id="5" name="Obraz 5" descr="Obraz zawierający tekst, transport, pojazd, Pojazd lądowy&#10;&#10;Opis wygenerowany automatycznie">
            <a:extLst>
              <a:ext uri="{FF2B5EF4-FFF2-40B4-BE49-F238E27FC236}">
                <a16:creationId xmlns:a16="http://schemas.microsoft.com/office/drawing/2014/main" id="{BB74358B-850B-49A4-0008-660005CEC05A}"/>
              </a:ext>
            </a:extLst>
          </p:cNvPr>
          <p:cNvPicPr>
            <a:picLocks noChangeAspect="1"/>
          </p:cNvPicPr>
          <p:nvPr/>
        </p:nvPicPr>
        <p:blipFill>
          <a:blip r:embed="rId4"/>
          <a:stretch>
            <a:fillRect/>
          </a:stretch>
        </p:blipFill>
        <p:spPr>
          <a:xfrm>
            <a:off x="895359" y="3537035"/>
            <a:ext cx="2487168" cy="1399032"/>
          </a:xfrm>
          <a:prstGeom prst="rect">
            <a:avLst/>
          </a:prstGeom>
        </p:spPr>
      </p:pic>
      <p:pic>
        <p:nvPicPr>
          <p:cNvPr id="6" name="Obraz 5" descr="Obraz zawierający ubrania, obuwie, Ludzka twarz, rysowanie&#10;&#10;Opis wygenerowany automatycznie">
            <a:extLst>
              <a:ext uri="{FF2B5EF4-FFF2-40B4-BE49-F238E27FC236}">
                <a16:creationId xmlns:a16="http://schemas.microsoft.com/office/drawing/2014/main" id="{4DE22E18-7D95-9D06-40BC-28417B2E77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3314321" y="4175207"/>
            <a:ext cx="2976857" cy="1674482"/>
          </a:xfrm>
          <a:prstGeom prst="rect">
            <a:avLst/>
          </a:prstGeom>
        </p:spPr>
      </p:pic>
      <p:sp>
        <p:nvSpPr>
          <p:cNvPr id="29" name="Right Triangle 28">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63E6235-1649-4B47-9862-4026FC473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58ECAFF-E3FB-B01D-4EA1-8D34CA5A5EB8}"/>
              </a:ext>
            </a:extLst>
          </p:cNvPr>
          <p:cNvSpPr>
            <a:spLocks noGrp="1"/>
          </p:cNvSpPr>
          <p:nvPr>
            <p:ph type="title"/>
          </p:nvPr>
        </p:nvSpPr>
        <p:spPr>
          <a:xfrm>
            <a:off x="6889833" y="1056640"/>
            <a:ext cx="4360324" cy="3494398"/>
          </a:xfrm>
        </p:spPr>
        <p:txBody>
          <a:bodyPr vert="horz" lIns="91440" tIns="45720" rIns="91440" bIns="45720" rtlCol="0" anchor="b">
            <a:normAutofit/>
          </a:bodyPr>
          <a:lstStyle/>
          <a:p>
            <a:r>
              <a:rPr lang="en-US" sz="7200" dirty="0" err="1"/>
              <a:t>FredroBus</a:t>
            </a:r>
            <a:r>
              <a:rPr lang="en-US" sz="7200" dirty="0"/>
              <a:t> - 2023</a:t>
            </a:r>
          </a:p>
        </p:txBody>
      </p:sp>
    </p:spTree>
    <p:extLst>
      <p:ext uri="{BB962C8B-B14F-4D97-AF65-F5344CB8AC3E}">
        <p14:creationId xmlns:p14="http://schemas.microsoft.com/office/powerpoint/2010/main" val="196315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C9BE72A-4F97-4FA0-AF09-2C65D071CF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F0F6027-CED2-0C7B-6D20-AE6C305A6CE2}"/>
              </a:ext>
            </a:extLst>
          </p:cNvPr>
          <p:cNvSpPr>
            <a:spLocks noGrp="1"/>
          </p:cNvSpPr>
          <p:nvPr>
            <p:ph type="title"/>
          </p:nvPr>
        </p:nvSpPr>
        <p:spPr>
          <a:xfrm>
            <a:off x="841248" y="4072047"/>
            <a:ext cx="10506456" cy="1968253"/>
          </a:xfrm>
        </p:spPr>
        <p:txBody>
          <a:bodyPr vert="horz" lIns="91440" tIns="45720" rIns="91440" bIns="45720" rtlCol="0" anchor="b">
            <a:normAutofit/>
          </a:bodyPr>
          <a:lstStyle/>
          <a:p>
            <a:pPr algn="ctr"/>
            <a:r>
              <a:rPr lang="en-US" sz="2500" kern="1200" dirty="0">
                <a:solidFill>
                  <a:schemeClr val="tx1"/>
                </a:solidFill>
                <a:latin typeface="+mj-lt"/>
                <a:ea typeface="+mj-ea"/>
                <a:cs typeface="+mj-cs"/>
              </a:rPr>
              <a:t>We have become an example for other libraries in Poland. Due to this two new </a:t>
            </a:r>
            <a:r>
              <a:rPr lang="en-US" sz="2500" kern="1200" dirty="0" err="1">
                <a:solidFill>
                  <a:schemeClr val="tx1"/>
                </a:solidFill>
                <a:latin typeface="+mj-lt"/>
                <a:ea typeface="+mj-ea"/>
                <a:cs typeface="+mj-cs"/>
              </a:rPr>
              <a:t>bibliobuses</a:t>
            </a:r>
            <a:r>
              <a:rPr lang="en-US" sz="2500" kern="1200" dirty="0">
                <a:solidFill>
                  <a:schemeClr val="tx1"/>
                </a:solidFill>
                <a:latin typeface="+mj-lt"/>
                <a:ea typeface="+mj-ea"/>
                <a:cs typeface="+mj-cs"/>
              </a:rPr>
              <a:t> modeled on ours were created. These are </a:t>
            </a:r>
            <a:r>
              <a:rPr lang="en-US" sz="2500" kern="1200" dirty="0" err="1">
                <a:solidFill>
                  <a:schemeClr val="tx1"/>
                </a:solidFill>
                <a:latin typeface="+mj-lt"/>
                <a:ea typeface="+mj-ea"/>
                <a:cs typeface="+mj-cs"/>
              </a:rPr>
              <a:t>Kobylnica</a:t>
            </a:r>
            <a:r>
              <a:rPr lang="en-US" sz="2500" kern="1200" dirty="0">
                <a:solidFill>
                  <a:schemeClr val="tx1"/>
                </a:solidFill>
                <a:latin typeface="+mj-lt"/>
                <a:ea typeface="+mj-ea"/>
                <a:cs typeface="+mj-cs"/>
              </a:rPr>
              <a:t> near </a:t>
            </a:r>
            <a:r>
              <a:rPr lang="en-US" sz="2500" kern="1200" dirty="0" err="1">
                <a:solidFill>
                  <a:schemeClr val="tx1"/>
                </a:solidFill>
                <a:latin typeface="+mj-lt"/>
                <a:ea typeface="+mj-ea"/>
                <a:cs typeface="+mj-cs"/>
              </a:rPr>
              <a:t>Słupsk</a:t>
            </a:r>
            <a:r>
              <a:rPr lang="en-US" sz="2500" kern="1200" dirty="0">
                <a:solidFill>
                  <a:schemeClr val="tx1"/>
                </a:solidFill>
                <a:latin typeface="+mj-lt"/>
                <a:ea typeface="+mj-ea"/>
                <a:cs typeface="+mj-cs"/>
              </a:rPr>
              <a:t> in Pomerania and </a:t>
            </a:r>
            <a:r>
              <a:rPr lang="en-US" sz="2500" kern="1200" dirty="0" err="1">
                <a:solidFill>
                  <a:schemeClr val="tx1"/>
                </a:solidFill>
                <a:latin typeface="+mj-lt"/>
                <a:ea typeface="+mj-ea"/>
                <a:cs typeface="+mj-cs"/>
              </a:rPr>
              <a:t>Ustrzyki</a:t>
            </a:r>
            <a:r>
              <a:rPr lang="en-US" sz="2500" kern="1200" dirty="0">
                <a:solidFill>
                  <a:schemeClr val="tx1"/>
                </a:solidFill>
                <a:latin typeface="+mj-lt"/>
                <a:ea typeface="+mj-ea"/>
                <a:cs typeface="+mj-cs"/>
              </a:rPr>
              <a:t> </a:t>
            </a:r>
            <a:r>
              <a:rPr lang="en-US" sz="2500" kern="1200" dirty="0" err="1">
                <a:solidFill>
                  <a:schemeClr val="tx1"/>
                </a:solidFill>
                <a:latin typeface="+mj-lt"/>
                <a:ea typeface="+mj-ea"/>
                <a:cs typeface="+mj-cs"/>
              </a:rPr>
              <a:t>Dolne</a:t>
            </a:r>
            <a:r>
              <a:rPr lang="en-US" sz="2500" kern="1200" dirty="0">
                <a:solidFill>
                  <a:schemeClr val="tx1"/>
                </a:solidFill>
                <a:latin typeface="+mj-lt"/>
                <a:ea typeface="+mj-ea"/>
                <a:cs typeface="+mj-cs"/>
              </a:rPr>
              <a:t> near the border with Ukraine.</a:t>
            </a:r>
          </a:p>
        </p:txBody>
      </p:sp>
      <p:pic>
        <p:nvPicPr>
          <p:cNvPr id="8" name="Obraz 8" descr="Obraz zawierający tekst, mapa, atlas&#10;&#10;Opis wygenerowany automatycznie">
            <a:extLst>
              <a:ext uri="{FF2B5EF4-FFF2-40B4-BE49-F238E27FC236}">
                <a16:creationId xmlns:a16="http://schemas.microsoft.com/office/drawing/2014/main" id="{98D0BF0B-D5A4-F9E3-75D4-D903CF1D1C99}"/>
              </a:ext>
            </a:extLst>
          </p:cNvPr>
          <p:cNvPicPr>
            <a:picLocks noGrp="1" noChangeAspect="1"/>
          </p:cNvPicPr>
          <p:nvPr>
            <p:ph idx="1"/>
          </p:nvPr>
        </p:nvPicPr>
        <p:blipFill rotWithShape="1">
          <a:blip r:embed="rId2"/>
          <a:srcRect r="-5" b="2110"/>
          <a:stretch/>
        </p:blipFill>
        <p:spPr>
          <a:xfrm>
            <a:off x="203682" y="181113"/>
            <a:ext cx="3797398" cy="3717071"/>
          </a:xfrm>
          <a:prstGeom prst="rect">
            <a:avLst/>
          </a:prstGeom>
        </p:spPr>
      </p:pic>
      <p:pic>
        <p:nvPicPr>
          <p:cNvPr id="3" name="Obraz 4" descr="Obraz zawierający transport, pojazd, na wolnym powietrzu, Pojazd lądowy&#10;&#10;Opis wygenerowany automatycznie">
            <a:extLst>
              <a:ext uri="{FF2B5EF4-FFF2-40B4-BE49-F238E27FC236}">
                <a16:creationId xmlns:a16="http://schemas.microsoft.com/office/drawing/2014/main" id="{295734CB-8693-1C95-21B8-C22FC63C8694}"/>
              </a:ext>
            </a:extLst>
          </p:cNvPr>
          <p:cNvPicPr>
            <a:picLocks noChangeAspect="1"/>
          </p:cNvPicPr>
          <p:nvPr/>
        </p:nvPicPr>
        <p:blipFill rotWithShape="1">
          <a:blip r:embed="rId3"/>
          <a:srcRect l="20223" r="22044" b="-2"/>
          <a:stretch/>
        </p:blipFill>
        <p:spPr>
          <a:xfrm>
            <a:off x="4193167" y="181113"/>
            <a:ext cx="3815005" cy="3717071"/>
          </a:xfrm>
          <a:prstGeom prst="rect">
            <a:avLst/>
          </a:prstGeom>
        </p:spPr>
      </p:pic>
      <p:pic>
        <p:nvPicPr>
          <p:cNvPr id="5" name="Obraz 5" descr="Obraz zawierający transport, na wolnym powietrzu, pojazd, Pojazd lądowy&#10;&#10;Opis wygenerowany automatycznie">
            <a:extLst>
              <a:ext uri="{FF2B5EF4-FFF2-40B4-BE49-F238E27FC236}">
                <a16:creationId xmlns:a16="http://schemas.microsoft.com/office/drawing/2014/main" id="{3ED8FB10-5EAF-54F3-2C0F-7C9A7884F74D}"/>
              </a:ext>
            </a:extLst>
          </p:cNvPr>
          <p:cNvPicPr>
            <a:picLocks noChangeAspect="1"/>
          </p:cNvPicPr>
          <p:nvPr/>
        </p:nvPicPr>
        <p:blipFill rotWithShape="1">
          <a:blip r:embed="rId4"/>
          <a:srcRect l="10051" r="17637" b="4"/>
          <a:stretch/>
        </p:blipFill>
        <p:spPr>
          <a:xfrm>
            <a:off x="8190920" y="181113"/>
            <a:ext cx="3799289" cy="3717071"/>
          </a:xfrm>
          <a:prstGeom prst="rect">
            <a:avLst/>
          </a:prstGeom>
        </p:spPr>
      </p:pic>
      <p:sp>
        <p:nvSpPr>
          <p:cNvPr id="4" name="Prostokąt 3">
            <a:extLst>
              <a:ext uri="{FF2B5EF4-FFF2-40B4-BE49-F238E27FC236}">
                <a16:creationId xmlns:a16="http://schemas.microsoft.com/office/drawing/2014/main" id="{81A1E8D9-24F5-517E-A666-85B9333255C6}"/>
              </a:ext>
            </a:extLst>
          </p:cNvPr>
          <p:cNvSpPr/>
          <p:nvPr/>
        </p:nvSpPr>
        <p:spPr>
          <a:xfrm>
            <a:off x="112888" y="4365037"/>
            <a:ext cx="11966223" cy="244593"/>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042165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21C4EA8-6B83-4338-913D-D75D3C4F3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783CF4D-1453-A4A2-8AC4-88BB9BB7E15E}"/>
              </a:ext>
            </a:extLst>
          </p:cNvPr>
          <p:cNvSpPr>
            <a:spLocks noGrp="1"/>
          </p:cNvSpPr>
          <p:nvPr>
            <p:ph type="title"/>
          </p:nvPr>
        </p:nvSpPr>
        <p:spPr>
          <a:xfrm>
            <a:off x="337497" y="1253582"/>
            <a:ext cx="3124151" cy="3849429"/>
          </a:xfrm>
        </p:spPr>
        <p:txBody>
          <a:bodyPr vert="horz" lIns="91440" tIns="45720" rIns="91440" bIns="45720" rtlCol="0" anchor="b">
            <a:normAutofit/>
          </a:bodyPr>
          <a:lstStyle/>
          <a:p>
            <a:pPr algn="ctr"/>
            <a:r>
              <a:rPr lang="en-US" sz="2500" dirty="0">
                <a:latin typeface="Times New Roman"/>
                <a:cs typeface="Times New Roman"/>
              </a:rPr>
              <a:t>Another about 10 libraries are interested in introducing library buses. In order to encourage city and country authorities to allocate money for library buses, we show how effective library buses are.</a:t>
            </a:r>
          </a:p>
        </p:txBody>
      </p:sp>
      <p:grpSp>
        <p:nvGrpSpPr>
          <p:cNvPr id="25" name="Group 24">
            <a:extLst>
              <a:ext uri="{FF2B5EF4-FFF2-40B4-BE49-F238E27FC236}">
                <a16:creationId xmlns:a16="http://schemas.microsoft.com/office/drawing/2014/main"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6" name="Straight Connector 25">
              <a:extLst>
                <a:ext uri="{FF2B5EF4-FFF2-40B4-BE49-F238E27FC236}">
                  <a16:creationId xmlns:a16="http://schemas.microsoft.com/office/drawing/2014/main"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Czcionka, projekt graficzny, Grafika&#10;&#10;Opis wygenerowany automatycznie">
            <a:extLst>
              <a:ext uri="{FF2B5EF4-FFF2-40B4-BE49-F238E27FC236}">
                <a16:creationId xmlns:a16="http://schemas.microsoft.com/office/drawing/2014/main" id="{EE366D30-3FEE-F097-ED47-36FDB9B8A674}"/>
              </a:ext>
            </a:extLst>
          </p:cNvPr>
          <p:cNvPicPr>
            <a:picLocks noChangeAspect="1"/>
          </p:cNvPicPr>
          <p:nvPr/>
        </p:nvPicPr>
        <p:blipFill rotWithShape="1">
          <a:blip r:embed="rId2"/>
          <a:srcRect r="-3" b="14794"/>
          <a:stretch/>
        </p:blipFill>
        <p:spPr>
          <a:xfrm>
            <a:off x="4125081" y="1437052"/>
            <a:ext cx="3383280" cy="4118100"/>
          </a:xfrm>
          <a:prstGeom prst="rect">
            <a:avLst/>
          </a:prstGeom>
        </p:spPr>
      </p:pic>
      <p:pic>
        <p:nvPicPr>
          <p:cNvPr id="5" name="Obraz 5" descr="Obraz zawierający tekst, Czcionka, plakat, logo&#10;&#10;Opis wygenerowany automatycznie">
            <a:extLst>
              <a:ext uri="{FF2B5EF4-FFF2-40B4-BE49-F238E27FC236}">
                <a16:creationId xmlns:a16="http://schemas.microsoft.com/office/drawing/2014/main" id="{163F8483-B40A-EA22-CF88-2F83A57711AF}"/>
              </a:ext>
            </a:extLst>
          </p:cNvPr>
          <p:cNvPicPr>
            <a:picLocks noChangeAspect="1"/>
          </p:cNvPicPr>
          <p:nvPr/>
        </p:nvPicPr>
        <p:blipFill rotWithShape="1">
          <a:blip r:embed="rId3"/>
          <a:srcRect l="1786" r="7800" b="-5"/>
          <a:stretch/>
        </p:blipFill>
        <p:spPr>
          <a:xfrm>
            <a:off x="7812357" y="1439964"/>
            <a:ext cx="3383280" cy="4112276"/>
          </a:xfrm>
          <a:prstGeom prst="rect">
            <a:avLst/>
          </a:prstGeom>
        </p:spPr>
      </p:pic>
    </p:spTree>
    <p:extLst>
      <p:ext uri="{BB962C8B-B14F-4D97-AF65-F5344CB8AC3E}">
        <p14:creationId xmlns:p14="http://schemas.microsoft.com/office/powerpoint/2010/main" val="1921923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6267F64-6BC3-6071-C28C-C2617D81BE2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We estimate that in Poland there is a need for about 40 </a:t>
            </a:r>
            <a:r>
              <a:rPr lang="en-US" sz="2500" kern="1200" dirty="0" err="1">
                <a:solidFill>
                  <a:srgbClr val="FFFFFF"/>
                </a:solidFill>
                <a:latin typeface="+mj-lt"/>
                <a:ea typeface="+mj-ea"/>
                <a:cs typeface="+mj-cs"/>
              </a:rPr>
              <a:t>bibliobuses</a:t>
            </a:r>
            <a:r>
              <a:rPr lang="en-US" sz="2500" kern="1200" dirty="0">
                <a:solidFill>
                  <a:srgbClr val="FFFFFF"/>
                </a:solidFill>
                <a:latin typeface="+mj-lt"/>
                <a:ea typeface="+mj-ea"/>
                <a:cs typeface="+mj-cs"/>
              </a:rPr>
              <a:t> in the next few years.</a:t>
            </a:r>
          </a:p>
        </p:txBody>
      </p:sp>
      <p:pic>
        <p:nvPicPr>
          <p:cNvPr id="5" name="Symbol zastępczy zawartości 4" descr="Obraz zawierający mapa, tekst, atlas&#10;&#10;Opis wygenerowany automatycznie">
            <a:extLst>
              <a:ext uri="{FF2B5EF4-FFF2-40B4-BE49-F238E27FC236}">
                <a16:creationId xmlns:a16="http://schemas.microsoft.com/office/drawing/2014/main" id="{CE6BD6C6-326B-64BE-FBE4-59F818285D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3227571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7AB3D3-3C9C-4DED-809A-78734805B8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B1D27DB-488E-FF20-57FE-743BA36AB6A2}"/>
              </a:ext>
            </a:extLst>
          </p:cNvPr>
          <p:cNvSpPr>
            <a:spLocks noGrp="1"/>
          </p:cNvSpPr>
          <p:nvPr>
            <p:ph type="title"/>
          </p:nvPr>
        </p:nvSpPr>
        <p:spPr>
          <a:xfrm>
            <a:off x="793662" y="386930"/>
            <a:ext cx="10066122" cy="1298448"/>
          </a:xfrm>
        </p:spPr>
        <p:txBody>
          <a:bodyPr anchor="b">
            <a:normAutofit/>
          </a:bodyPr>
          <a:lstStyle/>
          <a:p>
            <a:pPr algn="ctr"/>
            <a:r>
              <a:rPr lang="en" sz="4800" dirty="0">
                <a:latin typeface="Times New Roman"/>
                <a:cs typeface="Times New Roman"/>
              </a:rPr>
              <a:t>Thank you for your attention</a:t>
            </a:r>
            <a:endParaRPr lang="pl-PL" sz="4800" dirty="0">
              <a:latin typeface="Times New Roman"/>
              <a:cs typeface="Times New Roman"/>
            </a:endParaRP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pojazd, na wolnym powietrzu, Pojazd lądowy, tekst&#10;&#10;Opis wygenerowany automatycznie">
            <a:extLst>
              <a:ext uri="{FF2B5EF4-FFF2-40B4-BE49-F238E27FC236}">
                <a16:creationId xmlns:a16="http://schemas.microsoft.com/office/drawing/2014/main" id="{F1A449A1-7019-9CCF-7EB6-B8414E6C195E}"/>
              </a:ext>
            </a:extLst>
          </p:cNvPr>
          <p:cNvPicPr>
            <a:picLocks noChangeAspect="1"/>
          </p:cNvPicPr>
          <p:nvPr/>
        </p:nvPicPr>
        <p:blipFill rotWithShape="1">
          <a:blip r:embed="rId2"/>
          <a:srcRect l="824" r="6619"/>
          <a:stretch/>
        </p:blipFill>
        <p:spPr>
          <a:xfrm>
            <a:off x="3456199" y="2512477"/>
            <a:ext cx="5150277" cy="3714244"/>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86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D7E975-9161-4F2D-AC53-69E1912F6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transport, na wolnym powietrzu, pojazd, koło&#10;&#10;Opis wygenerowany automatycznie">
            <a:extLst>
              <a:ext uri="{FF2B5EF4-FFF2-40B4-BE49-F238E27FC236}">
                <a16:creationId xmlns:a16="http://schemas.microsoft.com/office/drawing/2014/main" id="{91760254-5927-6B16-9E2A-C34F317A2D49}"/>
              </a:ext>
            </a:extLst>
          </p:cNvPr>
          <p:cNvPicPr>
            <a:picLocks noChangeAspect="1"/>
          </p:cNvPicPr>
          <p:nvPr/>
        </p:nvPicPr>
        <p:blipFill rotWithShape="1">
          <a:blip r:embed="rId2">
            <a:extLst>
              <a:ext uri="{28A0092B-C50C-407E-A947-70E740481C1C}">
                <a14:useLocalDpi xmlns:a14="http://schemas.microsoft.com/office/drawing/2010/main" val="0"/>
              </a:ext>
            </a:extLst>
          </a:blip>
          <a:srcRect l="13175" r="9530" b="1"/>
          <a:stretch/>
        </p:blipFill>
        <p:spPr>
          <a:xfrm>
            <a:off x="621675" y="623275"/>
            <a:ext cx="4032621" cy="2765085"/>
          </a:xfrm>
          <a:prstGeom prst="rect">
            <a:avLst/>
          </a:prstGeom>
        </p:spPr>
      </p:pic>
      <p:pic>
        <p:nvPicPr>
          <p:cNvPr id="7" name="Obraz 6" descr="Obraz zawierający ubrania, niebo, transport, osoba&#10;&#10;Opis wygenerowany automatycznie">
            <a:extLst>
              <a:ext uri="{FF2B5EF4-FFF2-40B4-BE49-F238E27FC236}">
                <a16:creationId xmlns:a16="http://schemas.microsoft.com/office/drawing/2014/main" id="{CA7325AF-6B24-0679-D431-8A8F150CEA4E}"/>
              </a:ext>
            </a:extLst>
          </p:cNvPr>
          <p:cNvPicPr>
            <a:picLocks noChangeAspect="1"/>
          </p:cNvPicPr>
          <p:nvPr/>
        </p:nvPicPr>
        <p:blipFill rotWithShape="1">
          <a:blip r:embed="rId3">
            <a:extLst>
              <a:ext uri="{28A0092B-C50C-407E-A947-70E740481C1C}">
                <a14:useLocalDpi xmlns:a14="http://schemas.microsoft.com/office/drawing/2010/main" val="0"/>
              </a:ext>
            </a:extLst>
          </a:blip>
          <a:srcRect t="8286" r="3" b="3"/>
          <a:stretch/>
        </p:blipFill>
        <p:spPr>
          <a:xfrm>
            <a:off x="621674" y="3469641"/>
            <a:ext cx="4019875" cy="2765085"/>
          </a:xfrm>
          <a:prstGeom prst="rect">
            <a:avLst/>
          </a:prstGeom>
        </p:spPr>
      </p:pic>
      <p:sp>
        <p:nvSpPr>
          <p:cNvPr id="19" name="Right Triangle 18">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63E6235-1649-4B47-9862-4026FC473B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tytuł 2">
            <a:extLst>
              <a:ext uri="{FF2B5EF4-FFF2-40B4-BE49-F238E27FC236}">
                <a16:creationId xmlns:a16="http://schemas.microsoft.com/office/drawing/2014/main" id="{4343E45E-6922-FDFC-E71F-8B3017752659}"/>
              </a:ext>
            </a:extLst>
          </p:cNvPr>
          <p:cNvSpPr>
            <a:spLocks noGrp="1"/>
          </p:cNvSpPr>
          <p:nvPr>
            <p:ph type="subTitle" idx="1"/>
          </p:nvPr>
        </p:nvSpPr>
        <p:spPr>
          <a:xfrm>
            <a:off x="7520474" y="5103845"/>
            <a:ext cx="3806890" cy="1091256"/>
          </a:xfrm>
        </p:spPr>
        <p:txBody>
          <a:bodyPr anchor="t">
            <a:normAutofit/>
          </a:bodyPr>
          <a:lstStyle/>
          <a:p>
            <a:r>
              <a:rPr lang="en-US" dirty="0">
                <a:latin typeface="Times New Roman"/>
                <a:cs typeface="Times New Roman"/>
              </a:rPr>
              <a:t>In 2017, there were only two mobile libraries in Poland – in Opole and in Warsaw</a:t>
            </a:r>
            <a:endParaRPr lang="pl-PL" dirty="0">
              <a:latin typeface="Times New Roman"/>
              <a:cs typeface="Times New Roman"/>
            </a:endParaRPr>
          </a:p>
        </p:txBody>
      </p:sp>
      <p:pic>
        <p:nvPicPr>
          <p:cNvPr id="9" name="Obraz 8" descr="Obraz zawierający mapa, atlas, tekst&#10;&#10;Opis wygenerowany automatycznie">
            <a:extLst>
              <a:ext uri="{FF2B5EF4-FFF2-40B4-BE49-F238E27FC236}">
                <a16:creationId xmlns:a16="http://schemas.microsoft.com/office/drawing/2014/main" id="{6A9B24A2-9B9C-30A0-F56C-BD0583C0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407" y="1222046"/>
            <a:ext cx="3714021" cy="3714021"/>
          </a:xfrm>
          <a:prstGeom prst="rect">
            <a:avLst/>
          </a:prstGeom>
        </p:spPr>
      </p:pic>
    </p:spTree>
    <p:extLst>
      <p:ext uri="{BB962C8B-B14F-4D97-AF65-F5344CB8AC3E}">
        <p14:creationId xmlns:p14="http://schemas.microsoft.com/office/powerpoint/2010/main" val="205690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descr="Obraz zawierający tekst, na wolnym powietrzu, niebo, Pojazd lądowy&#10;&#10;Opis wygenerowany automatycznie">
            <a:extLst>
              <a:ext uri="{FF2B5EF4-FFF2-40B4-BE49-F238E27FC236}">
                <a16:creationId xmlns:a16="http://schemas.microsoft.com/office/drawing/2014/main" id="{80E7273C-C2E6-370B-493D-EF9686246DF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277" r="-1" b="19704"/>
          <a:stretch/>
        </p:blipFill>
        <p:spPr>
          <a:xfrm>
            <a:off x="0" y="0"/>
            <a:ext cx="12454268" cy="7007280"/>
          </a:xfrm>
          <a:prstGeom prst="rect">
            <a:avLst/>
          </a:prstGeom>
        </p:spPr>
      </p:pic>
      <p:sp>
        <p:nvSpPr>
          <p:cNvPr id="2" name="Tytuł 1">
            <a:extLst>
              <a:ext uri="{FF2B5EF4-FFF2-40B4-BE49-F238E27FC236}">
                <a16:creationId xmlns:a16="http://schemas.microsoft.com/office/drawing/2014/main" id="{E73267B7-D073-E658-890A-241984F6D5F2}"/>
              </a:ext>
            </a:extLst>
          </p:cNvPr>
          <p:cNvSpPr>
            <a:spLocks noGrp="1"/>
          </p:cNvSpPr>
          <p:nvPr>
            <p:ph type="ctrTitle"/>
          </p:nvPr>
        </p:nvSpPr>
        <p:spPr>
          <a:xfrm>
            <a:off x="1589314" y="431898"/>
            <a:ext cx="9952653" cy="2433720"/>
          </a:xfrm>
        </p:spPr>
        <p:txBody>
          <a:bodyPr>
            <a:normAutofit fontScale="90000"/>
          </a:bodyPr>
          <a:lstStyle/>
          <a:p>
            <a:r>
              <a:rPr lang="en-US" sz="6100" dirty="0">
                <a:solidFill>
                  <a:schemeClr val="bg1"/>
                </a:solidFill>
                <a:latin typeface="Times New Roman"/>
                <a:cs typeface="Times New Roman"/>
              </a:rPr>
              <a:t>In 2019 we went to Hannover for IFBK and have looked at the best solutions</a:t>
            </a:r>
            <a:endParaRPr lang="pl-PL" sz="6100" dirty="0">
              <a:solidFill>
                <a:schemeClr val="bg1"/>
              </a:solidFill>
              <a:latin typeface="Times New Roman"/>
              <a:cs typeface="Times New Roman"/>
            </a:endParaRPr>
          </a:p>
        </p:txBody>
      </p:sp>
      <p:sp>
        <p:nvSpPr>
          <p:cNvPr id="1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22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5" descr="Obraz zawierający transport, pojazd, Pojazd lądowy, na wolnym powietrzu&#10;&#10;Opis wygenerowany automatycznie">
            <a:extLst>
              <a:ext uri="{FF2B5EF4-FFF2-40B4-BE49-F238E27FC236}">
                <a16:creationId xmlns:a16="http://schemas.microsoft.com/office/drawing/2014/main" id="{F27FEF0E-CB05-C0A1-28D2-EA1D009B603A}"/>
              </a:ext>
            </a:extLst>
          </p:cNvPr>
          <p:cNvPicPr>
            <a:picLocks noChangeAspect="1"/>
          </p:cNvPicPr>
          <p:nvPr/>
        </p:nvPicPr>
        <p:blipFill rotWithShape="1">
          <a:blip r:embed="rId2">
            <a:extLst>
              <a:ext uri="{28A0092B-C50C-407E-A947-70E740481C1C}">
                <a14:useLocalDpi xmlns:a14="http://schemas.microsoft.com/office/drawing/2010/main" val="0"/>
              </a:ext>
            </a:extLst>
          </a:blip>
          <a:srcRect t="3104" b="12627"/>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C511082-FD21-ED4D-6EF3-46E1EA9C5BE4}"/>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300" dirty="0">
                <a:solidFill>
                  <a:schemeClr val="tx1">
                    <a:lumMod val="85000"/>
                    <a:lumOff val="15000"/>
                  </a:schemeClr>
                </a:solidFill>
                <a:latin typeface="Times New Roman"/>
                <a:cs typeface="Times New Roman"/>
              </a:rPr>
              <a:t>First of all, we launched our own </a:t>
            </a:r>
            <a:r>
              <a:rPr lang="en-US" sz="2300" dirty="0" err="1">
                <a:solidFill>
                  <a:schemeClr val="tx1">
                    <a:lumMod val="85000"/>
                    <a:lumOff val="15000"/>
                  </a:schemeClr>
                </a:solidFill>
                <a:latin typeface="Times New Roman"/>
                <a:cs typeface="Times New Roman"/>
              </a:rPr>
              <a:t>bibliobus</a:t>
            </a:r>
            <a:r>
              <a:rPr lang="en-US" sz="2300" dirty="0">
                <a:solidFill>
                  <a:schemeClr val="tx1">
                    <a:lumMod val="85000"/>
                    <a:lumOff val="15000"/>
                  </a:schemeClr>
                </a:solidFill>
                <a:latin typeface="Times New Roman"/>
                <a:cs typeface="Times New Roman"/>
              </a:rPr>
              <a:t> in </a:t>
            </a:r>
            <a:r>
              <a:rPr lang="en-US" sz="2300" dirty="0" err="1">
                <a:solidFill>
                  <a:schemeClr val="tx1">
                    <a:lumMod val="85000"/>
                    <a:lumOff val="15000"/>
                  </a:schemeClr>
                </a:solidFill>
                <a:latin typeface="Times New Roman"/>
                <a:cs typeface="Times New Roman"/>
              </a:rPr>
              <a:t>Gostyń</a:t>
            </a:r>
            <a:r>
              <a:rPr lang="en-US" sz="2300" dirty="0">
                <a:latin typeface="Times New Roman"/>
              </a:rPr>
              <a:t/>
            </a:r>
            <a:br>
              <a:rPr lang="en-US" sz="2300" dirty="0">
                <a:latin typeface="Times New Roman"/>
              </a:rPr>
            </a:br>
            <a:endParaRPr lang="en-US" sz="2300" dirty="0">
              <a:solidFill>
                <a:schemeClr val="tx1">
                  <a:lumMod val="85000"/>
                  <a:lumOff val="15000"/>
                </a:schemeClr>
              </a:solidFill>
              <a:latin typeface="Times New Roman"/>
              <a:cs typeface="Times New Roman"/>
            </a:endParaRPr>
          </a:p>
        </p:txBody>
      </p:sp>
      <p:cxnSp>
        <p:nvCxnSpPr>
          <p:cNvPr id="36" name="Straight Connector 35">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63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497725C-6431-496A-B11C-691354780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tytuł 2">
            <a:extLst>
              <a:ext uri="{FF2B5EF4-FFF2-40B4-BE49-F238E27FC236}">
                <a16:creationId xmlns:a16="http://schemas.microsoft.com/office/drawing/2014/main" id="{533B8D0D-3146-2A66-311A-47645E9FD350}"/>
              </a:ext>
            </a:extLst>
          </p:cNvPr>
          <p:cNvSpPr>
            <a:spLocks noGrp="1"/>
          </p:cNvSpPr>
          <p:nvPr>
            <p:ph type="subTitle" idx="1"/>
          </p:nvPr>
        </p:nvSpPr>
        <p:spPr>
          <a:xfrm>
            <a:off x="1113809" y="1016076"/>
            <a:ext cx="4900143" cy="3010825"/>
          </a:xfrm>
        </p:spPr>
        <p:txBody>
          <a:bodyPr anchor="b">
            <a:normAutofit/>
          </a:bodyPr>
          <a:lstStyle/>
          <a:p>
            <a:pPr algn="l"/>
            <a:r>
              <a:rPr lang="en-US" sz="2000" dirty="0">
                <a:latin typeface="Times New Roman"/>
                <a:cs typeface="Times New Roman"/>
              </a:rPr>
              <a:t>Secondly, we made contacts with other libraries that want to have library buses</a:t>
            </a:r>
            <a:r>
              <a:rPr lang="en-US" sz="2000" dirty="0">
                <a:latin typeface="Times New Roman"/>
              </a:rPr>
              <a:t/>
            </a:r>
            <a:br>
              <a:rPr lang="en-US" sz="2000" dirty="0">
                <a:latin typeface="Times New Roman"/>
              </a:rPr>
            </a:br>
            <a:endParaRPr lang="pl-PL" sz="2000" dirty="0">
              <a:latin typeface="Times New Roman"/>
              <a:cs typeface="Times New Roman"/>
            </a:endParaRPr>
          </a:p>
        </p:txBody>
      </p:sp>
      <p:grpSp>
        <p:nvGrpSpPr>
          <p:cNvPr id="30" name="Group 29">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31" name="Rectangle 30">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089A89A-1E9C-4761-9DFF-53C275FBF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osoba, w pomieszczeniu, ubrania, komputer&#10;&#10;Opis wygenerowany automatycznie">
            <a:extLst>
              <a:ext uri="{FF2B5EF4-FFF2-40B4-BE49-F238E27FC236}">
                <a16:creationId xmlns:a16="http://schemas.microsoft.com/office/drawing/2014/main" id="{070DB26B-5F30-7C25-F315-8CA2B7B38D6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266" r="-1" b="-1"/>
          <a:stretch/>
        </p:blipFill>
        <p:spPr>
          <a:xfrm>
            <a:off x="7114162" y="471748"/>
            <a:ext cx="4324849" cy="2552007"/>
          </a:xfrm>
          <a:prstGeom prst="rect">
            <a:avLst/>
          </a:prstGeom>
        </p:spPr>
      </p:pic>
      <p:sp>
        <p:nvSpPr>
          <p:cNvPr id="39" name="Rectangle 3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descr="Obraz zawierający ubrania, człowiek, osoba, garnitur&#10;&#10;Opis wygenerowany automatycznie">
            <a:extLst>
              <a:ext uri="{FF2B5EF4-FFF2-40B4-BE49-F238E27FC236}">
                <a16:creationId xmlns:a16="http://schemas.microsoft.com/office/drawing/2014/main" id="{FD10B215-EFA8-5762-337A-80C66D578D7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595" r="1077" b="-2"/>
          <a:stretch/>
        </p:blipFill>
        <p:spPr>
          <a:xfrm>
            <a:off x="7114162" y="3676230"/>
            <a:ext cx="4324849" cy="2552007"/>
          </a:xfrm>
          <a:prstGeom prst="rect">
            <a:avLst/>
          </a:prstGeom>
        </p:spPr>
      </p:pic>
    </p:spTree>
    <p:extLst>
      <p:ext uri="{BB962C8B-B14F-4D97-AF65-F5344CB8AC3E}">
        <p14:creationId xmlns:p14="http://schemas.microsoft.com/office/powerpoint/2010/main" val="52517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D25F302-27C5-414F-97F8-6EA0A6C028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raz 14" descr="Obraz zawierający tekst, logo, Czcionka, czerwony&#10;&#10;Opis wygenerowany automatycznie">
            <a:extLst>
              <a:ext uri="{FF2B5EF4-FFF2-40B4-BE49-F238E27FC236}">
                <a16:creationId xmlns:a16="http://schemas.microsoft.com/office/drawing/2014/main" id="{8776E367-D637-AF7E-9435-ACADF683557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5260" y="1345325"/>
            <a:ext cx="1888259" cy="1062145"/>
          </a:xfrm>
          <a:prstGeom prst="rect">
            <a:avLst/>
          </a:prstGeom>
        </p:spPr>
      </p:pic>
      <p:pic>
        <p:nvPicPr>
          <p:cNvPr id="13" name="Obraz 12" descr="Obraz zawierający zrzut ekranu, Grafika, projekt graficzny, design&#10;&#10;Opis wygenerowany automatycznie">
            <a:extLst>
              <a:ext uri="{FF2B5EF4-FFF2-40B4-BE49-F238E27FC236}">
                <a16:creationId xmlns:a16="http://schemas.microsoft.com/office/drawing/2014/main" id="{0032EFD8-C225-3196-8EC2-087802B03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73" y="3135795"/>
            <a:ext cx="5298894" cy="1496939"/>
          </a:xfrm>
          <a:prstGeom prst="rect">
            <a:avLst/>
          </a:prstGeom>
        </p:spPr>
      </p:pic>
      <p:sp>
        <p:nvSpPr>
          <p:cNvPr id="22" name="Right Triangle 21">
            <a:extLst>
              <a:ext uri="{FF2B5EF4-FFF2-40B4-BE49-F238E27FC236}">
                <a16:creationId xmlns:a16="http://schemas.microsoft.com/office/drawing/2014/main" id="{830A36F8-48C2-4842-A87B-8CE8DF4E7F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86A5A31-B10A-4793-84D4-D785959AE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descr="Obraz zawierający tekst, Czcionka, Grafika, logo&#10;&#10;Opis wygenerowany automatycznie">
            <a:extLst>
              <a:ext uri="{FF2B5EF4-FFF2-40B4-BE49-F238E27FC236}">
                <a16:creationId xmlns:a16="http://schemas.microsoft.com/office/drawing/2014/main" id="{39FC32F9-7417-48D2-893B-10B573353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923" y="1345325"/>
            <a:ext cx="3398865" cy="1062145"/>
          </a:xfrm>
          <a:prstGeom prst="rect">
            <a:avLst/>
          </a:prstGeom>
        </p:spPr>
      </p:pic>
      <p:sp>
        <p:nvSpPr>
          <p:cNvPr id="3" name="Symbol zastępczy zawartości 2">
            <a:extLst>
              <a:ext uri="{FF2B5EF4-FFF2-40B4-BE49-F238E27FC236}">
                <a16:creationId xmlns:a16="http://schemas.microsoft.com/office/drawing/2014/main" id="{6E3629A3-6A8D-5896-30F9-F5187EBDB70E}"/>
              </a:ext>
            </a:extLst>
          </p:cNvPr>
          <p:cNvSpPr>
            <a:spLocks noGrp="1"/>
          </p:cNvSpPr>
          <p:nvPr>
            <p:ph idx="1"/>
          </p:nvPr>
        </p:nvSpPr>
        <p:spPr>
          <a:xfrm>
            <a:off x="6889832" y="1904302"/>
            <a:ext cx="3684551" cy="2063692"/>
          </a:xfrm>
        </p:spPr>
        <p:txBody>
          <a:bodyPr anchor="t">
            <a:normAutofit/>
          </a:bodyPr>
          <a:lstStyle/>
          <a:p>
            <a:pPr marL="0" indent="0" algn="ctr">
              <a:buNone/>
            </a:pPr>
            <a:r>
              <a:rPr lang="en-US" sz="2000" dirty="0">
                <a:latin typeface="Times New Roman"/>
                <a:cs typeface="Times New Roman"/>
              </a:rPr>
              <a:t>Thirdly, we got interested important institutions in the subject: The Polish Book Institute, The National Library and The Ministry of Culture and National Heritage</a:t>
            </a:r>
            <a:endParaRPr lang="pl-PL" sz="2000" dirty="0">
              <a:latin typeface="Times New Roman"/>
              <a:cs typeface="Times New Roman"/>
            </a:endParaRPr>
          </a:p>
        </p:txBody>
      </p:sp>
    </p:spTree>
    <p:extLst>
      <p:ext uri="{BB962C8B-B14F-4D97-AF65-F5344CB8AC3E}">
        <p14:creationId xmlns:p14="http://schemas.microsoft.com/office/powerpoint/2010/main" val="161663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2018E1B-E0B9-4440-AFF3-4112E50A27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CE31E9E-8FF0-F52F-C65A-FC064F1818EA}"/>
              </a:ext>
            </a:extLst>
          </p:cNvPr>
          <p:cNvSpPr>
            <a:spLocks noGrp="1"/>
          </p:cNvSpPr>
          <p:nvPr>
            <p:ph type="ctrTitle"/>
          </p:nvPr>
        </p:nvSpPr>
        <p:spPr>
          <a:xfrm>
            <a:off x="838200" y="557190"/>
            <a:ext cx="10515600" cy="1840010"/>
          </a:xfrm>
        </p:spPr>
        <p:txBody>
          <a:bodyPr vert="horz" lIns="91440" tIns="45720" rIns="91440" bIns="45720" rtlCol="0" anchor="ctr">
            <a:normAutofit/>
          </a:bodyPr>
          <a:lstStyle/>
          <a:p>
            <a:r>
              <a:rPr lang="en-US" sz="3300" kern="1200" dirty="0">
                <a:latin typeface="Times New Roman"/>
                <a:cs typeface="Times New Roman"/>
              </a:rPr>
              <a:t>We made a mini library in our library bus.</a:t>
            </a:r>
            <a:r>
              <a:rPr lang="en-US" sz="3300" kern="1200" dirty="0">
                <a:latin typeface="Times New Roman"/>
              </a:rPr>
              <a:t/>
            </a:r>
            <a:br>
              <a:rPr lang="en-US" sz="3300" kern="1200" dirty="0">
                <a:latin typeface="Times New Roman"/>
              </a:rPr>
            </a:br>
            <a:r>
              <a:rPr lang="en-US" sz="3300" kern="1200" dirty="0">
                <a:latin typeface="Times New Roman"/>
                <a:cs typeface="Times New Roman"/>
              </a:rPr>
              <a:t>We have books, movies, video games, cinema, newspapers, we do educational and cultural activities for children.</a:t>
            </a:r>
            <a:endParaRPr lang="pl-PL" dirty="0">
              <a:latin typeface="Times New Roman"/>
              <a:cs typeface="Times New Roman"/>
            </a:endParaRPr>
          </a:p>
        </p:txBody>
      </p:sp>
      <p:pic>
        <p:nvPicPr>
          <p:cNvPr id="3" name="Obraz 5" descr="Obraz zawierający tekst, na wolnym powietrzu, van, osoba&#10;&#10;Opis wygenerowany automatycznie">
            <a:extLst>
              <a:ext uri="{FF2B5EF4-FFF2-40B4-BE49-F238E27FC236}">
                <a16:creationId xmlns:a16="http://schemas.microsoft.com/office/drawing/2014/main" id="{776C1A98-6B60-683D-726B-1DA20F8EC88C}"/>
              </a:ext>
            </a:extLst>
          </p:cNvPr>
          <p:cNvPicPr>
            <a:picLocks noChangeAspect="1"/>
          </p:cNvPicPr>
          <p:nvPr/>
        </p:nvPicPr>
        <p:blipFill rotWithShape="1">
          <a:blip r:embed="rId2"/>
          <a:srcRect l="39039" r="18336" b="-1"/>
          <a:stretch/>
        </p:blipFill>
        <p:spPr>
          <a:xfrm>
            <a:off x="182787" y="2558694"/>
            <a:ext cx="2827865" cy="3731891"/>
          </a:xfrm>
          <a:prstGeom prst="rect">
            <a:avLst/>
          </a:prstGeom>
        </p:spPr>
      </p:pic>
      <p:pic>
        <p:nvPicPr>
          <p:cNvPr id="7" name="Obraz 6" descr="Obraz zawierający tekst, regał na książki, regały, w pomieszczeniu&#10;&#10;Opis wygenerowany automatycznie">
            <a:extLst>
              <a:ext uri="{FF2B5EF4-FFF2-40B4-BE49-F238E27FC236}">
                <a16:creationId xmlns:a16="http://schemas.microsoft.com/office/drawing/2014/main" id="{93BF1E6C-A530-03E5-19B3-963CCA01BCB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28"/>
          <a:stretch/>
        </p:blipFill>
        <p:spPr>
          <a:xfrm>
            <a:off x="3180760" y="2558694"/>
            <a:ext cx="2827865" cy="3731891"/>
          </a:xfrm>
          <a:prstGeom prst="rect">
            <a:avLst/>
          </a:prstGeom>
        </p:spPr>
      </p:pic>
      <p:pic>
        <p:nvPicPr>
          <p:cNvPr id="4" name="Obraz 3" descr="Obraz zawierający tekst, książka, w pomieszczeniu, ubrania&#10;&#10;Opis wygenerowany automatycznie">
            <a:extLst>
              <a:ext uri="{FF2B5EF4-FFF2-40B4-BE49-F238E27FC236}">
                <a16:creationId xmlns:a16="http://schemas.microsoft.com/office/drawing/2014/main" id="{F9A96EF2-0D71-98C5-E262-41BDA881275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5766" b="-2"/>
          <a:stretch/>
        </p:blipFill>
        <p:spPr>
          <a:xfrm rot="5400000">
            <a:off x="5726720" y="3010707"/>
            <a:ext cx="3731891" cy="2827865"/>
          </a:xfrm>
          <a:prstGeom prst="rect">
            <a:avLst/>
          </a:prstGeom>
        </p:spPr>
      </p:pic>
      <p:pic>
        <p:nvPicPr>
          <p:cNvPr id="5" name="Obraz 4" descr="Obraz zawierający tekst, na wolnym powietrzu, drzewo, niebo&#10;&#10;Opis wygenerowany automatycznie">
            <a:extLst>
              <a:ext uri="{FF2B5EF4-FFF2-40B4-BE49-F238E27FC236}">
                <a16:creationId xmlns:a16="http://schemas.microsoft.com/office/drawing/2014/main" id="{CE9CE59B-8E87-D3A4-8F7C-5E281DC29DA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5855" r="21521" b="-1"/>
          <a:stretch/>
        </p:blipFill>
        <p:spPr>
          <a:xfrm>
            <a:off x="9176706" y="2558694"/>
            <a:ext cx="2827865" cy="3731891"/>
          </a:xfrm>
          <a:prstGeom prst="rect">
            <a:avLst/>
          </a:prstGeom>
        </p:spPr>
      </p:pic>
      <p:sp>
        <p:nvSpPr>
          <p:cNvPr id="8" name="Trójkąt prostokątny 7">
            <a:extLst>
              <a:ext uri="{FF2B5EF4-FFF2-40B4-BE49-F238E27FC236}">
                <a16:creationId xmlns:a16="http://schemas.microsoft.com/office/drawing/2014/main" id="{C328911E-3DA3-A47C-5646-8FFE85864EF2}"/>
              </a:ext>
            </a:extLst>
          </p:cNvPr>
          <p:cNvSpPr/>
          <p:nvPr/>
        </p:nvSpPr>
        <p:spPr>
          <a:xfrm flipH="1" flipV="1">
            <a:off x="9909871" y="121321"/>
            <a:ext cx="2091369" cy="1900097"/>
          </a:xfrm>
          <a:prstGeom prst="rtTriangl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29551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1C4EA8-6B83-4338-913D-D75D3C4F3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D28EE54-F762-D623-3D50-241DE399763E}"/>
              </a:ext>
            </a:extLst>
          </p:cNvPr>
          <p:cNvSpPr>
            <a:spLocks noGrp="1"/>
          </p:cNvSpPr>
          <p:nvPr>
            <p:ph type="title"/>
          </p:nvPr>
        </p:nvSpPr>
        <p:spPr>
          <a:xfrm>
            <a:off x="337497" y="679731"/>
            <a:ext cx="3124151" cy="3736540"/>
          </a:xfrm>
          <a:prstGeom prst="rect">
            <a:avLst/>
          </a:prstGeom>
        </p:spPr>
        <p:txBody>
          <a:bodyPr vert="horz" lIns="91440" tIns="45720" rIns="91440" bIns="45720" rtlCol="0" anchor="b">
            <a:normAutofit/>
          </a:bodyPr>
          <a:lstStyle/>
          <a:p>
            <a:pPr algn="ctr"/>
            <a:r>
              <a:rPr lang="en-US" sz="3200" b="1" dirty="0">
                <a:latin typeface="Times New Roman"/>
                <a:cs typeface="Times New Roman"/>
              </a:rPr>
              <a:t>We reach 21 villages and two housing estates in the city each week</a:t>
            </a:r>
            <a:endParaRPr lang="pl-PL" dirty="0"/>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mapa, tekst, diagram, atlas&#10;&#10;Opis wygenerowany automatycznie">
            <a:extLst>
              <a:ext uri="{FF2B5EF4-FFF2-40B4-BE49-F238E27FC236}">
                <a16:creationId xmlns:a16="http://schemas.microsoft.com/office/drawing/2014/main" id="{D890C18A-8C4B-DE00-AAAA-B6AADAE98152}"/>
              </a:ext>
            </a:extLst>
          </p:cNvPr>
          <p:cNvPicPr>
            <a:picLocks noGrp="1" noChangeAspect="1"/>
          </p:cNvPicPr>
          <p:nvPr>
            <p:ph idx="1"/>
          </p:nvPr>
        </p:nvPicPr>
        <p:blipFill>
          <a:blip r:embed="rId2"/>
          <a:stretch>
            <a:fillRect/>
          </a:stretch>
        </p:blipFill>
        <p:spPr>
          <a:xfrm>
            <a:off x="4125081" y="1105092"/>
            <a:ext cx="3383280" cy="4782021"/>
          </a:xfrm>
          <a:prstGeom prst="rect">
            <a:avLst/>
          </a:prstGeom>
        </p:spPr>
      </p:pic>
      <p:pic>
        <p:nvPicPr>
          <p:cNvPr id="5" name="Obraz 5" descr="Obraz zawierający tekst, zrzut ekranu, pojazd, Pojazd lądowy&#10;&#10;Opis wygenerowany automatycznie">
            <a:extLst>
              <a:ext uri="{FF2B5EF4-FFF2-40B4-BE49-F238E27FC236}">
                <a16:creationId xmlns:a16="http://schemas.microsoft.com/office/drawing/2014/main" id="{6115CF5D-E218-DFA3-0DF9-3880E8011F11}"/>
              </a:ext>
            </a:extLst>
          </p:cNvPr>
          <p:cNvPicPr>
            <a:picLocks noChangeAspect="1"/>
          </p:cNvPicPr>
          <p:nvPr/>
        </p:nvPicPr>
        <p:blipFill>
          <a:blip r:embed="rId3"/>
          <a:stretch>
            <a:fillRect/>
          </a:stretch>
        </p:blipFill>
        <p:spPr>
          <a:xfrm>
            <a:off x="7812357" y="1105092"/>
            <a:ext cx="3383280" cy="4782021"/>
          </a:xfrm>
          <a:prstGeom prst="rect">
            <a:avLst/>
          </a:prstGeom>
        </p:spPr>
      </p:pic>
    </p:spTree>
    <p:extLst>
      <p:ext uri="{BB962C8B-B14F-4D97-AF65-F5344CB8AC3E}">
        <p14:creationId xmlns:p14="http://schemas.microsoft.com/office/powerpoint/2010/main" val="211612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497725C-6431-496A-B11C-691354780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tytuł 2">
            <a:extLst>
              <a:ext uri="{FF2B5EF4-FFF2-40B4-BE49-F238E27FC236}">
                <a16:creationId xmlns:a16="http://schemas.microsoft.com/office/drawing/2014/main" id="{533B8D0D-3146-2A66-311A-47645E9FD350}"/>
              </a:ext>
            </a:extLst>
          </p:cNvPr>
          <p:cNvSpPr>
            <a:spLocks noGrp="1"/>
          </p:cNvSpPr>
          <p:nvPr>
            <p:ph type="subTitle" idx="1"/>
          </p:nvPr>
        </p:nvSpPr>
        <p:spPr>
          <a:xfrm>
            <a:off x="1113809" y="354563"/>
            <a:ext cx="4900143" cy="1901560"/>
          </a:xfrm>
        </p:spPr>
        <p:txBody>
          <a:bodyPr anchor="b">
            <a:normAutofit/>
          </a:bodyPr>
          <a:lstStyle/>
          <a:p>
            <a:r>
              <a:rPr lang="en" sz="2000" dirty="0">
                <a:latin typeface="Times New Roman"/>
                <a:cs typeface="Times New Roman"/>
              </a:rPr>
              <a:t>Projects - </a:t>
            </a:r>
            <a:r>
              <a:rPr lang="en" sz="2000" dirty="0">
                <a:solidFill>
                  <a:srgbClr val="404040"/>
                </a:solidFill>
                <a:latin typeface="Times New Roman"/>
                <a:cs typeface="Calibri Light"/>
              </a:rPr>
              <a:t>We have a financial support from The Polish Book Institute – as a result, we have been able to realise over 200 cultural activities for children in the years 2020-2023.</a:t>
            </a:r>
            <a:endParaRPr lang="pl-PL" sz="2000" dirty="0">
              <a:solidFill>
                <a:srgbClr val="404040"/>
              </a:solidFill>
              <a:latin typeface="Times New Roman"/>
              <a:cs typeface="Calibri Light"/>
            </a:endParaRPr>
          </a:p>
          <a:p>
            <a:pPr algn="l"/>
            <a:r>
              <a:rPr lang="en-US" sz="2000" dirty="0">
                <a:latin typeface="Times New Roman"/>
              </a:rPr>
              <a:t/>
            </a:r>
            <a:br>
              <a:rPr lang="en-US" sz="2000" dirty="0">
                <a:latin typeface="Times New Roman"/>
              </a:rPr>
            </a:br>
            <a:endParaRPr lang="pl-PL" sz="2000" dirty="0">
              <a:latin typeface="Times New Roman"/>
              <a:cs typeface="Times New Roman"/>
            </a:endParaRPr>
          </a:p>
        </p:txBody>
      </p:sp>
      <p:grpSp>
        <p:nvGrpSpPr>
          <p:cNvPr id="30" name="Group 29">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31" name="Rectangle 30">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089A89A-1E9C-4761-9DFF-53C275FBF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4" descr="Obraz zawierający tekst, pojazd, Pojazd lądowy, koło&#10;&#10;Opis wygenerowany automatycznie">
            <a:extLst>
              <a:ext uri="{FF2B5EF4-FFF2-40B4-BE49-F238E27FC236}">
                <a16:creationId xmlns:a16="http://schemas.microsoft.com/office/drawing/2014/main" id="{D9B8836D-A38C-FE0C-5D89-BC9B439406EC}"/>
              </a:ext>
            </a:extLst>
          </p:cNvPr>
          <p:cNvPicPr>
            <a:picLocks noChangeAspect="1"/>
          </p:cNvPicPr>
          <p:nvPr/>
        </p:nvPicPr>
        <p:blipFill>
          <a:blip r:embed="rId2"/>
          <a:stretch>
            <a:fillRect/>
          </a:stretch>
        </p:blipFill>
        <p:spPr>
          <a:xfrm>
            <a:off x="1874741" y="1747752"/>
            <a:ext cx="3075979" cy="4351338"/>
          </a:xfrm>
          <a:prstGeom prst="rect">
            <a:avLst/>
          </a:prstGeom>
        </p:spPr>
      </p:pic>
      <p:pic>
        <p:nvPicPr>
          <p:cNvPr id="4" name="Obraz 6" descr="Obraz zawierający na wolnym powietrzu, niebo, drzewo, ziemia&#10;&#10;Opis wygenerowany automatycznie">
            <a:extLst>
              <a:ext uri="{FF2B5EF4-FFF2-40B4-BE49-F238E27FC236}">
                <a16:creationId xmlns:a16="http://schemas.microsoft.com/office/drawing/2014/main" id="{A3537C45-8CE5-5B1B-2B6B-D5B7CEB88E09}"/>
              </a:ext>
            </a:extLst>
          </p:cNvPr>
          <p:cNvPicPr>
            <a:picLocks noChangeAspect="1"/>
          </p:cNvPicPr>
          <p:nvPr/>
        </p:nvPicPr>
        <p:blipFill>
          <a:blip r:embed="rId3"/>
          <a:stretch>
            <a:fillRect/>
          </a:stretch>
        </p:blipFill>
        <p:spPr>
          <a:xfrm>
            <a:off x="7457646" y="603467"/>
            <a:ext cx="3680563" cy="2070317"/>
          </a:xfrm>
          <a:prstGeom prst="rect">
            <a:avLst/>
          </a:prstGeom>
        </p:spPr>
      </p:pic>
      <p:pic>
        <p:nvPicPr>
          <p:cNvPr id="6" name="Obraz 7" descr="Obraz zawierający ubrania, osoba, obuwie, pociąg&#10;&#10;Opis wygenerowany automatycznie">
            <a:extLst>
              <a:ext uri="{FF2B5EF4-FFF2-40B4-BE49-F238E27FC236}">
                <a16:creationId xmlns:a16="http://schemas.microsoft.com/office/drawing/2014/main" id="{6674E1B9-CB14-DEE5-BE29-BD4DF07F04B9}"/>
              </a:ext>
            </a:extLst>
          </p:cNvPr>
          <p:cNvPicPr>
            <a:picLocks noChangeAspect="1"/>
          </p:cNvPicPr>
          <p:nvPr/>
        </p:nvPicPr>
        <p:blipFill>
          <a:blip r:embed="rId4"/>
          <a:stretch>
            <a:fillRect/>
          </a:stretch>
        </p:blipFill>
        <p:spPr>
          <a:xfrm>
            <a:off x="7480794" y="3495504"/>
            <a:ext cx="3680564" cy="2760423"/>
          </a:xfrm>
          <a:prstGeom prst="rect">
            <a:avLst/>
          </a:prstGeom>
        </p:spPr>
      </p:pic>
      <p:sp>
        <p:nvSpPr>
          <p:cNvPr id="7" name="pole tekstowe 6">
            <a:extLst>
              <a:ext uri="{FF2B5EF4-FFF2-40B4-BE49-F238E27FC236}">
                <a16:creationId xmlns:a16="http://schemas.microsoft.com/office/drawing/2014/main" id="{444E5F60-F9A2-93F4-7B8C-5CF004F63792}"/>
              </a:ext>
            </a:extLst>
          </p:cNvPr>
          <p:cNvSpPr txBox="1"/>
          <p:nvPr/>
        </p:nvSpPr>
        <p:spPr>
          <a:xfrm>
            <a:off x="1874741" y="6072884"/>
            <a:ext cx="3236553" cy="369332"/>
          </a:xfrm>
          <a:prstGeom prst="rect">
            <a:avLst/>
          </a:prstGeom>
          <a:noFill/>
        </p:spPr>
        <p:txBody>
          <a:bodyPr wrap="square" rtlCol="0">
            <a:spAutoFit/>
          </a:bodyPr>
          <a:lstStyle/>
          <a:p>
            <a:pPr algn="ctr"/>
            <a:r>
              <a:rPr lang="en" sz="1800" dirty="0">
                <a:latin typeface="Times New Roman"/>
                <a:cs typeface="Times New Roman"/>
              </a:rPr>
              <a:t>Library on the way – 2020 </a:t>
            </a:r>
            <a:endParaRPr lang="pl-PL" dirty="0">
              <a:latin typeface="Times New Roman"/>
              <a:cs typeface="Times New Roman"/>
            </a:endParaRPr>
          </a:p>
        </p:txBody>
      </p:sp>
    </p:spTree>
    <p:extLst>
      <p:ext uri="{BB962C8B-B14F-4D97-AF65-F5344CB8AC3E}">
        <p14:creationId xmlns:p14="http://schemas.microsoft.com/office/powerpoint/2010/main" val="3079107918"/>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 (2)" id="{6A371268-F498-44E0-A27D-19901DA65BC6}" vid="{B5A5F131-2FD6-47AF-9894-50A3575CA762}"/>
    </a:ext>
  </a:extLst>
</a:theme>
</file>

<file path=docProps/app.xml><?xml version="1.0" encoding="utf-8"?>
<Properties xmlns="http://schemas.openxmlformats.org/officeDocument/2006/extended-properties" xmlns:vt="http://schemas.openxmlformats.org/officeDocument/2006/docPropsVTypes">
  <Template>Prezentacja_Freigabe_erteilt</Template>
  <TotalTime>0</TotalTime>
  <Words>311</Words>
  <Application>Microsoft Office PowerPoint</Application>
  <PresentationFormat>Breitbild</PresentationFormat>
  <Paragraphs>19</Paragraphs>
  <Slides>16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Calibri Light</vt:lpstr>
      <vt:lpstr>Times New Roman</vt:lpstr>
      <vt:lpstr>Motyw pakietu Office</vt:lpstr>
      <vt:lpstr>#IFBK23 – Bibliobuses in Poland </vt:lpstr>
      <vt:lpstr>PowerPoint-Präsentation</vt:lpstr>
      <vt:lpstr>In 2019 we went to Hannover for IFBK and have looked at the best solutions</vt:lpstr>
      <vt:lpstr>First of all, we launched our own bibliobus in Gostyń </vt:lpstr>
      <vt:lpstr>PowerPoint-Präsentation</vt:lpstr>
      <vt:lpstr>PowerPoint-Präsentation</vt:lpstr>
      <vt:lpstr>We made a mini library in our library bus. We have books, movies, video games, cinema, newspapers, we do educational and cultural activities for children.</vt:lpstr>
      <vt:lpstr>We reach 21 villages and two housing estates in the city each week</vt:lpstr>
      <vt:lpstr>PowerPoint-Präsentation</vt:lpstr>
      <vt:lpstr>LemoBus - 2021</vt:lpstr>
      <vt:lpstr>Mobilna eM-Ka - 2022</vt:lpstr>
      <vt:lpstr>FredroBus - 2023</vt:lpstr>
      <vt:lpstr>We have become an example for other libraries in Poland. Due to this two new bibliobuses modeled on ours were created. These are Kobylnica near Słupsk in Pomerania and Ustrzyki Dolne near the border with Ukraine.</vt:lpstr>
      <vt:lpstr>Another about 10 libraries are interested in introducing library buses. In order to encourage city and country authorities to allocate money for library buses, we show how effective library buses are.</vt:lpstr>
      <vt:lpstr>We estimate that in Poland there is a need for about 40 bibliobuses in the next few years.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#IFBK23 – Bibliobuses in Poland </dc:title>
  <dc:creator>Weyh, Matthias</dc:creator>
  <cp:lastModifiedBy>Weyh, Matthias</cp:lastModifiedBy>
  <cp:revision>1</cp:revision>
  <dcterms:created xsi:type="dcterms:W3CDTF">2023-09-20T14:21:18Z</dcterms:created>
  <dcterms:modified xsi:type="dcterms:W3CDTF">2023-09-20T14:21:37Z</dcterms:modified>
</cp:coreProperties>
</file>