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7" r:id="rId7"/>
    <p:sldId id="278" r:id="rId8"/>
    <p:sldId id="307" r:id="rId9"/>
    <p:sldId id="287" r:id="rId10"/>
    <p:sldId id="285" r:id="rId11"/>
    <p:sldId id="286" r:id="rId12"/>
    <p:sldId id="292" r:id="rId13"/>
    <p:sldId id="296" r:id="rId14"/>
    <p:sldId id="302" r:id="rId15"/>
    <p:sldId id="303" r:id="rId16"/>
    <p:sldId id="294" r:id="rId17"/>
    <p:sldId id="299" r:id="rId18"/>
    <p:sldId id="297" r:id="rId19"/>
    <p:sldId id="305" r:id="rId20"/>
    <p:sldId id="306" r:id="rId21"/>
    <p:sldId id="304" r:id="rId22"/>
    <p:sldId id="308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  <p15:guide id="7" pos="2812">
          <p15:clr>
            <a:srgbClr val="A4A3A4"/>
          </p15:clr>
        </p15:guide>
        <p15:guide id="8" pos="2948">
          <p15:clr>
            <a:srgbClr val="A4A3A4"/>
          </p15:clr>
        </p15:guide>
        <p15:guide id="9" pos="4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372" autoAdjust="0"/>
  </p:normalViewPr>
  <p:slideViewPr>
    <p:cSldViewPr snapToObjects="1" showGuides="1">
      <p:cViewPr varScale="1">
        <p:scale>
          <a:sx n="107" d="100"/>
          <a:sy n="107" d="100"/>
        </p:scale>
        <p:origin x="1896" y="114"/>
      </p:cViewPr>
      <p:guideLst>
        <p:guide orient="horz" pos="4156"/>
        <p:guide orient="horz" pos="3748"/>
        <p:guide orient="horz" pos="1049"/>
        <p:guide orient="horz" pos="1684"/>
        <p:guide pos="295"/>
        <p:guide pos="5465"/>
        <p:guide pos="2812"/>
        <p:guide pos="2948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EC7FF1FA-B16E-462C-9E2C-6DCC8C50BDCA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60930670-19D9-418C-8284-81AD591028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57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EA87927F-4A00-4125-9174-732AF6C34482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59" tIns="45730" rIns="91459" bIns="4573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D2967290-B71E-4CB1-886E-5231E1C69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30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7290-B71E-4CB1-886E-5231E1C699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51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7290-B71E-4CB1-886E-5231E1C699F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79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7290-B71E-4CB1-886E-5231E1C699F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02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8" y="180000"/>
            <a:ext cx="8783609" cy="5040976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1" y="0"/>
            <a:ext cx="6412462" cy="5571284"/>
          </a:xfrm>
          <a:blipFill>
            <a:blip r:embed="rId3"/>
            <a:stretch>
              <a:fillRect/>
            </a:stretch>
          </a:blipFill>
        </p:spPr>
        <p:txBody>
          <a:bodyPr lIns="756000" tIns="1224000" rIns="396000" bIns="2844000" anchor="t" anchorCtr="0"/>
          <a:lstStyle>
            <a:lvl1pPr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6732240" y="5265204"/>
            <a:ext cx="2160240" cy="154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179264" y="180000"/>
            <a:ext cx="8784000" cy="50436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752457" y="4365104"/>
            <a:ext cx="5660005" cy="612068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43" r="-291" b="-469"/>
          <a:stretch/>
        </p:blipFill>
        <p:spPr>
          <a:xfrm>
            <a:off x="7452320" y="5353558"/>
            <a:ext cx="1358379" cy="13681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5958542"/>
            <a:ext cx="2086365" cy="6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468313" y="1630800"/>
            <a:ext cx="820737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2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468313" y="1628775"/>
            <a:ext cx="3995737" cy="43211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79950" y="1628775"/>
            <a:ext cx="3996000" cy="43211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792000" y="6465531"/>
            <a:ext cx="5832228" cy="131821"/>
          </a:xfrm>
        </p:spPr>
        <p:txBody>
          <a:bodyPr/>
          <a:lstStyle/>
          <a:p>
            <a:r>
              <a:rPr lang="de-DE" dirty="0" smtClean="0"/>
              <a:t>BI-BUS – das erste Jahr E-Mobilität / 08.09.2023 / Philipp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16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792000" y="6465531"/>
            <a:ext cx="5832228" cy="131821"/>
          </a:xfrm>
        </p:spPr>
        <p:txBody>
          <a:bodyPr/>
          <a:lstStyle/>
          <a:p>
            <a:r>
              <a:rPr lang="de-DE" dirty="0" smtClean="0"/>
              <a:t>BI-BUS – das erste Jahr E-Mobilität / 08.09.2023 / Philipp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97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2" y="0"/>
            <a:ext cx="9212804" cy="691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5543847" cy="18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593D5-8119-40F4-B3D9-0CCD426123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8" y="180000"/>
            <a:ext cx="8783609" cy="5040976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80878" y="5265204"/>
            <a:ext cx="8711602" cy="154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43" r="-291" b="-469"/>
          <a:stretch/>
        </p:blipFill>
        <p:spPr>
          <a:xfrm>
            <a:off x="7452320" y="5353558"/>
            <a:ext cx="1358379" cy="13681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2462" cy="5571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808" y="1160748"/>
            <a:ext cx="6334472" cy="1077689"/>
          </a:xfrm>
        </p:spPr>
        <p:txBody>
          <a:bodyPr anchor="b" anchorCtr="0"/>
          <a:lstStyle>
            <a:lvl1pPr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5958542"/>
            <a:ext cx="2086365" cy="6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9" y="6263376"/>
            <a:ext cx="1090773" cy="3339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07375" cy="900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2" y="1628773"/>
            <a:ext cx="8207376" cy="43211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000" y="6465531"/>
            <a:ext cx="5832228" cy="1318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BI-BUS – das erste Jahr E-Mobilität / 08.09.2023 / Philipp Braun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313" y="6465531"/>
            <a:ext cx="288032" cy="1318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F4593D5-8119-40F4-B3D9-0CCD426123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1" y="6084520"/>
            <a:ext cx="624108" cy="5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3" r:id="rId5"/>
    <p:sldLayoutId id="214748365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0" algn="l" defTabSz="914400" rtl="0" eaLnBrk="1" latinLnBrk="0" hangingPunct="1"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7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adtbibliothek-sb@saarbruecken.d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5157192"/>
            <a:ext cx="9144000" cy="21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96" r="1215" b="-871"/>
          <a:stretch/>
        </p:blipFill>
        <p:spPr>
          <a:xfrm>
            <a:off x="179512" y="44550"/>
            <a:ext cx="8784976" cy="5184576"/>
          </a:xfrm>
          <a:prstGeom prst="rect">
            <a:avLst/>
          </a:prstGeom>
        </p:spPr>
      </p:pic>
      <p:sp>
        <p:nvSpPr>
          <p:cNvPr id="8" name="Titel 21"/>
          <p:cNvSpPr txBox="1">
            <a:spLocks/>
          </p:cNvSpPr>
          <p:nvPr/>
        </p:nvSpPr>
        <p:spPr>
          <a:xfrm>
            <a:off x="1778" y="0"/>
            <a:ext cx="6412462" cy="55712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vert="horz" lIns="756000" tIns="1224000" rIns="396000" bIns="284400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ctrTitle"/>
          </p:nvPr>
        </p:nvSpPr>
        <p:spPr>
          <a:xfrm>
            <a:off x="0" y="0"/>
            <a:ext cx="8388423" cy="5571284"/>
          </a:xfrm>
          <a:noFill/>
        </p:spPr>
        <p:txBody>
          <a:bodyPr/>
          <a:lstStyle/>
          <a:p>
            <a:r>
              <a:rPr lang="de-DE" dirty="0" smtClean="0"/>
              <a:t>BI-BUS</a:t>
            </a:r>
            <a:br>
              <a:rPr lang="de-DE" dirty="0" smtClean="0"/>
            </a:br>
            <a:r>
              <a:rPr lang="de-DE" dirty="0" smtClean="0"/>
              <a:t>Das erste Jahr E-Mobilität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#IFKB2023</a:t>
            </a:r>
          </a:p>
          <a:p>
            <a:r>
              <a:rPr lang="de-DE" dirty="0" smtClean="0"/>
              <a:t>Philipp Braun, 08.09.2023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88318" y="5189189"/>
            <a:ext cx="3663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Bilder: © Stadtbibliothek Saarbrücken (soweit nicht anders angegeben)</a:t>
            </a:r>
          </a:p>
        </p:txBody>
      </p:sp>
    </p:spTree>
    <p:extLst>
      <p:ext uri="{BB962C8B-B14F-4D97-AF65-F5344CB8AC3E}">
        <p14:creationId xmlns:p14="http://schemas.microsoft.com/office/powerpoint/2010/main" val="26929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Technik </a:t>
            </a:r>
            <a:r>
              <a:rPr lang="de-DE" dirty="0" smtClean="0"/>
              <a:t>&amp; Ausstattung </a:t>
            </a:r>
            <a:r>
              <a:rPr lang="de-DE" dirty="0"/>
              <a:t>(</a:t>
            </a:r>
            <a:r>
              <a:rPr lang="de-DE" dirty="0" smtClean="0"/>
              <a:t>II)</a:t>
            </a:r>
            <a:br>
              <a:rPr lang="de-DE" dirty="0" smtClean="0"/>
            </a:br>
            <a:r>
              <a:rPr lang="de-DE" dirty="0" smtClean="0"/>
              <a:t>Mobiler Dritter 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68313" y="1664109"/>
            <a:ext cx="3995737" cy="4321175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Backoffice</a:t>
            </a:r>
            <a:r>
              <a:rPr lang="de-DE" b="1" dirty="0" smtClean="0"/>
              <a:t>:</a:t>
            </a:r>
          </a:p>
          <a:p>
            <a:pPr lvl="1"/>
            <a:r>
              <a:rPr lang="de-DE" dirty="0" smtClean="0"/>
              <a:t>Mini-Küche</a:t>
            </a:r>
          </a:p>
          <a:p>
            <a:pPr lvl="1"/>
            <a:r>
              <a:rPr lang="de-DE" dirty="0" smtClean="0"/>
              <a:t>Mobile Toilette</a:t>
            </a:r>
          </a:p>
          <a:p>
            <a:pPr marL="0" lvl="1" indent="0">
              <a:buNone/>
            </a:pPr>
            <a:endParaRPr lang="de-DE" dirty="0" smtClean="0"/>
          </a:p>
          <a:p>
            <a:pPr marL="0" lvl="1" indent="0">
              <a:buNone/>
            </a:pPr>
            <a:r>
              <a:rPr lang="de-DE" b="1" dirty="0" smtClean="0"/>
              <a:t>Publikumsbereich:</a:t>
            </a:r>
            <a:endParaRPr lang="de-DE" dirty="0" smtClean="0"/>
          </a:p>
          <a:p>
            <a:pPr lvl="1"/>
            <a:r>
              <a:rPr lang="de-DE" dirty="0" smtClean="0"/>
              <a:t>1 Sitz- und 1 Steharbeitsplatz</a:t>
            </a:r>
          </a:p>
          <a:p>
            <a:pPr lvl="1"/>
            <a:r>
              <a:rPr lang="de-DE" dirty="0" smtClean="0"/>
              <a:t>rund 2.000 Medien an Bord</a:t>
            </a:r>
          </a:p>
          <a:p>
            <a:pPr lvl="1"/>
            <a:r>
              <a:rPr lang="de-DE" dirty="0" smtClean="0"/>
              <a:t>Rollstuhl-Rampe</a:t>
            </a:r>
          </a:p>
          <a:p>
            <a:pPr lvl="1"/>
            <a:r>
              <a:rPr lang="de-DE" dirty="0" smtClean="0"/>
              <a:t>Unterschiedliche Stau- und Präsentationsmöglichkeiten</a:t>
            </a:r>
          </a:p>
          <a:p>
            <a:pPr lvl="1"/>
            <a:r>
              <a:rPr lang="de-DE" dirty="0" smtClean="0"/>
              <a:t>Multimedia-Ausstattung</a:t>
            </a:r>
          </a:p>
          <a:p>
            <a:pPr lvl="1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Inhaltsplatzhalter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9" b="1447"/>
          <a:stretch/>
        </p:blipFill>
        <p:spPr>
          <a:xfrm>
            <a:off x="4679950" y="1665287"/>
            <a:ext cx="3995738" cy="42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Innenraum (I)</a:t>
            </a:r>
            <a:br>
              <a:rPr lang="de-DE" dirty="0" smtClean="0"/>
            </a:br>
            <a:r>
              <a:rPr lang="de-DE" dirty="0" smtClean="0"/>
              <a:t>Aufnahmen im Werk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10" name="Picture 4" descr="2daf8e40-9038-4926-b7c8-e0271fea8556@D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18636"/>
          <a:stretch/>
        </p:blipFill>
        <p:spPr bwMode="auto">
          <a:xfrm rot="5400000">
            <a:off x="4538384" y="1806370"/>
            <a:ext cx="4285146" cy="40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78e95144-24cf-464e-ad21-0406ce778a1f@D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764" r="11209" b="-1"/>
          <a:stretch/>
        </p:blipFill>
        <p:spPr bwMode="auto">
          <a:xfrm rot="5400000">
            <a:off x="323559" y="1808792"/>
            <a:ext cx="4284476" cy="39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7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Innenraum (II)</a:t>
            </a:r>
            <a:br>
              <a:rPr lang="de-DE" dirty="0" smtClean="0"/>
            </a:br>
            <a:r>
              <a:rPr lang="de-DE" dirty="0" smtClean="0"/>
              <a:t>Gaming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5759"/>
          <a:stretch/>
        </p:blipFill>
        <p:spPr>
          <a:xfrm>
            <a:off x="467543" y="1665288"/>
            <a:ext cx="8208913" cy="4284662"/>
          </a:xfrm>
        </p:spPr>
      </p:pic>
    </p:spTree>
    <p:extLst>
      <p:ext uri="{BB962C8B-B14F-4D97-AF65-F5344CB8AC3E}">
        <p14:creationId xmlns:p14="http://schemas.microsoft.com/office/powerpoint/2010/main" val="138093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Innenraum (III)</a:t>
            </a:r>
            <a:br>
              <a:rPr lang="de-DE" dirty="0" smtClean="0"/>
            </a:br>
            <a:r>
              <a:rPr lang="de-DE" dirty="0" smtClean="0"/>
              <a:t>Aufenthaltsqualität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r="24196" b="2612"/>
          <a:stretch/>
        </p:blipFill>
        <p:spPr>
          <a:xfrm rot="5400000">
            <a:off x="323558" y="1808791"/>
            <a:ext cx="4284475" cy="3996506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30795"/>
          <a:stretch/>
        </p:blipFill>
        <p:spPr>
          <a:xfrm>
            <a:off x="4689172" y="1664804"/>
            <a:ext cx="3987284" cy="4285146"/>
          </a:xfrm>
        </p:spPr>
      </p:pic>
    </p:spTree>
    <p:extLst>
      <p:ext uri="{BB962C8B-B14F-4D97-AF65-F5344CB8AC3E}">
        <p14:creationId xmlns:p14="http://schemas.microsoft.com/office/powerpoint/2010/main" val="368732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Pädagogisches Konzept &amp;</a:t>
            </a:r>
            <a:br>
              <a:rPr lang="de-DE" dirty="0" smtClean="0"/>
            </a:br>
            <a:r>
              <a:rPr lang="de-DE" dirty="0" smtClean="0"/>
              <a:t>Animationen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68313" y="1664109"/>
            <a:ext cx="3995737" cy="4321175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Personal:</a:t>
            </a:r>
            <a:endParaRPr lang="de-DE" b="1" dirty="0"/>
          </a:p>
          <a:p>
            <a:pPr lvl="1"/>
            <a:r>
              <a:rPr lang="de-DE" dirty="0" smtClean="0"/>
              <a:t>2 Sprachanimateurinnen</a:t>
            </a:r>
            <a:br>
              <a:rPr lang="de-DE" dirty="0" smtClean="0"/>
            </a:br>
            <a:r>
              <a:rPr lang="de-DE" dirty="0" smtClean="0"/>
              <a:t>(Deutsch-Französisches Team)</a:t>
            </a:r>
          </a:p>
          <a:p>
            <a:pPr lvl="1"/>
            <a:r>
              <a:rPr lang="de-DE" dirty="0" smtClean="0"/>
              <a:t>1 Busfahrer</a:t>
            </a:r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r>
              <a:rPr lang="de-DE" b="1" dirty="0" smtClean="0"/>
              <a:t>Fahrbetrieb:</a:t>
            </a:r>
            <a:endParaRPr lang="de-DE" dirty="0"/>
          </a:p>
          <a:p>
            <a:pPr lvl="1"/>
            <a:r>
              <a:rPr lang="de-DE" dirty="0" smtClean="0"/>
              <a:t>180 </a:t>
            </a:r>
            <a:r>
              <a:rPr lang="de-DE" dirty="0" err="1" smtClean="0"/>
              <a:t>Fahrtage</a:t>
            </a:r>
            <a:r>
              <a:rPr lang="de-DE" dirty="0" smtClean="0"/>
              <a:t> an Grundschulen</a:t>
            </a:r>
            <a:br>
              <a:rPr lang="de-DE" dirty="0" smtClean="0"/>
            </a:br>
            <a:r>
              <a:rPr lang="de-DE" dirty="0" smtClean="0"/>
              <a:t>(90 Frankreich, 90 Deutschland)</a:t>
            </a:r>
            <a:endParaRPr lang="de-DE" dirty="0"/>
          </a:p>
          <a:p>
            <a:pPr lvl="1"/>
            <a:r>
              <a:rPr lang="de-DE" dirty="0" smtClean="0"/>
              <a:t>Sprachanimation und Ausleihe</a:t>
            </a:r>
          </a:p>
          <a:p>
            <a:pPr lvl="1"/>
            <a:r>
              <a:rPr lang="de-DE" dirty="0" smtClean="0"/>
              <a:t>Deutsch-Französischer Bestand</a:t>
            </a:r>
          </a:p>
          <a:p>
            <a:pPr lvl="1"/>
            <a:r>
              <a:rPr lang="de-DE" dirty="0" smtClean="0"/>
              <a:t>Förderung von Sprach-,</a:t>
            </a:r>
            <a:br>
              <a:rPr lang="de-DE" dirty="0" smtClean="0"/>
            </a:br>
            <a:r>
              <a:rPr lang="de-DE" dirty="0" smtClean="0"/>
              <a:t>Medien- und Lesekompetenz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r="15030" b="790"/>
          <a:stretch/>
        </p:blipFill>
        <p:spPr>
          <a:xfrm rot="5400000">
            <a:off x="4535612" y="1809204"/>
            <a:ext cx="4284476" cy="3995676"/>
          </a:xfrm>
        </p:spPr>
      </p:pic>
    </p:spTree>
    <p:extLst>
      <p:ext uri="{BB962C8B-B14F-4D97-AF65-F5344CB8AC3E}">
        <p14:creationId xmlns:p14="http://schemas.microsoft.com/office/powerpoint/2010/main" val="257801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BI-BUS en </a:t>
            </a:r>
            <a:r>
              <a:rPr lang="de-DE" dirty="0" err="1" smtClean="0"/>
              <a:t>tournée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Beispiele (I)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2329" y="550295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DFG-Kinderfest (24.08.2022)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833" r="14640"/>
          <a:stretch/>
        </p:blipFill>
        <p:spPr>
          <a:xfrm>
            <a:off x="467544" y="1664804"/>
            <a:ext cx="8208913" cy="428514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2328" y="5502950"/>
            <a:ext cx="475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Saarbrücker Zoo (08.08.2022)</a:t>
            </a:r>
          </a:p>
        </p:txBody>
      </p:sp>
    </p:spTree>
    <p:extLst>
      <p:ext uri="{BB962C8B-B14F-4D97-AF65-F5344CB8AC3E}">
        <p14:creationId xmlns:p14="http://schemas.microsoft.com/office/powerpoint/2010/main" val="249684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BI-BUS </a:t>
            </a:r>
            <a:r>
              <a:rPr lang="de-DE" dirty="0"/>
              <a:t>en </a:t>
            </a:r>
            <a:r>
              <a:rPr lang="de-DE" dirty="0" err="1"/>
              <a:t>tournée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Beispiele </a:t>
            </a:r>
            <a:r>
              <a:rPr lang="de-DE" dirty="0" smtClean="0"/>
              <a:t>(II</a:t>
            </a:r>
            <a:r>
              <a:rPr lang="de-DE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2" r="441"/>
          <a:stretch/>
        </p:blipFill>
        <p:spPr>
          <a:xfrm>
            <a:off x="468313" y="1664804"/>
            <a:ext cx="8208143" cy="42818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2328" y="5502950"/>
            <a:ext cx="475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Nacht der Bibliotheken (17.03.2023)</a:t>
            </a:r>
          </a:p>
        </p:txBody>
      </p:sp>
    </p:spTree>
    <p:extLst>
      <p:ext uri="{BB962C8B-B14F-4D97-AF65-F5344CB8AC3E}">
        <p14:creationId xmlns:p14="http://schemas.microsoft.com/office/powerpoint/2010/main" val="25305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und</a:t>
            </a:r>
            <a:br>
              <a:rPr lang="de-DE" dirty="0" smtClean="0"/>
            </a:br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Bilanz 2019 bis 2022:</a:t>
            </a:r>
            <a:br>
              <a:rPr lang="de-DE" dirty="0" smtClean="0"/>
            </a:br>
            <a:r>
              <a:rPr lang="de-DE" dirty="0" smtClean="0"/>
              <a:t>mehr </a:t>
            </a:r>
            <a:r>
              <a:rPr lang="de-DE" dirty="0"/>
              <a:t>als 1.200 Veranstaltungen,</a:t>
            </a:r>
            <a:br>
              <a:rPr lang="de-DE" dirty="0"/>
            </a:br>
            <a:r>
              <a:rPr lang="de-DE" dirty="0"/>
              <a:t>über 12.000 erreichte </a:t>
            </a:r>
            <a:r>
              <a:rPr lang="de-DE" dirty="0" smtClean="0"/>
              <a:t>Kinder</a:t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169 angefahrene </a:t>
            </a:r>
            <a:r>
              <a:rPr lang="de-DE" dirty="0" smtClean="0"/>
              <a:t>Schulen</a:t>
            </a:r>
          </a:p>
          <a:p>
            <a:pPr lvl="1"/>
            <a:r>
              <a:rPr lang="de-DE" dirty="0" smtClean="0"/>
              <a:t>Zukunftsorientiertes Fahrbibliothekskonzept</a:t>
            </a:r>
          </a:p>
          <a:p>
            <a:pPr lvl="1"/>
            <a:r>
              <a:rPr lang="de-DE" dirty="0" smtClean="0"/>
              <a:t>BI-BUS </a:t>
            </a:r>
            <a:r>
              <a:rPr lang="de-DE" dirty="0"/>
              <a:t>hat sich </a:t>
            </a:r>
            <a:r>
              <a:rPr lang="de-DE" dirty="0" smtClean="0"/>
              <a:t>als Bildungspartner etabliert</a:t>
            </a:r>
          </a:p>
          <a:p>
            <a:pPr lvl="1"/>
            <a:r>
              <a:rPr lang="de-DE" dirty="0" smtClean="0"/>
              <a:t>Grüner </a:t>
            </a:r>
            <a:r>
              <a:rPr lang="de-DE" dirty="0"/>
              <a:t>Antrieb setzt Zeichen</a:t>
            </a:r>
            <a:br>
              <a:rPr lang="de-DE" dirty="0"/>
            </a:br>
            <a:r>
              <a:rPr lang="de-DE" dirty="0"/>
              <a:t>für </a:t>
            </a:r>
            <a:r>
              <a:rPr lang="de-DE" dirty="0" smtClean="0"/>
              <a:t>Nachhaltigkeit</a:t>
            </a:r>
          </a:p>
          <a:p>
            <a:pPr lvl="1"/>
            <a:r>
              <a:rPr lang="de-DE" dirty="0" smtClean="0"/>
              <a:t>Kooperationsvertrag </a:t>
            </a:r>
            <a:r>
              <a:rPr lang="de-DE" dirty="0"/>
              <a:t>sichert Fortführung des Projekts ab </a:t>
            </a:r>
            <a:r>
              <a:rPr lang="de-DE" dirty="0" smtClean="0"/>
              <a:t>2023 für mindestens fünf Jahre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12029"/>
          <a:stretch/>
        </p:blipFill>
        <p:spPr>
          <a:xfrm>
            <a:off x="4679950" y="1664804"/>
            <a:ext cx="3995738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7808" y="2780928"/>
            <a:ext cx="565262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/>
            </a:lvl1pPr>
          </a:lstStyle>
          <a:p>
            <a:r>
              <a:rPr lang="de-DE" dirty="0">
                <a:solidFill>
                  <a:schemeClr val="bg1"/>
                </a:solidFill>
              </a:rPr>
              <a:t>Philipp Braun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0" dirty="0" smtClean="0">
                <a:solidFill>
                  <a:schemeClr val="bg1"/>
                </a:solidFill>
              </a:rPr>
              <a:t>Leitung Stadtbibliothek Saarbrücken</a:t>
            </a:r>
          </a:p>
          <a:p>
            <a:endParaRPr lang="de-DE" sz="1050" b="0" dirty="0" smtClean="0">
              <a:solidFill>
                <a:schemeClr val="bg1"/>
              </a:solidFill>
            </a:endParaRPr>
          </a:p>
          <a:p>
            <a:r>
              <a:rPr lang="de-DE" b="0" dirty="0" smtClean="0">
                <a:solidFill>
                  <a:schemeClr val="bg1"/>
                </a:solidFill>
              </a:rPr>
              <a:t>philipp.braun@saarbruecken.de</a:t>
            </a:r>
          </a:p>
          <a:p>
            <a:r>
              <a:rPr lang="de-DE" b="0" dirty="0" smtClean="0">
                <a:solidFill>
                  <a:schemeClr val="bg1"/>
                </a:solidFill>
              </a:rPr>
              <a:t>+49 681 905-1717</a:t>
            </a:r>
          </a:p>
          <a:p>
            <a:endParaRPr lang="de-DE" sz="1100" b="0" dirty="0">
              <a:solidFill>
                <a:schemeClr val="bg1"/>
              </a:solidFill>
            </a:endParaRPr>
          </a:p>
          <a:p>
            <a:r>
              <a:rPr lang="de-DE" b="0" dirty="0" smtClean="0">
                <a:solidFill>
                  <a:schemeClr val="bg1"/>
                </a:solidFill>
              </a:rPr>
              <a:t>www.stadtbibliothek.saarbruecken.de</a:t>
            </a:r>
          </a:p>
          <a:p>
            <a:endParaRPr lang="de-DE" b="0" dirty="0" smtClean="0"/>
          </a:p>
          <a:p>
            <a:endParaRPr lang="de-DE" dirty="0"/>
          </a:p>
          <a:p>
            <a:endParaRPr lang="de-DE" dirty="0">
              <a:hlinkClick r:id="rId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1003568"/>
            <a:ext cx="565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/>
            </a:lvl1pPr>
          </a:lstStyle>
          <a:p>
            <a:r>
              <a:rPr lang="de-DE" sz="4000" dirty="0" smtClean="0">
                <a:solidFill>
                  <a:schemeClr val="bg1"/>
                </a:solidFill>
              </a:rPr>
              <a:t>Vielen Dank für Ihre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17096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Herzen Europas:</a:t>
            </a:r>
            <a:br>
              <a:rPr lang="de-DE" dirty="0" smtClean="0"/>
            </a:br>
            <a:r>
              <a:rPr lang="de-DE" dirty="0" smtClean="0"/>
              <a:t>Stadtbibliothek Saarbrücken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b="17767"/>
          <a:stretch/>
        </p:blipFill>
        <p:spPr>
          <a:xfrm>
            <a:off x="468313" y="1664804"/>
            <a:ext cx="8208365" cy="42844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1318" y="5949860"/>
            <a:ext cx="2628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Bild: A. </a:t>
            </a:r>
            <a:r>
              <a:rPr lang="de-DE" sz="800" dirty="0" err="1" smtClean="0"/>
              <a:t>Colbus</a:t>
            </a:r>
            <a:r>
              <a:rPr lang="de-DE" sz="800" dirty="0" smtClean="0"/>
              <a:t> / LHS Saarbrücken</a:t>
            </a:r>
          </a:p>
        </p:txBody>
      </p:sp>
    </p:spTree>
    <p:extLst>
      <p:ext uri="{BB962C8B-B14F-4D97-AF65-F5344CB8AC3E}">
        <p14:creationId xmlns:p14="http://schemas.microsoft.com/office/powerpoint/2010/main" val="416117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1989 bis 2019:</a:t>
            </a:r>
            <a:br>
              <a:rPr lang="de-DE" dirty="0" smtClean="0"/>
            </a:br>
            <a:r>
              <a:rPr lang="de-DE" dirty="0" smtClean="0"/>
              <a:t>Bücherbus für Grundschulen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9214"/>
          <a:stretch/>
        </p:blipFill>
        <p:spPr>
          <a:xfrm>
            <a:off x="467544" y="1664804"/>
            <a:ext cx="3995738" cy="4284476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t="543"/>
          <a:stretch/>
        </p:blipFill>
        <p:spPr>
          <a:xfrm>
            <a:off x="4680012" y="1664804"/>
            <a:ext cx="3995676" cy="4286132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2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Interreg</a:t>
            </a:r>
            <a:r>
              <a:rPr lang="de-DE" dirty="0"/>
              <a:t>-Projekt</a:t>
            </a:r>
            <a:br>
              <a:rPr lang="de-DE" dirty="0"/>
            </a:br>
            <a:r>
              <a:rPr lang="de-DE" dirty="0"/>
              <a:t>BI-BUS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Projekttitel:</a:t>
            </a:r>
            <a:r>
              <a:rPr lang="de-DE" dirty="0"/>
              <a:t> </a:t>
            </a:r>
            <a:r>
              <a:rPr lang="de-DE" dirty="0" smtClean="0"/>
              <a:t>Bi-Bus – Der </a:t>
            </a:r>
            <a:r>
              <a:rPr lang="de-DE" dirty="0"/>
              <a:t>Bi-Bus als Element einer grenzenlosen Stadtgesellschaft der </a:t>
            </a:r>
            <a:r>
              <a:rPr lang="de-DE" dirty="0" smtClean="0"/>
              <a:t>Bibliotheken</a:t>
            </a:r>
            <a:endParaRPr lang="de-DE" dirty="0"/>
          </a:p>
          <a:p>
            <a:pPr lvl="1"/>
            <a:r>
              <a:rPr lang="de-DE" dirty="0" smtClean="0"/>
              <a:t>Projektlaufzeit</a:t>
            </a:r>
            <a:r>
              <a:rPr lang="de-DE" dirty="0"/>
              <a:t>: 01.03.2019 </a:t>
            </a:r>
            <a:r>
              <a:rPr lang="de-DE" dirty="0" smtClean="0"/>
              <a:t>bis </a:t>
            </a:r>
            <a:r>
              <a:rPr lang="de-DE" dirty="0"/>
              <a:t>31.12.2022</a:t>
            </a:r>
          </a:p>
          <a:p>
            <a:pPr lvl="1"/>
            <a:r>
              <a:rPr lang="de-DE" dirty="0"/>
              <a:t>Programm</a:t>
            </a:r>
            <a:r>
              <a:rPr lang="de-DE" dirty="0" smtClean="0"/>
              <a:t>: „</a:t>
            </a:r>
            <a:r>
              <a:rPr lang="de-DE" dirty="0" err="1"/>
              <a:t>Interreg</a:t>
            </a:r>
            <a:r>
              <a:rPr lang="de-DE" dirty="0"/>
              <a:t> V A </a:t>
            </a:r>
            <a:r>
              <a:rPr lang="de-DE" dirty="0" smtClean="0"/>
              <a:t>Großregion“</a:t>
            </a:r>
          </a:p>
          <a:p>
            <a:pPr lvl="1"/>
            <a:r>
              <a:rPr lang="de-DE" dirty="0" smtClean="0"/>
              <a:t>Mittel </a:t>
            </a:r>
            <a:r>
              <a:rPr lang="de-DE" dirty="0"/>
              <a:t>aus dem Europäischen Fonds für regionale Entwicklung (</a:t>
            </a:r>
            <a:r>
              <a:rPr lang="de-DE" dirty="0" smtClean="0"/>
              <a:t>EFRE)</a:t>
            </a:r>
            <a:endParaRPr lang="de-DE" dirty="0"/>
          </a:p>
          <a:p>
            <a:pPr lvl="1"/>
            <a:r>
              <a:rPr lang="de-DE" dirty="0"/>
              <a:t>Fördersatz: 60 </a:t>
            </a:r>
            <a:r>
              <a:rPr lang="de-DE" dirty="0" smtClean="0"/>
              <a:t>%</a:t>
            </a:r>
          </a:p>
          <a:p>
            <a:pPr lvl="1"/>
            <a:r>
              <a:rPr lang="de-DE" dirty="0" smtClean="0"/>
              <a:t>Etablierung eines sprachpädagogischen Programms an</a:t>
            </a:r>
            <a:br>
              <a:rPr lang="de-DE" dirty="0" smtClean="0"/>
            </a:br>
            <a:r>
              <a:rPr lang="de-DE" dirty="0" smtClean="0"/>
              <a:t>Grundschulen der Grenzregion durch regelmäßige Besuche mit elektrischer Fahrbibliothek</a:t>
            </a:r>
            <a:endParaRPr lang="de-DE" dirty="0"/>
          </a:p>
          <a:p>
            <a:pPr lvl="1"/>
            <a:r>
              <a:rPr lang="de-DE" dirty="0"/>
              <a:t>Federführung bei </a:t>
            </a:r>
            <a:r>
              <a:rPr lang="de-DE" dirty="0" smtClean="0"/>
              <a:t>der Landeshauptstadt </a:t>
            </a:r>
            <a:r>
              <a:rPr lang="de-DE" dirty="0"/>
              <a:t>Saarbrücken</a:t>
            </a:r>
          </a:p>
          <a:p>
            <a:pPr lvl="1"/>
            <a:r>
              <a:rPr lang="de-DE" dirty="0"/>
              <a:t>Insgesamt 9 </a:t>
            </a:r>
            <a:r>
              <a:rPr lang="de-DE" dirty="0" smtClean="0"/>
              <a:t>Partner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339"/>
            <a:ext cx="2936951" cy="13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Grenzüberschreitendes</a:t>
            </a:r>
            <a:br>
              <a:rPr lang="de-DE" dirty="0" smtClean="0"/>
            </a:br>
            <a:r>
              <a:rPr lang="de-DE" dirty="0" smtClean="0"/>
              <a:t>Partnerschaftsnetzwerk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06" y="2404967"/>
            <a:ext cx="1577549" cy="6311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50" y="3865453"/>
            <a:ext cx="1783255" cy="7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81" y="3833939"/>
            <a:ext cx="1556757" cy="7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6" y="3844226"/>
            <a:ext cx="1018452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7" y="2241053"/>
            <a:ext cx="1702114" cy="9590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17" y="5212509"/>
            <a:ext cx="1911460" cy="7767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34" y="2340231"/>
            <a:ext cx="667830" cy="6731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94" y="2340231"/>
            <a:ext cx="1709883" cy="6936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5" y="5166053"/>
            <a:ext cx="1760280" cy="7987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3" y="2312876"/>
            <a:ext cx="690713" cy="71143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7" y="3753036"/>
            <a:ext cx="453124" cy="72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55844" y="1744433"/>
            <a:ext cx="363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Finanzielle Partner: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923" y="3320988"/>
            <a:ext cx="363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Strategische Partner: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4233" y="4730435"/>
            <a:ext cx="157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Förderung:</a:t>
            </a:r>
          </a:p>
        </p:txBody>
      </p:sp>
    </p:spTree>
    <p:extLst>
      <p:ext uri="{BB962C8B-B14F-4D97-AF65-F5344CB8AC3E}">
        <p14:creationId xmlns:p14="http://schemas.microsoft.com/office/powerpoint/2010/main" val="399375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geht los (2019):</a:t>
            </a:r>
            <a:br>
              <a:rPr lang="de-DE" dirty="0" smtClean="0"/>
            </a:br>
            <a:r>
              <a:rPr lang="de-DE" dirty="0" smtClean="0"/>
              <a:t>Der Bücherbus wird zum BI-BUS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7" b="1815"/>
          <a:stretch/>
        </p:blipFill>
        <p:spPr>
          <a:xfrm>
            <a:off x="468313" y="1664804"/>
            <a:ext cx="8207375" cy="4284476"/>
          </a:xfrm>
        </p:spPr>
      </p:pic>
    </p:spTree>
    <p:extLst>
      <p:ext uri="{BB962C8B-B14F-4D97-AF65-F5344CB8AC3E}">
        <p14:creationId xmlns:p14="http://schemas.microsoft.com/office/powerpoint/2010/main" val="21183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zum neuen BI-BUS …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895" r="10876" b="-440"/>
          <a:stretch/>
        </p:blipFill>
        <p:spPr>
          <a:xfrm rot="5400000">
            <a:off x="4532465" y="1812352"/>
            <a:ext cx="4291537" cy="3996444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7988" y="1628105"/>
            <a:ext cx="3996000" cy="4321175"/>
          </a:xfrm>
        </p:spPr>
        <p:txBody>
          <a:bodyPr>
            <a:normAutofit/>
          </a:bodyPr>
          <a:lstStyle/>
          <a:p>
            <a:r>
              <a:rPr lang="de-DE" b="1" dirty="0" smtClean="0"/>
              <a:t>Zeitschiene:</a:t>
            </a:r>
          </a:p>
          <a:p>
            <a:pPr lvl="1"/>
            <a:r>
              <a:rPr lang="de-DE" dirty="0" smtClean="0"/>
              <a:t>1. Ausschreibung: Frühjahr 2021</a:t>
            </a:r>
            <a:endParaRPr lang="de-DE" dirty="0"/>
          </a:p>
          <a:p>
            <a:pPr lvl="1"/>
            <a:r>
              <a:rPr lang="de-DE" dirty="0" smtClean="0"/>
              <a:t>2. Ausschreibung: Juli 2021</a:t>
            </a:r>
          </a:p>
          <a:p>
            <a:pPr lvl="1"/>
            <a:r>
              <a:rPr lang="de-DE" dirty="0" smtClean="0"/>
              <a:t>Zuschlag: September 2021</a:t>
            </a:r>
            <a:endParaRPr lang="de-DE" dirty="0"/>
          </a:p>
          <a:p>
            <a:pPr lvl="1"/>
            <a:r>
              <a:rPr lang="de-DE" dirty="0" smtClean="0"/>
              <a:t>Lieferung: Dezember 2022</a:t>
            </a:r>
          </a:p>
          <a:p>
            <a:pPr marL="0" lvl="1" indent="0">
              <a:buNone/>
            </a:pPr>
            <a:endParaRPr lang="de-DE" dirty="0"/>
          </a:p>
          <a:p>
            <a:r>
              <a:rPr lang="de-DE" b="1" dirty="0" smtClean="0"/>
              <a:t>Hersteller:</a:t>
            </a:r>
            <a:endParaRPr lang="de-DE" b="1" dirty="0"/>
          </a:p>
          <a:p>
            <a:pPr lvl="1"/>
            <a:r>
              <a:rPr lang="de-DE" dirty="0" smtClean="0"/>
              <a:t>Fahrzeug:</a:t>
            </a:r>
            <a:br>
              <a:rPr lang="de-DE" dirty="0" smtClean="0"/>
            </a:br>
            <a:r>
              <a:rPr lang="de-DE" dirty="0" smtClean="0"/>
              <a:t>VOLVO 7900E-Reihe</a:t>
            </a:r>
            <a:endParaRPr lang="de-DE" dirty="0"/>
          </a:p>
          <a:p>
            <a:pPr lvl="1"/>
            <a:r>
              <a:rPr lang="de-DE" dirty="0" smtClean="0"/>
              <a:t>Innenausbau: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Kiitokori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46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ganzer Bus voller Abenteuer,</a:t>
            </a:r>
            <a:br>
              <a:rPr lang="de-DE" dirty="0" smtClean="0"/>
            </a:br>
            <a:r>
              <a:rPr lang="de-DE" dirty="0" smtClean="0"/>
              <a:t>Wissen und </a:t>
            </a:r>
            <a:r>
              <a:rPr lang="de-DE" dirty="0" err="1" smtClean="0"/>
              <a:t>Happy-End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303"/>
          <a:stretch/>
        </p:blipFill>
        <p:spPr>
          <a:xfrm>
            <a:off x="467544" y="1700808"/>
            <a:ext cx="8208912" cy="4222839"/>
          </a:xfrm>
        </p:spPr>
      </p:pic>
    </p:spTree>
    <p:extLst>
      <p:ext uri="{BB962C8B-B14F-4D97-AF65-F5344CB8AC3E}">
        <p14:creationId xmlns:p14="http://schemas.microsoft.com/office/powerpoint/2010/main" val="429435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Technik &amp; Ausstattung (I)</a:t>
            </a:r>
            <a:br>
              <a:rPr lang="de-DE" dirty="0" smtClean="0"/>
            </a:br>
            <a:r>
              <a:rPr lang="de-DE" dirty="0" smtClean="0"/>
              <a:t>Vollelektrisch unterwegs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68313" y="1664109"/>
            <a:ext cx="3995737" cy="4321175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Batterien:</a:t>
            </a:r>
            <a:endParaRPr lang="de-DE" b="1" dirty="0"/>
          </a:p>
          <a:p>
            <a:pPr lvl="1"/>
            <a:r>
              <a:rPr lang="de-DE" dirty="0"/>
              <a:t>5 </a:t>
            </a:r>
            <a:r>
              <a:rPr lang="de-DE" dirty="0" smtClean="0"/>
              <a:t>Batteriemodule</a:t>
            </a:r>
            <a:endParaRPr lang="de-DE" dirty="0"/>
          </a:p>
          <a:p>
            <a:pPr lvl="1"/>
            <a:r>
              <a:rPr lang="de-DE" dirty="0"/>
              <a:t>Gesamtkapazität: 470 kWh</a:t>
            </a:r>
          </a:p>
          <a:p>
            <a:pPr lvl="1"/>
            <a:r>
              <a:rPr lang="de-DE" dirty="0"/>
              <a:t>Reichweite: mind. 140 km</a:t>
            </a:r>
          </a:p>
          <a:p>
            <a:pPr lvl="1"/>
            <a:r>
              <a:rPr lang="de-DE" dirty="0"/>
              <a:t>Ladung über </a:t>
            </a:r>
            <a:r>
              <a:rPr lang="de-DE" dirty="0" smtClean="0"/>
              <a:t>Nacht (CSS-Kabel)</a:t>
            </a:r>
            <a:endParaRPr lang="de-DE" dirty="0"/>
          </a:p>
          <a:p>
            <a:pPr lvl="1"/>
            <a:r>
              <a:rPr lang="de-DE" dirty="0"/>
              <a:t>„Landstrom“-</a:t>
            </a:r>
            <a:r>
              <a:rPr lang="de-DE" dirty="0" smtClean="0"/>
              <a:t>Option</a:t>
            </a:r>
          </a:p>
          <a:p>
            <a:pPr marL="0" lvl="1" indent="0">
              <a:buNone/>
            </a:pPr>
            <a:endParaRPr lang="de-DE" dirty="0" smtClean="0"/>
          </a:p>
          <a:p>
            <a:r>
              <a:rPr lang="de-DE" b="1" dirty="0"/>
              <a:t>Maße:</a:t>
            </a:r>
          </a:p>
          <a:p>
            <a:pPr lvl="1"/>
            <a:r>
              <a:rPr lang="de-DE" dirty="0"/>
              <a:t>Länge: </a:t>
            </a:r>
            <a:r>
              <a:rPr lang="de-DE" dirty="0" smtClean="0"/>
              <a:t>12,00 </a:t>
            </a:r>
            <a:r>
              <a:rPr lang="de-DE" dirty="0"/>
              <a:t>Meter</a:t>
            </a:r>
          </a:p>
          <a:p>
            <a:pPr lvl="1"/>
            <a:r>
              <a:rPr lang="de-DE" dirty="0"/>
              <a:t>Breite: 2,55 Meter</a:t>
            </a:r>
          </a:p>
          <a:p>
            <a:pPr lvl="1"/>
            <a:r>
              <a:rPr lang="de-DE" dirty="0"/>
              <a:t>Höhe: 3,30 Meter</a:t>
            </a:r>
          </a:p>
          <a:p>
            <a:pPr lvl="1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593D5-8119-40F4-B3D9-0CCD4261230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BI-BUS – das erste Jahr E-Mobilität / 08.09.2023 / Philipp Braun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-693" r="17944" b="267"/>
          <a:stretch/>
        </p:blipFill>
        <p:spPr>
          <a:xfrm rot="16200000">
            <a:off x="4517995" y="1790817"/>
            <a:ext cx="4284474" cy="4032448"/>
          </a:xfrm>
        </p:spPr>
      </p:pic>
    </p:spTree>
    <p:extLst>
      <p:ext uri="{BB962C8B-B14F-4D97-AF65-F5344CB8AC3E}">
        <p14:creationId xmlns:p14="http://schemas.microsoft.com/office/powerpoint/2010/main" val="82700285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Saarbrücken">
      <a:dk1>
        <a:srgbClr val="000000"/>
      </a:dk1>
      <a:lt1>
        <a:srgbClr val="FFFFFF"/>
      </a:lt1>
      <a:dk2>
        <a:srgbClr val="0078C0"/>
      </a:dk2>
      <a:lt2>
        <a:srgbClr val="F8F8F8"/>
      </a:lt2>
      <a:accent1>
        <a:srgbClr val="0078C0"/>
      </a:accent1>
      <a:accent2>
        <a:srgbClr val="8BC532"/>
      </a:accent2>
      <a:accent3>
        <a:srgbClr val="88002D"/>
      </a:accent3>
      <a:accent4>
        <a:srgbClr val="0A8D97"/>
      </a:accent4>
      <a:accent5>
        <a:srgbClr val="FCA827"/>
      </a:accent5>
      <a:accent6>
        <a:srgbClr val="4AA965"/>
      </a:accent6>
      <a:hlink>
        <a:srgbClr val="005185"/>
      </a:hlink>
      <a:folHlink>
        <a:srgbClr val="999999"/>
      </a:folHlink>
    </a:clrScheme>
    <a:fontScheme name="Saarbrueck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EA18A5C6BF6C4383F55094D075DAE4" ma:contentTypeVersion="0" ma:contentTypeDescription="Ein neues Dokument erstellen." ma:contentTypeScope="" ma:versionID="47c9bcdcaeed5ebd9e192e7d344dfba1">
  <xsd:schema xmlns:xsd="http://www.w3.org/2001/XMLSchema" xmlns:xs="http://www.w3.org/2001/XMLSchema" xmlns:p="http://schemas.microsoft.com/office/2006/metadata/properties" xmlns:ns2="752cad7c-0f67-4c10-aa9f-f706a7b6e72e" targetNamespace="http://schemas.microsoft.com/office/2006/metadata/properties" ma:root="true" ma:fieldsID="a7f4d67ff4fc741316144ffaa26c7793" ns2:_="">
    <xsd:import namespace="752cad7c-0f67-4c10-aa9f-f706a7b6e7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cad7c-0f67-4c10-aa9f-f706a7b6e7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52cad7c-0f67-4c10-aa9f-f706a7b6e72e">EX277ZF2PXU3-1979411211-8</_dlc_DocId>
    <_dlc_DocIdUrl xmlns="752cad7c-0f67-4c10-aa9f-f706a7b6e72e">
      <Url>https://intranet-lhs.saarbruecken.de/_layouts/15/DocIdRedir.aspx?ID=EX277ZF2PXU3-1979411211-8</Url>
      <Description>EX277ZF2PXU3-1979411211-8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C40A2D-D673-41CB-A5B9-997400618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24304-0EA7-4064-B80E-0334AC9DF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cad7c-0f67-4c10-aa9f-f706a7b6e7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A6968-BEA2-4428-9564-0F037BB93F7D}">
  <ds:schemaRefs>
    <ds:schemaRef ds:uri="http://purl.org/dc/elements/1.1/"/>
    <ds:schemaRef ds:uri="http://schemas.microsoft.com/office/2006/metadata/properties"/>
    <ds:schemaRef ds:uri="752cad7c-0f67-4c10-aa9f-f706a7b6e7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836CFA7-99C4-4AD4-9F9C-A7F502062D5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Bildschirmpräsentation (4:3)</PresentationFormat>
  <Paragraphs>123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Larissa</vt:lpstr>
      <vt:lpstr>BI-BUS Das erste Jahr E-Mobilität</vt:lpstr>
      <vt:lpstr>Im Herzen Europas: Stadtbibliothek Saarbrücken</vt:lpstr>
      <vt:lpstr>1989 bis 2019: Bücherbus für Grundschulen</vt:lpstr>
      <vt:lpstr>Interreg-Projekt BI-BUS</vt:lpstr>
      <vt:lpstr>Grenzüberschreitendes Partnerschaftsnetzwerk</vt:lpstr>
      <vt:lpstr>Es geht los (2019): Der Bücherbus wird zum BI-BUS</vt:lpstr>
      <vt:lpstr>Der Weg zum neuen BI-BUS …</vt:lpstr>
      <vt:lpstr>Ein ganzer Bus voller Abenteuer, Wissen und Happy-End!</vt:lpstr>
      <vt:lpstr>Technik &amp; Ausstattung (I) Vollelektrisch unterwegs</vt:lpstr>
      <vt:lpstr>Technik &amp; Ausstattung (II) Mobiler Dritter Ort</vt:lpstr>
      <vt:lpstr>Innenraum (I) Aufnahmen im Werk</vt:lpstr>
      <vt:lpstr>Innenraum (II) Gaming</vt:lpstr>
      <vt:lpstr>Innenraum (III) Aufenthaltsqualität</vt:lpstr>
      <vt:lpstr>Pädagogisches Konzept &amp; Animationen</vt:lpstr>
      <vt:lpstr>BI-BUS en tournée Beispiele (I)</vt:lpstr>
      <vt:lpstr>BI-BUS en tournée Beispiele (II)</vt:lpstr>
      <vt:lpstr>Fazit und Ausblick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testrechner</dc:creator>
  <cp:lastModifiedBy>BRAUNPI</cp:lastModifiedBy>
  <cp:revision>235</cp:revision>
  <cp:lastPrinted>2023-08-18T11:31:30Z</cp:lastPrinted>
  <dcterms:created xsi:type="dcterms:W3CDTF">2015-03-02T17:06:53Z</dcterms:created>
  <dcterms:modified xsi:type="dcterms:W3CDTF">2023-08-18T11:54:53Z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0x01010029EA18A5C6BF6C4383F55094D075DAE4</vt:lpwstr>
  </property>
  <property fmtid="{D5CDD505-2E9C-101B-9397-08002B2CF9AE}" pid="3" name="_dlc_DocIdItemGuid">
    <vt:lpwstr>e52c1db2-597d-4c1b-aed9-1b681630bd05</vt:lpwstr>
  </property>
</Properties>
</file>