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67" r:id="rId6"/>
    <p:sldId id="260" r:id="rId7"/>
    <p:sldId id="274" r:id="rId8"/>
    <p:sldId id="266" r:id="rId9"/>
    <p:sldId id="261" r:id="rId10"/>
    <p:sldId id="262" r:id="rId11"/>
    <p:sldId id="268" r:id="rId12"/>
    <p:sldId id="269" r:id="rId13"/>
    <p:sldId id="270" r:id="rId14"/>
    <p:sldId id="271" r:id="rId15"/>
    <p:sldId id="272" r:id="rId16"/>
    <p:sldId id="263" r:id="rId17"/>
    <p:sldId id="275" r:id="rId18"/>
    <p:sldId id="265" r:id="rId19"/>
  </p:sldIdLst>
  <p:sldSz cx="12192000" cy="6858000"/>
  <p:notesSz cx="6858000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05B"/>
    <a:srgbClr val="3A3939"/>
    <a:srgbClr val="A2C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439C-187C-40FC-AF3E-482BA3FE7738}" type="datetimeFigureOut">
              <a:rPr lang="en-US" smtClean="0"/>
              <a:t>24/07/2023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D9C66-0614-4947-89EA-FE61500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D9C66-0614-4947-89EA-FE615004D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1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D9C66-0614-4947-89EA-FE615004D9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9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D9C66-0614-4947-89EA-FE615004D9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1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972" y="1621409"/>
            <a:ext cx="9763028" cy="1888553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972" y="3602038"/>
            <a:ext cx="9763028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A2CFE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2276-D485-4478-8B5D-A0ABAE8697E4}" type="datetimeFigureOut">
              <a:rPr lang="en-US" smtClean="0"/>
              <a:t>24/07/2023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6828-EF44-4AC8-9C4D-2B6A795C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2276-D485-4478-8B5D-A0ABAE8697E4}" type="datetimeFigureOut">
              <a:rPr lang="en-US" smtClean="0"/>
              <a:t>24/07/2023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6828-EF44-4AC8-9C4D-2B6A795C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55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972" y="1825625"/>
            <a:ext cx="5114827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2276-D485-4478-8B5D-A0ABAE8697E4}" type="datetimeFigureOut">
              <a:rPr lang="en-US" smtClean="0"/>
              <a:t>24/07/2023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6828-EF44-4AC8-9C4D-2B6A795C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972" y="197963"/>
            <a:ext cx="10450416" cy="113121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972" y="1681163"/>
            <a:ext cx="50926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4972" y="2505075"/>
            <a:ext cx="5092603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2276-D485-4478-8B5D-A0ABAE8697E4}" type="datetimeFigureOut">
              <a:rPr lang="en-US" smtClean="0"/>
              <a:t>24/07/2023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6828-EF44-4AC8-9C4D-2B6A795C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2276-D485-4478-8B5D-A0ABAE8697E4}" type="datetimeFigureOut">
              <a:rPr lang="en-US" smtClean="0"/>
              <a:t>24/07/2023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6828-EF44-4AC8-9C4D-2B6A795C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2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972" y="207391"/>
            <a:ext cx="10448827" cy="1121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972" y="1825625"/>
            <a:ext cx="104488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4972" y="6356350"/>
            <a:ext cx="2676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2276-D485-4478-8B5D-A0ABAE8697E4}" type="datetimeFigureOut">
              <a:rPr lang="en-US" smtClean="0"/>
              <a:t>24/07/2023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6828-EF44-4AC8-9C4D-2B6A795C40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05" y="0"/>
            <a:ext cx="1680103" cy="23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3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972" y="1621410"/>
            <a:ext cx="9763028" cy="7387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Der Bicherbus</a:t>
            </a:r>
            <a:br>
              <a:rPr lang="en-US" dirty="0" smtClean="0"/>
            </a:br>
            <a:r>
              <a:rPr lang="en-US" dirty="0" err="1"/>
              <a:t>Rollende</a:t>
            </a:r>
            <a:r>
              <a:rPr lang="en-US" dirty="0"/>
              <a:t> </a:t>
            </a:r>
            <a:r>
              <a:rPr lang="en-US" dirty="0" err="1" smtClean="0"/>
              <a:t>Bücher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/>
              <a:t>ländlicher</a:t>
            </a:r>
            <a:r>
              <a:rPr lang="en-US" dirty="0"/>
              <a:t> </a:t>
            </a:r>
            <a:r>
              <a:rPr lang="en-US" dirty="0" err="1"/>
              <a:t>Leseservice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8936" y="6007608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Cuxhaven, den 09. September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972" y="6007608"/>
            <a:ext cx="238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Michel Molinaro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 b="5955"/>
          <a:stretch/>
        </p:blipFill>
        <p:spPr>
          <a:xfrm>
            <a:off x="1013076" y="2293875"/>
            <a:ext cx="5935824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Geschichtlicher</a:t>
            </a:r>
            <a:r>
              <a:rPr lang="en-US" dirty="0" smtClean="0"/>
              <a:t> </a:t>
            </a:r>
            <a:r>
              <a:rPr lang="en-US" dirty="0" err="1" smtClean="0"/>
              <a:t>Überblick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938516" y="1984248"/>
            <a:ext cx="7620" cy="50657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21880" y="2688336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1978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92" y="2523744"/>
            <a:ext cx="6912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Vereinbarung zwischen </a:t>
            </a:r>
            <a:r>
              <a:rPr lang="de-DE" sz="2400" dirty="0" smtClean="0"/>
              <a:t>dem luxemburgischen </a:t>
            </a:r>
            <a:r>
              <a:rPr lang="de-DE" sz="2400" dirty="0"/>
              <a:t>Ministerium für kulturelle Angelegenheiten und der Provinz Luxemburg in </a:t>
            </a:r>
            <a:r>
              <a:rPr lang="de-DE" sz="2400" dirty="0" smtClean="0"/>
              <a:t>Belgien.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Bereitstellung </a:t>
            </a:r>
            <a:r>
              <a:rPr lang="de-DE" sz="2400" dirty="0"/>
              <a:t>eines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belgischen Bücherbusses</a:t>
            </a:r>
            <a:r>
              <a:rPr lang="de-DE" sz="2400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 </a:t>
            </a:r>
            <a:r>
              <a:rPr lang="de-DE" sz="2400" dirty="0"/>
              <a:t>und eines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luxemburgischen Bibliothekars</a:t>
            </a:r>
            <a:r>
              <a:rPr lang="de-DE" sz="2400" dirty="0"/>
              <a:t> für die Dauer von zwei </a:t>
            </a:r>
            <a:r>
              <a:rPr lang="de-DE" sz="2400" dirty="0" smtClean="0"/>
              <a:t>Jahren.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Herkunft </a:t>
            </a:r>
            <a:r>
              <a:rPr lang="de-DE" sz="2400" dirty="0"/>
              <a:t>des Busses: </a:t>
            </a:r>
            <a:r>
              <a:rPr lang="de-DE" sz="2400" dirty="0" err="1" smtClean="0"/>
              <a:t>Libramont</a:t>
            </a:r>
            <a:r>
              <a:rPr lang="de-DE" sz="2400" dirty="0" smtClean="0"/>
              <a:t>, Belgien</a:t>
            </a:r>
            <a:r>
              <a:rPr lang="de-DE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15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7938516" y="-246888"/>
            <a:ext cx="7620" cy="7200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6616" y="442252"/>
            <a:ext cx="6779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Ein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erster luxemburgischer </a:t>
            </a:r>
            <a:r>
              <a:rPr lang="de-DE" sz="2400" u="sng" dirty="0" smtClean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Bücherbus</a:t>
            </a:r>
            <a:r>
              <a:rPr lang="de-DE" sz="2400" dirty="0" smtClean="0"/>
              <a:t> </a:t>
            </a:r>
            <a:r>
              <a:rPr lang="de-DE" sz="2400" dirty="0"/>
              <a:t>wird eingeweiht.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Dieser </a:t>
            </a:r>
            <a:r>
              <a:rPr lang="de-DE" sz="2400" dirty="0" smtClean="0"/>
              <a:t>speziell ausgestattete Lieferwagen </a:t>
            </a:r>
            <a:r>
              <a:rPr lang="de-DE" sz="2400" dirty="0"/>
              <a:t>bedient in vier Touren ausschließlich den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Norden des Landes</a:t>
            </a:r>
            <a:r>
              <a:rPr lang="de-DE" sz="2400" dirty="0"/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Das Personal besteht aus einer einzigen Person. </a:t>
            </a:r>
            <a:endParaRPr lang="en-US" sz="2400" dirty="0"/>
          </a:p>
        </p:txBody>
      </p:sp>
      <p:pic>
        <p:nvPicPr>
          <p:cNvPr id="6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99" y="539496"/>
            <a:ext cx="3116247" cy="2052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0160" y="539496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1982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616" y="4179915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Eine erste Expansion, sowohl räumlich als auch mit einer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mobilen Flotte</a:t>
            </a:r>
            <a:r>
              <a:rPr lang="de-DE" sz="2400" dirty="0"/>
              <a:t>, erfolgt unter dem Dach des Bicherbus-Dienstes in </a:t>
            </a:r>
            <a:r>
              <a:rPr lang="de-DE" sz="2400" dirty="0" err="1" smtClean="0"/>
              <a:t>Diekirch</a:t>
            </a:r>
            <a:r>
              <a:rPr lang="de-DE" sz="2400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Ein </a:t>
            </a:r>
            <a:r>
              <a:rPr lang="de-DE" sz="2400" dirty="0" err="1"/>
              <a:t>Bibliobus</a:t>
            </a:r>
            <a:r>
              <a:rPr lang="de-DE" sz="2400" dirty="0"/>
              <a:t>-Dienst in Esch-</a:t>
            </a:r>
            <a:r>
              <a:rPr lang="de-DE" sz="2400" dirty="0" err="1"/>
              <a:t>sur</a:t>
            </a:r>
            <a:r>
              <a:rPr lang="de-DE" sz="2400" dirty="0"/>
              <a:t>-Alzette wird </a:t>
            </a:r>
            <a:r>
              <a:rPr lang="de-DE" sz="2400" dirty="0" smtClean="0"/>
              <a:t>eingerichtet.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30160" y="4179915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1989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67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10" grpId="0" build="p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7938516" y="-246888"/>
            <a:ext cx="7620" cy="7200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6616" y="442252"/>
            <a:ext cx="6779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Die neuen Touren werden als </a:t>
            </a:r>
            <a:r>
              <a:rPr lang="de-DE" sz="2400" dirty="0" err="1" smtClean="0"/>
              <a:t>Minette</a:t>
            </a:r>
            <a:r>
              <a:rPr lang="de-DE" sz="2400" dirty="0" smtClean="0"/>
              <a:t>-Mousel bezeichnet.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Kauf </a:t>
            </a:r>
            <a:r>
              <a:rPr lang="de-DE" sz="2400" dirty="0"/>
              <a:t>von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zwei großen Lastwagen</a:t>
            </a:r>
            <a:r>
              <a:rPr lang="de-DE" sz="2400" dirty="0"/>
              <a:t>, von denen einer für den Norden und einer für den Dienst in Esch-</a:t>
            </a:r>
            <a:r>
              <a:rPr lang="de-DE" sz="2400" dirty="0" err="1"/>
              <a:t>sur</a:t>
            </a:r>
            <a:r>
              <a:rPr lang="de-DE" sz="2400" dirty="0"/>
              <a:t>-Alzette bestimmt </a:t>
            </a:r>
            <a:r>
              <a:rPr lang="de-DE" sz="2400" dirty="0" smtClean="0"/>
              <a:t>ist.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Das </a:t>
            </a:r>
            <a:r>
              <a:rPr lang="de-DE" sz="2400" dirty="0"/>
              <a:t>Personal besteht aus 5 Personen. </a:t>
            </a:r>
            <a:r>
              <a:rPr lang="de-DE" sz="2400" dirty="0" smtClean="0"/>
              <a:t>8 Touren </a:t>
            </a:r>
            <a:r>
              <a:rPr lang="de-DE" sz="2400" dirty="0"/>
              <a:t>werden im ganzen Land durchgeführt.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30160" y="539496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1990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616" y="3850731"/>
            <a:ext cx="7064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Aus organisatorischen, </a:t>
            </a:r>
            <a:r>
              <a:rPr lang="de-DE" sz="2400" dirty="0" smtClean="0"/>
              <a:t>personalbedingten </a:t>
            </a:r>
            <a:r>
              <a:rPr lang="de-DE" sz="2400" dirty="0"/>
              <a:t>und lagertechnischen Gründen sind die Dienste und die beiden Busse in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einer einzigen Zentrale</a:t>
            </a:r>
            <a:r>
              <a:rPr lang="de-DE" sz="2400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 </a:t>
            </a:r>
            <a:r>
              <a:rPr lang="de-DE" sz="2400" dirty="0"/>
              <a:t>in der ehemaligen Brauerei in </a:t>
            </a:r>
            <a:r>
              <a:rPr lang="de-DE" sz="2400" dirty="0" err="1"/>
              <a:t>Diekirch</a:t>
            </a:r>
            <a:r>
              <a:rPr lang="de-DE" sz="2400" dirty="0"/>
              <a:t> </a:t>
            </a:r>
            <a:r>
              <a:rPr lang="de-DE" sz="2400" dirty="0" smtClean="0"/>
              <a:t>untergebracht.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Alle </a:t>
            </a:r>
            <a:r>
              <a:rPr lang="de-DE" sz="2400" dirty="0"/>
              <a:t>Abfahrten erfolgen von der Zentrale </a:t>
            </a:r>
            <a:r>
              <a:rPr lang="de-DE" sz="2400" dirty="0" smtClean="0"/>
              <a:t>aus.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Erhöhung </a:t>
            </a:r>
            <a:r>
              <a:rPr lang="de-DE" sz="2400" dirty="0"/>
              <a:t>der Touren von 8 auf 12.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30160" y="3850731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1994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8" name="Image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89" y="442252"/>
            <a:ext cx="2539531" cy="1623421"/>
          </a:xfrm>
          <a:prstGeom prst="rect">
            <a:avLst/>
          </a:prstGeom>
        </p:spPr>
      </p:pic>
      <p:pic>
        <p:nvPicPr>
          <p:cNvPr id="9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88" y="2130400"/>
            <a:ext cx="2539531" cy="15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01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10" grpId="0" build="p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7938516" y="-246888"/>
            <a:ext cx="7620" cy="7200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6616" y="442252"/>
            <a:ext cx="67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u="sng" dirty="0" err="1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Informatisierung</a:t>
            </a:r>
            <a:r>
              <a:rPr lang="de-DE" sz="2400" dirty="0"/>
              <a:t> aller Werke und Ausleihe mittels Laptop in beiden Bussen.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30160" y="539496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1995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616" y="1994499"/>
            <a:ext cx="67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Erhöhung der Touren</a:t>
            </a:r>
            <a:r>
              <a:rPr lang="de-DE" sz="2400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 </a:t>
            </a:r>
            <a:r>
              <a:rPr lang="de-DE" sz="2400" dirty="0"/>
              <a:t>von 12 auf 14. Die </a:t>
            </a:r>
            <a:r>
              <a:rPr lang="de-DE" sz="2400" dirty="0" smtClean="0"/>
              <a:t>zwei </a:t>
            </a:r>
            <a:r>
              <a:rPr lang="de-DE" sz="2400" dirty="0"/>
              <a:t>Busse fahren ihre Touren auch am Samstag.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30160" y="1994499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1996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0160" y="3449502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1999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0160" y="4904505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2000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616" y="3353112"/>
            <a:ext cx="6779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Inbetriebnahme eines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neuen Gebäudes</a:t>
            </a:r>
            <a:r>
              <a:rPr lang="de-DE" sz="2400" dirty="0"/>
              <a:t> mit Garage für die Busse in der Rue Joseph Merten in </a:t>
            </a:r>
            <a:r>
              <a:rPr lang="de-DE" sz="2400" dirty="0" err="1"/>
              <a:t>Diekirch</a:t>
            </a:r>
            <a:r>
              <a:rPr lang="de-DE" sz="2400" dirty="0"/>
              <a:t>. Erhöhung auf 15,5 </a:t>
            </a:r>
            <a:r>
              <a:rPr lang="de-DE" sz="2400" dirty="0" smtClean="0"/>
              <a:t>Touren.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56616" y="4904505"/>
            <a:ext cx="6779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Zwei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neue Zugmaschinen-</a:t>
            </a:r>
            <a:r>
              <a:rPr lang="de-DE" sz="2400" u="sng" dirty="0" err="1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Sattelauflieger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-Kombinationen</a:t>
            </a:r>
            <a:r>
              <a:rPr lang="de-DE" sz="2400" dirty="0"/>
              <a:t>, die in der Lage sind, eine große Anzahl von Büchern zu transportieren, werden in den Verkehr gebracht. </a:t>
            </a:r>
            <a:endParaRPr lang="en-US" sz="2400" dirty="0"/>
          </a:p>
        </p:txBody>
      </p:sp>
      <p:pic>
        <p:nvPicPr>
          <p:cNvPr id="15" name="Imag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0" y="4855872"/>
            <a:ext cx="3053540" cy="16669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60" y="2584433"/>
            <a:ext cx="2877312" cy="19690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24144" y="3835217"/>
            <a:ext cx="1907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555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10" grpId="0" build="p"/>
      <p:bldP spid="11" grpId="0" animBg="1"/>
      <p:bldP spid="13" grpId="0" animBg="1"/>
      <p:bldP spid="14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7938516" y="-246888"/>
            <a:ext cx="7620" cy="7200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6616" y="442252"/>
            <a:ext cx="699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Erhöhung auf 16 Touren. Um das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steigende Arbeitsvolumen</a:t>
            </a:r>
            <a:r>
              <a:rPr lang="de-DE" sz="2400" dirty="0"/>
              <a:t> zu bewältigen, wird der Rhythmus der Touren auf drei Wochen verteilt.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30160" y="539496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2009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616" y="1994499"/>
            <a:ext cx="6995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Mit dem Inkrafttreten des Gesetzes vom 24. Juni 2010 über öffentliche Bibliotheken wird der </a:t>
            </a:r>
            <a:r>
              <a:rPr lang="de-DE" sz="2400" dirty="0" smtClean="0"/>
              <a:t>Fahrbibliotheksdienst in </a:t>
            </a:r>
            <a:r>
              <a:rPr lang="de-DE" sz="2400" dirty="0"/>
              <a:t>die </a:t>
            </a:r>
            <a:r>
              <a:rPr lang="de-DE" sz="2400" u="sng" dirty="0" smtClean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Nationalbibliothek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Luxemburg</a:t>
            </a:r>
            <a:r>
              <a:rPr lang="de-DE" sz="2400" dirty="0"/>
              <a:t> integriert.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30160" y="1994499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2010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0160" y="3680334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2011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0160" y="4639329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2013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616" y="3680334"/>
            <a:ext cx="699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Inbetriebnahme d</a:t>
            </a:r>
            <a:r>
              <a:rPr lang="de-DE" sz="2400" dirty="0" smtClean="0"/>
              <a:t>es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neuen Busfahrzeugs</a:t>
            </a:r>
            <a:r>
              <a:rPr lang="de-DE" sz="2400" dirty="0"/>
              <a:t> "Bicherbus </a:t>
            </a:r>
            <a:r>
              <a:rPr lang="de-DE" sz="2400" dirty="0" smtClean="0"/>
              <a:t>1".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56616" y="4639329"/>
            <a:ext cx="6995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Inbetriebnahme des "Bicherbus 2", eines Fahrzeugs mit identischem Modell und Betrieb wie 2011</a:t>
            </a:r>
            <a:r>
              <a:rPr lang="de-DE" sz="2400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Anschluss an das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nationale Bibliotheksnetzwerk </a:t>
            </a:r>
            <a:r>
              <a:rPr lang="de-DE" sz="2400" dirty="0" smtClean="0"/>
              <a:t>bibnet.lu.</a:t>
            </a:r>
            <a:endParaRPr lang="en-US" sz="2400" dirty="0"/>
          </a:p>
        </p:txBody>
      </p:sp>
      <p:pic>
        <p:nvPicPr>
          <p:cNvPr id="16" name="Image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26" y="5254191"/>
            <a:ext cx="345186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92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10" grpId="0" build="p"/>
      <p:bldP spid="11" grpId="0" animBg="1"/>
      <p:bldP spid="13" grpId="0" animBg="1"/>
      <p:bldP spid="14" grpId="0" animBg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7938516" y="-246888"/>
            <a:ext cx="7620" cy="7200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6616" y="539496"/>
            <a:ext cx="6784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Aufnahme der Bestände in den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Kollektivkatalog</a:t>
            </a:r>
            <a:r>
              <a:rPr lang="de-DE" sz="2400" dirty="0"/>
              <a:t>, der über a-z.lu zugänglich ist.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78192" y="539496"/>
            <a:ext cx="1320648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2014/15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616" y="2783669"/>
            <a:ext cx="699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Verlegung des Dienstes</a:t>
            </a:r>
            <a:r>
              <a:rPr lang="de-DE" sz="2400" dirty="0"/>
              <a:t> in die neue Nationalbibliothek </a:t>
            </a:r>
            <a:r>
              <a:rPr lang="de-DE" sz="2400" dirty="0" smtClean="0"/>
              <a:t>Luxemburg </a:t>
            </a:r>
            <a:r>
              <a:rPr lang="de-DE" sz="2400" dirty="0"/>
              <a:t>in </a:t>
            </a:r>
            <a:r>
              <a:rPr lang="de-DE" sz="2400" dirty="0" smtClean="0"/>
              <a:t>Kirchberg.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21880" y="2832291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2019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0160" y="5125086"/>
            <a:ext cx="1033272" cy="461665"/>
          </a:xfrm>
          <a:prstGeom prst="rect">
            <a:avLst/>
          </a:prstGeom>
          <a:solidFill>
            <a:srgbClr val="A2CFE0"/>
          </a:solidFill>
          <a:ln w="762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2022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616" y="5125086"/>
            <a:ext cx="699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Der Bicherbus bekommt </a:t>
            </a:r>
            <a:r>
              <a:rPr lang="de-DE" sz="2400" dirty="0" smtClean="0"/>
              <a:t>eine </a:t>
            </a:r>
            <a:r>
              <a:rPr lang="de-DE" sz="2400" u="sng" dirty="0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rPr>
              <a:t>neue visuelle Identität</a:t>
            </a:r>
            <a:r>
              <a:rPr lang="de-DE" sz="2400" dirty="0" smtClean="0"/>
              <a:t>.</a:t>
            </a:r>
            <a:endParaRPr lang="en-US" sz="2400" dirty="0"/>
          </a:p>
        </p:txBody>
      </p:sp>
      <p:pic>
        <p:nvPicPr>
          <p:cNvPr id="15" name="Image 1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88" y="810797"/>
            <a:ext cx="2471547" cy="3295396"/>
          </a:xfrm>
          <a:prstGeom prst="rect">
            <a:avLst/>
          </a:prstGeom>
        </p:spPr>
      </p:pic>
      <p:pic>
        <p:nvPicPr>
          <p:cNvPr id="18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88" y="4908431"/>
            <a:ext cx="3022229" cy="12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99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10" grpId="0" build="p"/>
      <p:bldP spid="11" grpId="0" animBg="1"/>
      <p:bldP spid="1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972" y="2404871"/>
            <a:ext cx="5267228" cy="3922776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 smtClean="0"/>
              <a:t>Länge</a:t>
            </a:r>
            <a:r>
              <a:rPr lang="en-US" sz="2400" b="1" dirty="0" smtClean="0"/>
              <a:t>/Breite:</a:t>
            </a:r>
            <a:r>
              <a:rPr lang="en-US" sz="2400" dirty="0" smtClean="0"/>
              <a:t>12.200 </a:t>
            </a:r>
            <a:r>
              <a:rPr lang="en-US" sz="2400" dirty="0"/>
              <a:t>mm / 2.550 mm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 smtClean="0"/>
              <a:t>Höhe</a:t>
            </a:r>
            <a:r>
              <a:rPr lang="en-US" sz="2400" b="1" dirty="0" smtClean="0"/>
              <a:t>: </a:t>
            </a:r>
            <a:r>
              <a:rPr lang="en-US" sz="2400" dirty="0" smtClean="0"/>
              <a:t>36.500 </a:t>
            </a:r>
            <a:r>
              <a:rPr lang="en-US" sz="2400" dirty="0"/>
              <a:t>mm (</a:t>
            </a:r>
            <a:r>
              <a:rPr lang="en-US" sz="2400" dirty="0" err="1"/>
              <a:t>Antenne</a:t>
            </a:r>
            <a:r>
              <a:rPr lang="en-US" sz="2400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/>
              <a:t>Anzahl</a:t>
            </a:r>
            <a:r>
              <a:rPr lang="en-US" sz="2400" b="1" dirty="0"/>
              <a:t> der </a:t>
            </a:r>
            <a:r>
              <a:rPr lang="en-US" sz="2400" b="1" dirty="0" err="1" smtClean="0"/>
              <a:t>Achsen</a:t>
            </a:r>
            <a:r>
              <a:rPr lang="en-US" sz="2400" b="1" dirty="0" smtClean="0"/>
              <a:t>: </a:t>
            </a:r>
            <a:r>
              <a:rPr lang="en-US" sz="2400" dirty="0" smtClean="0"/>
              <a:t>2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 smtClean="0"/>
              <a:t>Radstand</a:t>
            </a:r>
            <a:r>
              <a:rPr lang="en-US" sz="2400" b="1" dirty="0" smtClean="0"/>
              <a:t>: </a:t>
            </a:r>
            <a:r>
              <a:rPr lang="en-US" sz="2400" dirty="0" smtClean="0"/>
              <a:t>6.080 </a:t>
            </a:r>
            <a:r>
              <a:rPr lang="en-US" sz="2400" dirty="0"/>
              <a:t>mm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 smtClean="0"/>
              <a:t>Wendekreis</a:t>
            </a:r>
            <a:r>
              <a:rPr lang="en-US" sz="2400" b="1" dirty="0" smtClean="0"/>
              <a:t>: </a:t>
            </a:r>
            <a:r>
              <a:rPr lang="en-US" sz="2400" dirty="0" smtClean="0"/>
              <a:t>21.070mm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 smtClean="0"/>
              <a:t>Tankvolumen</a:t>
            </a:r>
            <a:r>
              <a:rPr lang="en-US" sz="2400" b="1" dirty="0" smtClean="0"/>
              <a:t>: </a:t>
            </a:r>
            <a:r>
              <a:rPr lang="en-US" sz="2400" dirty="0" smtClean="0"/>
              <a:t>340 </a:t>
            </a:r>
            <a:r>
              <a:rPr lang="en-US" sz="2400" dirty="0"/>
              <a:t>Liter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/>
              <a:t>Zusätzlicher</a:t>
            </a:r>
            <a:r>
              <a:rPr lang="en-US" sz="2400" b="1" dirty="0"/>
              <a:t> </a:t>
            </a:r>
            <a:r>
              <a:rPr lang="en-US" sz="2400" b="1" dirty="0" err="1" smtClean="0"/>
              <a:t>AdBlue</a:t>
            </a:r>
            <a:r>
              <a:rPr lang="en-US" sz="2400" b="1" dirty="0" smtClean="0"/>
              <a:t>-Tank: </a:t>
            </a:r>
            <a:r>
              <a:rPr lang="en-US" sz="2400" dirty="0" smtClean="0"/>
              <a:t>35 </a:t>
            </a:r>
            <a:r>
              <a:rPr lang="en-US" sz="2400" dirty="0"/>
              <a:t>Liter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Art des </a:t>
            </a:r>
            <a:r>
              <a:rPr lang="en-US" sz="2400" b="1" dirty="0" smtClean="0"/>
              <a:t>Motors: </a:t>
            </a:r>
            <a:r>
              <a:rPr lang="en-US" sz="2400" dirty="0" err="1" smtClean="0"/>
              <a:t>Dieselmotor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404871"/>
            <a:ext cx="5650992" cy="392277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/>
              <a:t>Hersteller</a:t>
            </a:r>
            <a:r>
              <a:rPr lang="en-US" sz="2400" b="1" dirty="0"/>
              <a:t> des Motors: </a:t>
            </a:r>
            <a:r>
              <a:rPr lang="en-US" sz="2400" dirty="0" smtClean="0"/>
              <a:t>Mercedes-Benz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/>
              <a:t>Emissionsstandard</a:t>
            </a:r>
            <a:r>
              <a:rPr lang="en-US" sz="2400" b="1" dirty="0"/>
              <a:t>: </a:t>
            </a:r>
            <a:r>
              <a:rPr lang="en-US" sz="2400" dirty="0"/>
              <a:t>Euro 5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/>
              <a:t>Hubraum</a:t>
            </a:r>
            <a:r>
              <a:rPr lang="en-US" sz="2400" b="1" dirty="0"/>
              <a:t>: </a:t>
            </a:r>
            <a:r>
              <a:rPr lang="en-US" sz="2400" dirty="0"/>
              <a:t>7.71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/>
              <a:t>Motorleistung</a:t>
            </a:r>
            <a:r>
              <a:rPr lang="en-US" sz="2400" b="1" dirty="0"/>
              <a:t>: </a:t>
            </a:r>
            <a:r>
              <a:rPr lang="en-US" sz="2400" dirty="0"/>
              <a:t>260kw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Max. </a:t>
            </a:r>
            <a:r>
              <a:rPr lang="en-US" sz="2400" b="1" dirty="0" err="1"/>
              <a:t>Drehmoment</a:t>
            </a:r>
            <a:r>
              <a:rPr lang="en-US" sz="2400" b="1" dirty="0"/>
              <a:t>: </a:t>
            </a:r>
            <a:r>
              <a:rPr lang="en-US" sz="2400" dirty="0"/>
              <a:t>1.400 Nm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/>
              <a:t>Getriebe</a:t>
            </a:r>
            <a:r>
              <a:rPr lang="en-US" sz="2400" b="1" dirty="0"/>
              <a:t>: </a:t>
            </a:r>
            <a:r>
              <a:rPr lang="en-US" sz="2400" dirty="0" err="1"/>
              <a:t>Automatik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/>
              <a:t>Kapazität</a:t>
            </a:r>
            <a:r>
              <a:rPr lang="en-US" sz="2400" b="1" dirty="0"/>
              <a:t>: </a:t>
            </a:r>
            <a:r>
              <a:rPr lang="en-US" sz="2400" dirty="0" err="1"/>
              <a:t>ungefähr</a:t>
            </a:r>
            <a:r>
              <a:rPr lang="en-US" sz="2400" dirty="0"/>
              <a:t> 4500 </a:t>
            </a:r>
            <a:r>
              <a:rPr lang="en-US" sz="2400" dirty="0" err="1"/>
              <a:t>Medien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5435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nun?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Aufrüstung</a:t>
            </a:r>
            <a:r>
              <a:rPr lang="en-US" dirty="0" smtClean="0"/>
              <a:t> auf den 5G Standard</a:t>
            </a:r>
          </a:p>
          <a:p>
            <a:r>
              <a:rPr lang="en-US" dirty="0" err="1" smtClean="0"/>
              <a:t>Suche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neuen</a:t>
            </a:r>
            <a:r>
              <a:rPr lang="en-US" dirty="0" smtClean="0"/>
              <a:t> </a:t>
            </a:r>
            <a:r>
              <a:rPr lang="en-US" dirty="0" err="1" smtClean="0"/>
              <a:t>Fahrzeug</a:t>
            </a:r>
            <a:endParaRPr lang="en-US" dirty="0" smtClean="0"/>
          </a:p>
          <a:p>
            <a:r>
              <a:rPr lang="en-US" dirty="0" err="1" smtClean="0"/>
              <a:t>Warten</a:t>
            </a:r>
            <a:r>
              <a:rPr lang="en-US" dirty="0" smtClean="0"/>
              <a:t> auf das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Bibliotheksgesetz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571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5352" y="2352929"/>
            <a:ext cx="5623560" cy="3650551"/>
          </a:xfrm>
        </p:spPr>
        <p:txBody>
          <a:bodyPr anchor="ctr">
            <a:normAutofit/>
          </a:bodyPr>
          <a:lstStyle/>
          <a:p>
            <a:r>
              <a:rPr lang="en-US" sz="2800" b="1" dirty="0" smtClean="0">
                <a:solidFill>
                  <a:srgbClr val="F8C05B"/>
                </a:solidFill>
              </a:rPr>
              <a:t>Contact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Service Bicherbus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37D, avenue John F. Kennedy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L-1855 Luxembourg-Kirchberg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de-DE" sz="1700" dirty="0" smtClean="0">
                <a:solidFill>
                  <a:schemeClr val="bg1"/>
                </a:solidFill>
                <a:latin typeface="+mn-lt"/>
              </a:rPr>
              <a:t>(+352) 26559-240</a:t>
            </a:r>
            <a:endParaRPr lang="en-US" sz="1700" dirty="0" smtClean="0">
              <a:solidFill>
                <a:schemeClr val="bg1"/>
              </a:solidFill>
              <a:latin typeface="+mn-lt"/>
            </a:endParaRPr>
          </a:p>
          <a:p>
            <a:r>
              <a:rPr lang="de-DE" sz="1700" u="sng" dirty="0" smtClean="0">
                <a:solidFill>
                  <a:schemeClr val="bg1"/>
                </a:solidFill>
                <a:latin typeface="+mn-lt"/>
              </a:rPr>
              <a:t>bicherbus@bnl.etat.lu</a:t>
            </a:r>
          </a:p>
          <a:p>
            <a:r>
              <a:rPr lang="de-DE" sz="1700" u="sng" dirty="0" smtClean="0">
                <a:solidFill>
                  <a:schemeClr val="bg1"/>
                </a:solidFill>
                <a:latin typeface="+mn-lt"/>
              </a:rPr>
              <a:t>www.bicherbus.lu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C03CE65B-8DF6-A84F-A50D-7F3C0611C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4" r="-2" b="947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44545" y="1190693"/>
            <a:ext cx="8336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Danke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für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eure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Aufmerksamkeit</a:t>
            </a:r>
            <a:endParaRPr lang="fr-FR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6177134" y="2499799"/>
            <a:ext cx="13157" cy="343393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1" y="2352929"/>
            <a:ext cx="7754112" cy="365055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Clr>
                <a:srgbClr val="006DA1"/>
              </a:buClr>
              <a:buNone/>
            </a:pPr>
            <a:endParaRPr lang="en-US" dirty="0"/>
          </a:p>
          <a:p>
            <a:pPr>
              <a:buClr>
                <a:srgbClr val="006DA1"/>
              </a:buClr>
              <a:buFont typeface="Wingdings" panose="05000000000000000000" pitchFamily="2" charset="2"/>
              <a:buChar char="§"/>
            </a:pPr>
            <a:r>
              <a:rPr lang="de-DE" u="sng" dirty="0">
                <a:uFill>
                  <a:solidFill>
                    <a:srgbClr val="F8C05B"/>
                  </a:solidFill>
                </a:uFill>
              </a:rPr>
              <a:t>Insgesamt 6 Mitarbeiter</a:t>
            </a:r>
          </a:p>
          <a:p>
            <a:pPr>
              <a:buClr>
                <a:srgbClr val="006DA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davon 4 vollzeit- und 2 teilzeitbeschäftigt</a:t>
            </a:r>
          </a:p>
          <a:p>
            <a:pPr>
              <a:buClr>
                <a:srgbClr val="006DA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4 Lkw-Führerscheine</a:t>
            </a:r>
          </a:p>
          <a:p>
            <a:pPr marL="0" indent="0">
              <a:buClr>
                <a:srgbClr val="006DA1"/>
              </a:buClr>
              <a:buNone/>
            </a:pPr>
            <a:endParaRPr lang="de-DE" dirty="0" smtClean="0"/>
          </a:p>
          <a:p>
            <a:pPr>
              <a:buClr>
                <a:srgbClr val="006DA1"/>
              </a:buClr>
              <a:buFont typeface="Wingdings" panose="05000000000000000000" pitchFamily="2" charset="2"/>
              <a:buChar char="§"/>
            </a:pPr>
            <a:r>
              <a:rPr lang="de-DE" u="sng" dirty="0">
                <a:uFill>
                  <a:solidFill>
                    <a:srgbClr val="F8C05B"/>
                  </a:solidFill>
                </a:uFill>
              </a:rPr>
              <a:t>Michel Molinaro</a:t>
            </a:r>
          </a:p>
          <a:p>
            <a:pPr>
              <a:buClr>
                <a:srgbClr val="006DA1"/>
              </a:buClr>
              <a:buFont typeface="Wingdings" panose="05000000000000000000" pitchFamily="2" charset="2"/>
              <a:buChar char="§"/>
            </a:pPr>
            <a:r>
              <a:rPr lang="de-DE" dirty="0"/>
              <a:t>Leiter der Fahrbibliothek seit 2021</a:t>
            </a:r>
          </a:p>
          <a:p>
            <a:pPr>
              <a:buClr>
                <a:srgbClr val="006DA1"/>
              </a:buClr>
              <a:buFont typeface="Wingdings" panose="05000000000000000000" pitchFamily="2" charset="2"/>
              <a:buChar char="§"/>
            </a:pPr>
            <a:r>
              <a:rPr lang="de-DE" dirty="0"/>
              <a:t>Diensteintritt: </a:t>
            </a:r>
            <a:r>
              <a:rPr lang="de-DE" dirty="0" smtClean="0"/>
              <a:t>02/02/2009</a:t>
            </a:r>
          </a:p>
          <a:p>
            <a:pPr marL="0" indent="0">
              <a:buClr>
                <a:srgbClr val="006DA1"/>
              </a:buClr>
              <a:buNone/>
            </a:pP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4" y="2810205"/>
            <a:ext cx="3648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Überblick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384" y="2352929"/>
            <a:ext cx="5748671" cy="3650551"/>
          </a:xfrm>
        </p:spPr>
        <p:txBody>
          <a:bodyPr anchor="ctr"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Der </a:t>
            </a:r>
            <a:r>
              <a:rPr lang="de-DE" dirty="0" smtClean="0"/>
              <a:t>Bicherbus fährt </a:t>
            </a:r>
            <a:r>
              <a:rPr lang="de-DE" dirty="0"/>
              <a:t>in </a:t>
            </a:r>
            <a:r>
              <a:rPr lang="de-DE" u="sng" dirty="0" smtClean="0">
                <a:uFill>
                  <a:solidFill>
                    <a:srgbClr val="F8C05B"/>
                  </a:solidFill>
                </a:uFill>
              </a:rPr>
              <a:t>einem dreiwöchigen Rhythmus, 15 Touren</a:t>
            </a:r>
            <a:r>
              <a:rPr lang="de-DE" dirty="0" smtClean="0"/>
              <a:t> </a:t>
            </a:r>
            <a:r>
              <a:rPr lang="de-DE" dirty="0"/>
              <a:t>quer durchs </a:t>
            </a:r>
            <a:r>
              <a:rPr lang="de-DE" dirty="0" smtClean="0"/>
              <a:t>Land.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Er </a:t>
            </a:r>
            <a:r>
              <a:rPr lang="de-DE" dirty="0"/>
              <a:t>bedient im Sinne der Bücher- und Leseförderung </a:t>
            </a:r>
            <a:r>
              <a:rPr lang="de-DE" u="sng" dirty="0">
                <a:uFill>
                  <a:solidFill>
                    <a:srgbClr val="F8C05B"/>
                  </a:solidFill>
                </a:uFill>
              </a:rPr>
              <a:t>mehr als 80 Orte</a:t>
            </a:r>
            <a:r>
              <a:rPr lang="de-DE" dirty="0"/>
              <a:t> in </a:t>
            </a:r>
            <a:r>
              <a:rPr lang="de-DE" dirty="0" smtClean="0"/>
              <a:t>Luxemburg.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2" y="2352929"/>
            <a:ext cx="5118527" cy="36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Überblick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972" y="1825625"/>
            <a:ext cx="9491756" cy="14022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/>
              <a:t>Als </a:t>
            </a:r>
            <a:r>
              <a:rPr lang="en-US" dirty="0" err="1"/>
              <a:t>Teil</a:t>
            </a:r>
            <a:r>
              <a:rPr lang="en-US" dirty="0"/>
              <a:t> der </a:t>
            </a:r>
            <a:r>
              <a:rPr lang="en-US" dirty="0" err="1"/>
              <a:t>Nationalbibliothek</a:t>
            </a:r>
            <a:r>
              <a:rPr lang="en-US" dirty="0"/>
              <a:t> </a:t>
            </a:r>
            <a:r>
              <a:rPr lang="en-US" dirty="0" err="1"/>
              <a:t>untersteht</a:t>
            </a:r>
            <a:r>
              <a:rPr lang="en-US" dirty="0"/>
              <a:t> der </a:t>
            </a:r>
            <a:r>
              <a:rPr lang="en-US" dirty="0" smtClean="0"/>
              <a:t>Bicherbus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/>
              <a:t>Ministerium</a:t>
            </a:r>
            <a:r>
              <a:rPr lang="en-US" dirty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/>
              <a:t>Kultur</a:t>
            </a:r>
            <a:r>
              <a:rPr lang="en-US" dirty="0"/>
              <a:t> und </a:t>
            </a:r>
            <a:r>
              <a:rPr lang="en-US" dirty="0" err="1"/>
              <a:t>bietet</a:t>
            </a:r>
            <a:r>
              <a:rPr lang="en-US" dirty="0"/>
              <a:t> </a:t>
            </a:r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Dienste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Luxemburg 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8" y="3163824"/>
            <a:ext cx="2136870" cy="3346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7819" y="2712308"/>
            <a:ext cx="7595980" cy="414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>
                <a:solidFill>
                  <a:schemeClr val="accent6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accent6"/>
                </a:solidFill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u="sng" dirty="0" err="1">
                <a:uFill>
                  <a:solidFill>
                    <a:srgbClr val="FFC000"/>
                  </a:solidFill>
                </a:uFill>
              </a:rPr>
              <a:t>Landesfläche</a:t>
            </a:r>
            <a:r>
              <a:rPr lang="en-US" dirty="0"/>
              <a:t>: 2.586 </a:t>
            </a:r>
            <a:r>
              <a:rPr lang="en-US" dirty="0" smtClean="0"/>
              <a:t>km</a:t>
            </a:r>
            <a:r>
              <a:rPr lang="en-US" baseline="30000" dirty="0"/>
              <a:t>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12 </a:t>
            </a:r>
            <a:r>
              <a:rPr lang="en-US" dirty="0" err="1" smtClean="0"/>
              <a:t>Kantonen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u="sng" dirty="0" err="1">
                <a:uFill>
                  <a:solidFill>
                    <a:srgbClr val="FFC000"/>
                  </a:solidFill>
                </a:uFill>
              </a:rPr>
              <a:t>Gemeinden</a:t>
            </a:r>
            <a:r>
              <a:rPr lang="en-US" dirty="0"/>
              <a:t>: 102 </a:t>
            </a:r>
            <a:r>
              <a:rPr lang="en-US" dirty="0" smtClean="0"/>
              <a:t>(</a:t>
            </a:r>
            <a:r>
              <a:rPr lang="en-US" dirty="0" err="1" smtClean="0"/>
              <a:t>davon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77</a:t>
            </a:r>
            <a:r>
              <a:rPr lang="en-US" dirty="0" smtClean="0"/>
              <a:t> </a:t>
            </a:r>
            <a:r>
              <a:rPr lang="en-US" dirty="0" err="1"/>
              <a:t>vom</a:t>
            </a:r>
            <a:r>
              <a:rPr lang="en-US" dirty="0"/>
              <a:t> Bicherbus </a:t>
            </a:r>
            <a:r>
              <a:rPr lang="en-US" dirty="0" err="1"/>
              <a:t>bedient</a:t>
            </a:r>
            <a:r>
              <a:rPr lang="en-US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u="sng" dirty="0" err="1">
                <a:uFill>
                  <a:solidFill>
                    <a:srgbClr val="FFC000"/>
                  </a:solidFill>
                </a:uFill>
              </a:rPr>
              <a:t>Bevölkerung</a:t>
            </a:r>
            <a:r>
              <a:rPr lang="en-US" dirty="0"/>
              <a:t>: 661.000 </a:t>
            </a:r>
            <a:r>
              <a:rPr lang="en-US" dirty="0" err="1"/>
              <a:t>Einwohner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smtClean="0"/>
              <a:t>12 </a:t>
            </a:r>
            <a:r>
              <a:rPr lang="en-US" dirty="0" err="1" smtClean="0"/>
              <a:t>öffentliche</a:t>
            </a:r>
            <a:r>
              <a:rPr lang="en-US" dirty="0" smtClean="0"/>
              <a:t> </a:t>
            </a:r>
            <a:r>
              <a:rPr lang="en-US" dirty="0" err="1" smtClean="0"/>
              <a:t>Bibliotheken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Bibliotheksgesetz</a:t>
            </a:r>
            <a:r>
              <a:rPr lang="en-US" dirty="0" smtClean="0"/>
              <a:t> von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Überblick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336" y="2352929"/>
            <a:ext cx="5751576" cy="3650551"/>
          </a:xfrm>
        </p:spPr>
        <p:txBody>
          <a:bodyPr anchor="ctr">
            <a:normAutofit lnSpcReduction="10000"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Der </a:t>
            </a:r>
            <a:r>
              <a:rPr lang="de-DE" dirty="0"/>
              <a:t>Bestand des Bicherbus umfasst </a:t>
            </a:r>
            <a:r>
              <a:rPr lang="de-DE" u="sng" dirty="0">
                <a:uFill>
                  <a:solidFill>
                    <a:srgbClr val="F8C05B"/>
                  </a:solidFill>
                </a:uFill>
              </a:rPr>
              <a:t>mehr als 70.000 Dokumente</a:t>
            </a:r>
            <a:r>
              <a:rPr lang="de-DE" dirty="0"/>
              <a:t>, darunter Bücher, Hörbücher und DVDs für Kinder, Jugendliche und </a:t>
            </a:r>
            <a:r>
              <a:rPr lang="de-DE" dirty="0" smtClean="0"/>
              <a:t>Erwachsene.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Die </a:t>
            </a:r>
            <a:r>
              <a:rPr lang="de-DE" dirty="0"/>
              <a:t>Dokumente dienen der Weiterbildung, der </a:t>
            </a:r>
            <a:r>
              <a:rPr lang="de-DE" u="sng" dirty="0">
                <a:uFill>
                  <a:solidFill>
                    <a:srgbClr val="F8C05B"/>
                  </a:solidFill>
                </a:uFill>
              </a:rPr>
              <a:t>Freizeitlektüre</a:t>
            </a:r>
            <a:r>
              <a:rPr lang="de-DE" dirty="0"/>
              <a:t> sowie der </a:t>
            </a:r>
            <a:r>
              <a:rPr lang="de-DE" u="sng" dirty="0">
                <a:uFill>
                  <a:solidFill>
                    <a:srgbClr val="F8C05B"/>
                  </a:solidFill>
                </a:uFill>
              </a:rPr>
              <a:t>kulturellen Bereicherung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2" y="2358468"/>
            <a:ext cx="5118527" cy="363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Fakten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9" y="1764792"/>
            <a:ext cx="1730294" cy="1655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9" y="4389119"/>
            <a:ext cx="1730294" cy="1655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9816" y="1764792"/>
            <a:ext cx="8622792" cy="2139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accent6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accent6"/>
                </a:solidFill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de-DE" u="sng" dirty="0" smtClean="0">
                <a:uFill>
                  <a:solidFill>
                    <a:srgbClr val="F8C05B"/>
                  </a:solidFill>
                </a:uFill>
              </a:rPr>
              <a:t>1.865 eingeschriebene Nutzer</a:t>
            </a:r>
            <a:endParaRPr lang="de-DE" u="sng" dirty="0">
              <a:uFill>
                <a:solidFill>
                  <a:srgbClr val="F8C05B"/>
                </a:solidFill>
              </a:uFill>
            </a:endParaRPr>
          </a:p>
          <a:p>
            <a:r>
              <a:rPr lang="de-DE" dirty="0"/>
              <a:t>32% Kinder und Jugendliche (davon etwa 25% </a:t>
            </a:r>
            <a:r>
              <a:rPr lang="de-DE" dirty="0" smtClean="0"/>
              <a:t>0-10 Jährige</a:t>
            </a:r>
            <a:r>
              <a:rPr lang="de-DE" dirty="0"/>
              <a:t>)</a:t>
            </a:r>
          </a:p>
          <a:p>
            <a:r>
              <a:rPr lang="de-DE" dirty="0"/>
              <a:t>68% Erwachsene (davon etwa 17% Rentner)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9816" y="4389119"/>
            <a:ext cx="8622792" cy="203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800" u="sng">
                <a:solidFill>
                  <a:schemeClr val="accent6"/>
                </a:solidFill>
                <a:uFill>
                  <a:solidFill>
                    <a:srgbClr val="F8C05B"/>
                  </a:solidFill>
                </a:u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accent6"/>
                </a:solidFill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 smtClean="0"/>
              <a:t>38.053 </a:t>
            </a:r>
            <a:r>
              <a:rPr lang="de-DE" dirty="0"/>
              <a:t>Ausleihen im Jahr </a:t>
            </a:r>
            <a:r>
              <a:rPr lang="de-DE" dirty="0" smtClean="0"/>
              <a:t>2022(Januar-November)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u="none" dirty="0" smtClean="0"/>
              <a:t>78</a:t>
            </a:r>
            <a:r>
              <a:rPr lang="de-DE" u="none" dirty="0"/>
              <a:t>% deutschsprachige </a:t>
            </a:r>
            <a:r>
              <a:rPr lang="de-DE" u="none" dirty="0" smtClean="0"/>
              <a:t>Bücher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u="none" dirty="0" smtClean="0"/>
              <a:t>11% französische </a:t>
            </a:r>
            <a:r>
              <a:rPr lang="de-DE" u="none" dirty="0"/>
              <a:t>Bücher</a:t>
            </a:r>
            <a:endParaRPr lang="de-DE" u="non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u="none" dirty="0" smtClean="0"/>
              <a:t>  9% luxemburgische </a:t>
            </a:r>
            <a:r>
              <a:rPr lang="de-DE" u="none" dirty="0"/>
              <a:t>Bücher</a:t>
            </a:r>
            <a:endParaRPr lang="de-DE" u="non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u="none" dirty="0" smtClean="0"/>
              <a:t>  2% mehrsprachige </a:t>
            </a:r>
            <a:r>
              <a:rPr lang="de-DE" u="none" dirty="0"/>
              <a:t>Bücher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3709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Kurze</a:t>
            </a:r>
            <a:r>
              <a:rPr lang="en-US" dirty="0"/>
              <a:t> </a:t>
            </a:r>
            <a:r>
              <a:rPr lang="en-US" dirty="0" err="1"/>
              <a:t>Fakten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8965" y="1778859"/>
            <a:ext cx="7006014" cy="1555681"/>
          </a:xfrm>
        </p:spPr>
        <p:txBody>
          <a:bodyPr/>
          <a:lstStyle/>
          <a:p>
            <a:r>
              <a:rPr lang="en-US" dirty="0" smtClean="0"/>
              <a:t>   204 </a:t>
            </a:r>
            <a:r>
              <a:rPr lang="en-US" dirty="0" err="1" smtClean="0"/>
              <a:t>durchgeführte</a:t>
            </a:r>
            <a:r>
              <a:rPr lang="en-US" dirty="0" smtClean="0"/>
              <a:t> </a:t>
            </a:r>
            <a:r>
              <a:rPr lang="en-US" dirty="0" err="1" smtClean="0"/>
              <a:t>Touren</a:t>
            </a:r>
            <a:endParaRPr lang="en-US" dirty="0" smtClean="0"/>
          </a:p>
          <a:p>
            <a:r>
              <a:rPr lang="en-US" dirty="0" smtClean="0"/>
              <a:t>1.130 </a:t>
            </a:r>
            <a:r>
              <a:rPr lang="en-US" dirty="0" err="1"/>
              <a:t>durchgeführte</a:t>
            </a:r>
            <a:r>
              <a:rPr lang="en-US" dirty="0"/>
              <a:t> </a:t>
            </a:r>
            <a:r>
              <a:rPr lang="en-US" dirty="0" err="1"/>
              <a:t>Haltestellen</a:t>
            </a:r>
            <a:endParaRPr lang="en-US" dirty="0"/>
          </a:p>
          <a:p>
            <a:r>
              <a:rPr lang="en-US" dirty="0" smtClean="0"/>
              <a:t>24.766 </a:t>
            </a:r>
            <a:r>
              <a:rPr lang="en-US" dirty="0" err="1" smtClean="0"/>
              <a:t>zurückgelegte</a:t>
            </a:r>
            <a:r>
              <a:rPr lang="en-US" dirty="0" smtClean="0"/>
              <a:t> </a:t>
            </a:r>
            <a:r>
              <a:rPr lang="en-US" dirty="0" err="1" smtClean="0"/>
              <a:t>Kilometern</a:t>
            </a:r>
            <a:endParaRPr lang="en-US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r="3942"/>
          <a:stretch/>
        </p:blipFill>
        <p:spPr>
          <a:xfrm rot="5400000">
            <a:off x="-1032812" y="2789249"/>
            <a:ext cx="5164058" cy="2808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3"/>
          <a:stretch/>
        </p:blipFill>
        <p:spPr>
          <a:xfrm rot="5400000">
            <a:off x="8354392" y="3003781"/>
            <a:ext cx="4051978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Einschreibung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5652" y="2460886"/>
            <a:ext cx="5114827" cy="3684319"/>
          </a:xfrm>
        </p:spPr>
        <p:txBody>
          <a:bodyPr anchor="ctr"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Der Bicherbus-Dienst ist </a:t>
            </a:r>
            <a:r>
              <a:rPr lang="de-DE" u="sng" dirty="0" smtClean="0">
                <a:uFill>
                  <a:solidFill>
                    <a:srgbClr val="F8C05B"/>
                  </a:solidFill>
                </a:uFill>
              </a:rPr>
              <a:t>kostenlos</a:t>
            </a:r>
            <a:r>
              <a:rPr lang="de-DE" dirty="0" smtClean="0"/>
              <a:t>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Das </a:t>
            </a:r>
            <a:r>
              <a:rPr lang="de-DE" dirty="0"/>
              <a:t>Anmeldeformular </a:t>
            </a:r>
            <a:r>
              <a:rPr lang="de-DE" dirty="0" smtClean="0"/>
              <a:t>kann per E-Mail samt elektronischer Unterschrift zugeschickt werden.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5" y="2460886"/>
            <a:ext cx="5181600" cy="3684319"/>
          </a:xfrm>
        </p:spPr>
      </p:pic>
    </p:spTree>
    <p:extLst>
      <p:ext uri="{BB962C8B-B14F-4D97-AF65-F5344CB8AC3E}">
        <p14:creationId xmlns:p14="http://schemas.microsoft.com/office/powerpoint/2010/main" val="412313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Ausleihe</a:t>
            </a:r>
            <a:r>
              <a:rPr lang="en-US" dirty="0" smtClean="0"/>
              <a:t> und </a:t>
            </a:r>
            <a:r>
              <a:rPr lang="en-US" dirty="0" err="1" smtClean="0"/>
              <a:t>Rückgabe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972" y="1825625"/>
            <a:ext cx="8778524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Dokumente können </a:t>
            </a:r>
            <a:r>
              <a:rPr lang="de-DE" u="sng" dirty="0">
                <a:uFill>
                  <a:solidFill>
                    <a:srgbClr val="F8C05B"/>
                  </a:solidFill>
                </a:uFill>
              </a:rPr>
              <a:t>mind. 5 Werktage im Voraus</a:t>
            </a:r>
            <a:r>
              <a:rPr lang="de-DE" dirty="0">
                <a:uFill>
                  <a:solidFill>
                    <a:srgbClr val="F8C05B"/>
                  </a:solidFill>
                </a:uFill>
              </a:rPr>
              <a:t> </a:t>
            </a:r>
            <a:r>
              <a:rPr lang="de-DE" dirty="0"/>
              <a:t>über </a:t>
            </a:r>
            <a:r>
              <a:rPr lang="de-DE" dirty="0" smtClean="0"/>
              <a:t>den </a:t>
            </a:r>
            <a:r>
              <a:rPr lang="de-DE" smtClean="0"/>
              <a:t>Online-Katalog </a:t>
            </a:r>
            <a:r>
              <a:rPr lang="de-DE" smtClean="0"/>
              <a:t>a-z.lu* </a:t>
            </a:r>
            <a:r>
              <a:rPr lang="de-DE" dirty="0"/>
              <a:t>reserviert und dann an der gewählten Haltestelle abgeholt </a:t>
            </a:r>
            <a:r>
              <a:rPr lang="de-DE" dirty="0" smtClean="0"/>
              <a:t>werden.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Jeder </a:t>
            </a:r>
            <a:r>
              <a:rPr lang="de-DE" dirty="0"/>
              <a:t>Nutzer kann bis zu </a:t>
            </a:r>
            <a:r>
              <a:rPr lang="de-DE" u="sng" dirty="0">
                <a:uFill>
                  <a:solidFill>
                    <a:srgbClr val="F8C05B"/>
                  </a:solidFill>
                </a:uFill>
              </a:rPr>
              <a:t>20 </a:t>
            </a:r>
            <a:r>
              <a:rPr lang="de-DE" u="sng" dirty="0" smtClean="0">
                <a:uFill>
                  <a:solidFill>
                    <a:srgbClr val="F8C05B"/>
                  </a:solidFill>
                </a:uFill>
              </a:rPr>
              <a:t>Dokumente</a:t>
            </a:r>
            <a:r>
              <a:rPr lang="de-DE" dirty="0" smtClean="0"/>
              <a:t> </a:t>
            </a:r>
            <a:r>
              <a:rPr lang="de-DE" dirty="0"/>
              <a:t>ausleihen. Die Leihfrist beträgt 42 Tage und 21 Tage für Dokumente, die zum Zeitpunkt der Ausleihe von anderen Lesern reserviert wurden.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Die ausgeliehenen Dokumente können nicht nur beim Bicherbus, sondern jederzeit auch über </a:t>
            </a:r>
            <a:r>
              <a:rPr lang="de-DE" dirty="0" smtClean="0"/>
              <a:t>eine </a:t>
            </a:r>
            <a:r>
              <a:rPr lang="de-DE" u="sng" dirty="0">
                <a:uFill>
                  <a:solidFill>
                    <a:srgbClr val="F8C05B"/>
                  </a:solidFill>
                </a:uFill>
              </a:rPr>
              <a:t>automatische Rückgabevorrichtung</a:t>
            </a:r>
            <a:r>
              <a:rPr lang="de-DE" dirty="0"/>
              <a:t> außerhalb des Gebäudes der </a:t>
            </a:r>
            <a:r>
              <a:rPr lang="de-DE" dirty="0" smtClean="0"/>
              <a:t>Nationalbibliothek zurückgegeben </a:t>
            </a:r>
            <a:r>
              <a:rPr lang="de-DE" dirty="0"/>
              <a:t>werden.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nL">
      <a:dk1>
        <a:srgbClr val="3A3939"/>
      </a:dk1>
      <a:lt1>
        <a:sysClr val="window" lastClr="FFFFFF"/>
      </a:lt1>
      <a:dk2>
        <a:srgbClr val="928F8F"/>
      </a:dk2>
      <a:lt2>
        <a:srgbClr val="E7E6E6"/>
      </a:lt2>
      <a:accent1>
        <a:srgbClr val="006DA1"/>
      </a:accent1>
      <a:accent2>
        <a:srgbClr val="8C6239"/>
      </a:accent2>
      <a:accent3>
        <a:srgbClr val="C9AD7D"/>
      </a:accent3>
      <a:accent4>
        <a:srgbClr val="AC3E33"/>
      </a:accent4>
      <a:accent5>
        <a:srgbClr val="87B700"/>
      </a:accent5>
      <a:accent6>
        <a:srgbClr val="3A3939"/>
      </a:accent6>
      <a:hlink>
        <a:srgbClr val="006DA1"/>
      </a:hlink>
      <a:folHlink>
        <a:srgbClr val="8C6239"/>
      </a:folHlink>
    </a:clrScheme>
    <a:fontScheme name="Bn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812</Words>
  <Application>Microsoft Office PowerPoint</Application>
  <PresentationFormat>Widescreen</PresentationFormat>
  <Paragraphs>121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Georgia</vt:lpstr>
      <vt:lpstr>Office Theme</vt:lpstr>
      <vt:lpstr>Der Bicherbus Rollende Bücher - ländlicher Leseservice </vt:lpstr>
      <vt:lpstr>Unser Team</vt:lpstr>
      <vt:lpstr>Überblick</vt:lpstr>
      <vt:lpstr>Überblick</vt:lpstr>
      <vt:lpstr>Überblick</vt:lpstr>
      <vt:lpstr>Kurze Fakten</vt:lpstr>
      <vt:lpstr>Kurze Fakten</vt:lpstr>
      <vt:lpstr>Einschreibung</vt:lpstr>
      <vt:lpstr>Ausleihe und Rückgabe</vt:lpstr>
      <vt:lpstr>Geschichtlicher Überblick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Technische Daten</vt:lpstr>
      <vt:lpstr>Was nun?</vt:lpstr>
      <vt:lpstr>PowerPoint Presentation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 Muhlen</dc:creator>
  <cp:lastModifiedBy>Michel Molinaro</cp:lastModifiedBy>
  <cp:revision>58</cp:revision>
  <cp:lastPrinted>2023-07-17T12:21:48Z</cp:lastPrinted>
  <dcterms:created xsi:type="dcterms:W3CDTF">2022-06-09T12:21:25Z</dcterms:created>
  <dcterms:modified xsi:type="dcterms:W3CDTF">2023-07-24T11:38:36Z</dcterms:modified>
</cp:coreProperties>
</file>