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2"/>
  </p:notesMasterIdLst>
  <p:sldIdLst>
    <p:sldId id="256" r:id="rId2"/>
    <p:sldId id="260" r:id="rId3"/>
    <p:sldId id="264" r:id="rId4"/>
    <p:sldId id="268" r:id="rId5"/>
    <p:sldId id="307" r:id="rId6"/>
    <p:sldId id="291" r:id="rId7"/>
    <p:sldId id="306" r:id="rId8"/>
    <p:sldId id="266" r:id="rId9"/>
    <p:sldId id="285" r:id="rId10"/>
    <p:sldId id="267" r:id="rId11"/>
    <p:sldId id="271" r:id="rId12"/>
    <p:sldId id="294" r:id="rId13"/>
    <p:sldId id="298" r:id="rId14"/>
    <p:sldId id="303" r:id="rId15"/>
    <p:sldId id="284" r:id="rId16"/>
    <p:sldId id="301" r:id="rId17"/>
    <p:sldId id="302" r:id="rId18"/>
    <p:sldId id="287" r:id="rId19"/>
    <p:sldId id="308" r:id="rId20"/>
    <p:sldId id="30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otaja" initials="t" lastIdx="4" clrIdx="0">
    <p:extLst>
      <p:ext uri="{19B8F6BF-5375-455C-9EA6-DF929625EA0E}">
        <p15:presenceInfo xmlns:p15="http://schemas.microsoft.com/office/powerpoint/2012/main" userId="tootaja" providerId="None"/>
      </p:ext>
    </p:extLst>
  </p:cmAuthor>
  <p:cmAuthor id="2" name="Annika Marsh" initials="AM" lastIdx="1" clrIdx="1">
    <p:extLst>
      <p:ext uri="{19B8F6BF-5375-455C-9EA6-DF929625EA0E}">
        <p15:presenceInfo xmlns:p15="http://schemas.microsoft.com/office/powerpoint/2012/main" userId="Annika Mars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FF3300"/>
    <a:srgbClr val="FFFF99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9" autoAdjust="0"/>
    <p:restoredTop sz="94343" autoAdjust="0"/>
  </p:normalViewPr>
  <p:slideViewPr>
    <p:cSldViewPr snapToGrid="0">
      <p:cViewPr varScale="1">
        <p:scale>
          <a:sx n="113" d="100"/>
          <a:sy n="113" d="100"/>
        </p:scale>
        <p:origin x="114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197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sksrv\Users$\Annika\Documents\Aruanded\14.a%20arvud%20kokk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924659607663118E-3"/>
          <c:y val="2.1763216207660651E-2"/>
          <c:w val="0.99780753403923372"/>
          <c:h val="0.86906753731994324"/>
        </c:manualLayout>
      </c:layout>
      <c:lineChart>
        <c:grouping val="standard"/>
        <c:varyColors val="0"/>
        <c:ser>
          <c:idx val="0"/>
          <c:order val="0"/>
          <c:tx>
            <c:strRef>
              <c:f>Leht1!$B$1</c:f>
              <c:strCache>
                <c:ptCount val="1"/>
                <c:pt idx="0">
                  <c:v>VISITORS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6"/>
              <c:layout>
                <c:manualLayout>
                  <c:x val="-3.6586743524008085E-2"/>
                  <c:y val="1.97839630801128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091275781366513E-2"/>
                      <c:h val="3.87470930449933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199-42FF-A40A-C75A2FC5A106}"/>
                </c:ext>
              </c:extLst>
            </c:dLbl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Leht1!$A$2:$A$16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Leht1!$B$2:$B$16</c:f>
              <c:numCache>
                <c:formatCode>General</c:formatCode>
                <c:ptCount val="15"/>
                <c:pt idx="0">
                  <c:v>4974</c:v>
                </c:pt>
                <c:pt idx="1">
                  <c:v>9523</c:v>
                </c:pt>
                <c:pt idx="2" formatCode="#,##0">
                  <c:v>12280</c:v>
                </c:pt>
                <c:pt idx="3" formatCode="#,##0">
                  <c:v>13309</c:v>
                </c:pt>
                <c:pt idx="4">
                  <c:v>9133</c:v>
                </c:pt>
                <c:pt idx="5" formatCode="#,##0">
                  <c:v>11377</c:v>
                </c:pt>
                <c:pt idx="6" formatCode="#,##0">
                  <c:v>12149</c:v>
                </c:pt>
                <c:pt idx="7" formatCode="#,##0">
                  <c:v>12540</c:v>
                </c:pt>
                <c:pt idx="8" formatCode="#,##0">
                  <c:v>12143</c:v>
                </c:pt>
                <c:pt idx="9" formatCode="#,##0">
                  <c:v>11014</c:v>
                </c:pt>
                <c:pt idx="10" formatCode="#,##0">
                  <c:v>13405</c:v>
                </c:pt>
                <c:pt idx="11" formatCode="#,##0">
                  <c:v>15182</c:v>
                </c:pt>
                <c:pt idx="12" formatCode="#,##0">
                  <c:v>7933</c:v>
                </c:pt>
                <c:pt idx="13" formatCode="#,##0">
                  <c:v>8584</c:v>
                </c:pt>
                <c:pt idx="14" formatCode="#,##0">
                  <c:v>13361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99-42FF-A40A-C75A2FC5A106}"/>
            </c:ext>
          </c:extLst>
        </c:ser>
        <c:ser>
          <c:idx val="1"/>
          <c:order val="1"/>
          <c:tx>
            <c:strRef>
              <c:f>Leht1!$C$1</c:f>
              <c:strCache>
                <c:ptCount val="1"/>
                <c:pt idx="0">
                  <c:v>INC. CHILDREN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Leht1!$A$2:$A$16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Leht1!$C$2:$C$16</c:f>
              <c:numCache>
                <c:formatCode>General</c:formatCode>
                <c:ptCount val="15"/>
                <c:pt idx="0">
                  <c:v>2438</c:v>
                </c:pt>
                <c:pt idx="1">
                  <c:v>4260</c:v>
                </c:pt>
                <c:pt idx="2">
                  <c:v>4935</c:v>
                </c:pt>
                <c:pt idx="3">
                  <c:v>3397</c:v>
                </c:pt>
                <c:pt idx="4">
                  <c:v>3544</c:v>
                </c:pt>
                <c:pt idx="5">
                  <c:v>4256</c:v>
                </c:pt>
                <c:pt idx="6">
                  <c:v>4935</c:v>
                </c:pt>
                <c:pt idx="7">
                  <c:v>5268</c:v>
                </c:pt>
                <c:pt idx="8">
                  <c:v>5122</c:v>
                </c:pt>
                <c:pt idx="9">
                  <c:v>4947</c:v>
                </c:pt>
                <c:pt idx="10">
                  <c:v>5707</c:v>
                </c:pt>
                <c:pt idx="11">
                  <c:v>6140</c:v>
                </c:pt>
                <c:pt idx="12">
                  <c:v>2383</c:v>
                </c:pt>
                <c:pt idx="13">
                  <c:v>2572</c:v>
                </c:pt>
                <c:pt idx="14">
                  <c:v>5047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99-42FF-A40A-C75A2FC5A106}"/>
            </c:ext>
          </c:extLst>
        </c:ser>
        <c:ser>
          <c:idx val="2"/>
          <c:order val="2"/>
          <c:tx>
            <c:strRef>
              <c:f>Leht1!$D$1</c:f>
              <c:strCache>
                <c:ptCount val="1"/>
                <c:pt idx="0">
                  <c:v>LOANS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14"/>
              <c:layout>
                <c:manualLayout>
                  <c:x val="-3.1001463354413009E-2"/>
                  <c:y val="-1.9784742006964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35280331228859E-2"/>
                      <c:h val="3.87470930449933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199-42FF-A40A-C75A2FC5A106}"/>
                </c:ext>
              </c:extLst>
            </c:dLbl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Leht1!$A$2:$A$16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Leht1!$D$2:$D$16</c:f>
              <c:numCache>
                <c:formatCode>#,##0</c:formatCode>
                <c:ptCount val="15"/>
                <c:pt idx="0" formatCode="General">
                  <c:v>6979</c:v>
                </c:pt>
                <c:pt idx="1">
                  <c:v>16304</c:v>
                </c:pt>
                <c:pt idx="2">
                  <c:v>20445</c:v>
                </c:pt>
                <c:pt idx="3">
                  <c:v>26036</c:v>
                </c:pt>
                <c:pt idx="4">
                  <c:v>16264</c:v>
                </c:pt>
                <c:pt idx="5">
                  <c:v>21181</c:v>
                </c:pt>
                <c:pt idx="6">
                  <c:v>21401</c:v>
                </c:pt>
                <c:pt idx="7">
                  <c:v>18811</c:v>
                </c:pt>
                <c:pt idx="8">
                  <c:v>17557</c:v>
                </c:pt>
                <c:pt idx="9">
                  <c:v>16781</c:v>
                </c:pt>
                <c:pt idx="10">
                  <c:v>18084</c:v>
                </c:pt>
                <c:pt idx="11">
                  <c:v>17348</c:v>
                </c:pt>
                <c:pt idx="12">
                  <c:v>14090</c:v>
                </c:pt>
                <c:pt idx="13">
                  <c:v>15016</c:v>
                </c:pt>
                <c:pt idx="14">
                  <c:v>19354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199-42FF-A40A-C75A2FC5A10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16735088"/>
        <c:axId val="2016728848"/>
      </c:lineChart>
      <c:catAx>
        <c:axId val="201673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cap="all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6728848"/>
        <c:crosses val="autoZero"/>
        <c:auto val="1"/>
        <c:lblAlgn val="ctr"/>
        <c:lblOffset val="100"/>
        <c:noMultiLvlLbl val="0"/>
      </c:catAx>
      <c:valAx>
        <c:axId val="20167288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1673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446383840803169"/>
          <c:y val="0.15645935746291381"/>
          <c:w val="0.37289099473064852"/>
          <c:h val="8.325995842400041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10T18:10:19.41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923B5-1333-4942-9E15-6586155782F2}" type="datetimeFigureOut">
              <a:rPr lang="et-EE" smtClean="0"/>
              <a:t>11.07.2023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46BCB-3D91-4848-B963-132A1784A2B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9779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46BCB-3D91-4848-B963-132A1784A2BC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9156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46BCB-3D91-4848-B963-132A1784A2BC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4909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46BCB-3D91-4848-B963-132A1784A2BC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724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46BCB-3D91-4848-B963-132A1784A2BC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9828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46BCB-3D91-4848-B963-132A1784A2BC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569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B46BCB-3D91-4848-B963-132A1784A2BC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8693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0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9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78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6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366"/>
            <a:ext cx="12182475" cy="6863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Clik</a:t>
            </a:r>
            <a:r>
              <a:rPr lang="en-US" dirty="0" smtClean="0"/>
              <a:t>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94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69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340" y="0"/>
            <a:ext cx="19347180" cy="10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7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9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6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79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4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0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7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2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81" r:id="rId9"/>
    <p:sldLayoutId id="2147483677" r:id="rId10"/>
    <p:sldLayoutId id="2147483678" r:id="rId11"/>
    <p:sldLayoutId id="2147483679" r:id="rId12"/>
    <p:sldLayoutId id="2147483680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linkedin.com/in/annikamarsh/" TargetMode="External"/><Relationship Id="rId7" Type="http://schemas.openxmlformats.org/officeDocument/2006/relationships/image" Target="../media/image50.png"/><Relationship Id="rId2" Type="http://schemas.openxmlformats.org/officeDocument/2006/relationships/hyperlink" Target="mailto:Annika.Marsh@tln.lib.e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facebook.com/KatarinaJee" TargetMode="External"/><Relationship Id="rId9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30" y="-272143"/>
            <a:ext cx="10211061" cy="7658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1620" y="1255954"/>
            <a:ext cx="4453545" cy="1739347"/>
          </a:xfrm>
        </p:spPr>
        <p:txBody>
          <a:bodyPr>
            <a:normAutofit fontScale="90000"/>
          </a:bodyPr>
          <a:lstStyle/>
          <a:p>
            <a:pPr algn="r">
              <a:lnSpc>
                <a:spcPct val="102000"/>
              </a:lnSpc>
            </a:pPr>
            <a:r>
              <a:rPr lang="et-EE" dirty="0" smtClean="0">
                <a:latin typeface="Bahnschrift SemiBold" panose="020B0502040204020203" pitchFamily="34" charset="0"/>
              </a:rPr>
              <a:t>Service in tallinn</a:t>
            </a:r>
            <a:endParaRPr lang="et-EE" dirty="0">
              <a:latin typeface="Bahnschrift SemiBold" panose="020B0502040204020203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2356" y="134288"/>
            <a:ext cx="10777842" cy="1121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500" dirty="0" smtClean="0">
                <a:latin typeface="Bahnschrift SemiBold" panose="020B0502040204020203" pitchFamily="34" charset="0"/>
              </a:rPr>
              <a:t>The Estonian Mobile Library</a:t>
            </a:r>
            <a:endParaRPr lang="et-EE" sz="55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u kohatäide 3" descr="pi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4" y="147253"/>
            <a:ext cx="11180618" cy="62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5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924" y="240108"/>
            <a:ext cx="5842000" cy="624204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et-EE" sz="2800" b="1" dirty="0" smtClean="0">
                <a:solidFill>
                  <a:srgbClr val="0070C0"/>
                </a:solidFill>
              </a:rPr>
              <a:t>Bus’ Collection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4,000 books </a:t>
            </a:r>
            <a:r>
              <a:rPr lang="en-US" sz="2000" dirty="0" smtClean="0"/>
              <a:t>on board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Collection updated regularly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Book ordering from Pelguranna Branch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Books for adults, youth and children in Estonian, Russian and English, also Ukraine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Magazines for adults and children in Estonian and Russian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Audiobooks for adults and children in Estonian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E-reader for e-books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87" y="240108"/>
            <a:ext cx="4875651" cy="62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900" y="481417"/>
            <a:ext cx="6056156" cy="392415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2800" b="1" dirty="0" smtClean="0">
                <a:solidFill>
                  <a:srgbClr val="0070C0"/>
                </a:solidFill>
              </a:rPr>
              <a:t>E</a:t>
            </a:r>
            <a:r>
              <a:rPr lang="en-US" sz="2800" b="1" dirty="0" err="1" smtClean="0">
                <a:solidFill>
                  <a:srgbClr val="0070C0"/>
                </a:solidFill>
              </a:rPr>
              <a:t>ducational</a:t>
            </a:r>
            <a:r>
              <a:rPr lang="et-EE" sz="2800" b="1" dirty="0" smtClean="0">
                <a:solidFill>
                  <a:srgbClr val="0070C0"/>
                </a:solidFill>
              </a:rPr>
              <a:t> P</a:t>
            </a:r>
            <a:r>
              <a:rPr lang="en-US" sz="2800" b="1" dirty="0" err="1" smtClean="0">
                <a:solidFill>
                  <a:srgbClr val="0070C0"/>
                </a:solidFill>
              </a:rPr>
              <a:t>rograms</a:t>
            </a:r>
            <a:endParaRPr lang="et-EE" sz="28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O</a:t>
            </a:r>
            <a:r>
              <a:rPr lang="et-EE" sz="2200" dirty="0" smtClean="0"/>
              <a:t>nly on Fridays</a:t>
            </a:r>
            <a:endParaRPr lang="en-US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Schools, </a:t>
            </a:r>
            <a:r>
              <a:rPr lang="et-EE" sz="2200" dirty="0" smtClean="0"/>
              <a:t>Kindergartens and Childcare Centres</a:t>
            </a:r>
            <a:endParaRPr lang="en-US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25</a:t>
            </a:r>
            <a:r>
              <a:rPr lang="en-US" sz="2200" dirty="0" smtClean="0"/>
              <a:t> minutes</a:t>
            </a:r>
            <a:r>
              <a:rPr lang="et-EE" sz="2200" dirty="0" smtClean="0"/>
              <a:t> for one group</a:t>
            </a:r>
            <a:endParaRPr lang="en-US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4 </a:t>
            </a:r>
            <a:r>
              <a:rPr lang="en-US" sz="2200" dirty="0" smtClean="0"/>
              <a:t>groups</a:t>
            </a:r>
            <a:r>
              <a:rPr lang="et-EE" sz="2200" dirty="0" smtClean="0"/>
              <a:t>,</a:t>
            </a:r>
            <a:r>
              <a:rPr lang="en-US" sz="2200" dirty="0" smtClean="0"/>
              <a:t> 25 kids</a:t>
            </a:r>
            <a:r>
              <a:rPr lang="et-EE" sz="2200" dirty="0" smtClean="0"/>
              <a:t> in a 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22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 </a:t>
            </a:r>
            <a:endParaRPr lang="et-EE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6" y="1474970"/>
            <a:ext cx="2690948" cy="3753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64" y="2654122"/>
            <a:ext cx="2593572" cy="35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5093" y="797098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smtClean="0">
                <a:solidFill>
                  <a:srgbClr val="0070C0"/>
                </a:solidFill>
              </a:rPr>
              <a:t>E</a:t>
            </a:r>
            <a:r>
              <a:rPr lang="en-US" sz="2800" b="1" dirty="0" smtClean="0">
                <a:solidFill>
                  <a:srgbClr val="0070C0"/>
                </a:solidFill>
              </a:rPr>
              <a:t>vents</a:t>
            </a:r>
            <a:endParaRPr lang="et-EE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495" y="1428383"/>
            <a:ext cx="4707330" cy="466281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Only on Fridays or on weekends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Participating </a:t>
            </a:r>
            <a:r>
              <a:rPr lang="en-US" sz="2200" dirty="0" smtClean="0"/>
              <a:t>in citywide </a:t>
            </a:r>
            <a:r>
              <a:rPr lang="et-EE" sz="2200" dirty="0" smtClean="0"/>
              <a:t>event</a:t>
            </a:r>
            <a:r>
              <a:rPr lang="en-US" sz="2200" dirty="0" smtClean="0"/>
              <a:t>s -</a:t>
            </a:r>
            <a:r>
              <a:rPr lang="et-EE" sz="2200" dirty="0" smtClean="0"/>
              <a:t> community events, festivals etc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Pop-up Library Bus in different </a:t>
            </a:r>
            <a:r>
              <a:rPr lang="en-US" sz="2200" dirty="0" smtClean="0"/>
              <a:t>locations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Joint events with other Branch Libraries </a:t>
            </a:r>
            <a:endParaRPr lang="et-EE" sz="2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Visiting </a:t>
            </a:r>
            <a:r>
              <a:rPr lang="en-US" sz="2200" dirty="0" smtClean="0"/>
              <a:t>a</a:t>
            </a:r>
            <a:r>
              <a:rPr lang="et-EE" sz="2200" dirty="0" smtClean="0"/>
              <a:t>dult </a:t>
            </a:r>
            <a:r>
              <a:rPr lang="en-US" sz="2200" dirty="0" smtClean="0"/>
              <a:t>c</a:t>
            </a:r>
            <a:r>
              <a:rPr lang="et-EE" sz="2200" dirty="0" smtClean="0"/>
              <a:t>are </a:t>
            </a:r>
            <a:r>
              <a:rPr lang="en-US" sz="2200" dirty="0"/>
              <a:t>h</a:t>
            </a:r>
            <a:r>
              <a:rPr lang="et-EE" sz="2200" dirty="0" smtClean="0"/>
              <a:t>omes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Visiting people with special needs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1428383"/>
            <a:ext cx="6658495" cy="46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1" y="3892439"/>
            <a:ext cx="3368768" cy="2736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235" y="1156370"/>
            <a:ext cx="4774897" cy="547213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Tallinn Maritime Days (3,000 visits)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Tallinn Old Town Days  (2,000 visits)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/>
              <a:t>Literary Street </a:t>
            </a:r>
            <a:r>
              <a:rPr lang="et-EE" sz="2000" dirty="0" smtClean="0"/>
              <a:t>Festival (1,500)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Tallinn Zoo Birthday Celebrations (1,000)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June 1st , National Children’s Day (1,000)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Youth</a:t>
            </a:r>
            <a:r>
              <a:rPr lang="fi-FI" sz="2000" dirty="0" smtClean="0"/>
              <a:t> </a:t>
            </a:r>
            <a:r>
              <a:rPr lang="et-EE" sz="2000" dirty="0" smtClean="0"/>
              <a:t>Song and Dance Festival (1,500)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/>
              <a:t>Maarjamäe </a:t>
            </a:r>
            <a:r>
              <a:rPr lang="en-US" sz="2000" dirty="0" smtClean="0"/>
              <a:t>Community </a:t>
            </a:r>
            <a:r>
              <a:rPr lang="et-EE" sz="2000" dirty="0" smtClean="0"/>
              <a:t>Fair (300)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t-EE" sz="2000" dirty="0" smtClean="0"/>
              <a:t>Food Truck Festival (1,500)</a:t>
            </a:r>
          </a:p>
          <a:p>
            <a:pPr>
              <a:lnSpc>
                <a:spcPct val="150000"/>
              </a:lnSpc>
            </a:pPr>
            <a:endParaRPr lang="et-EE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193211" y="489527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smtClean="0">
                <a:solidFill>
                  <a:srgbClr val="0070C0"/>
                </a:solidFill>
              </a:rPr>
              <a:t>E</a:t>
            </a:r>
            <a:r>
              <a:rPr lang="en-US" sz="2800" b="1" dirty="0" smtClean="0">
                <a:solidFill>
                  <a:srgbClr val="0070C0"/>
                </a:solidFill>
              </a:rPr>
              <a:t>vents</a:t>
            </a:r>
            <a:endParaRPr lang="et-EE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b="25922"/>
          <a:stretch/>
        </p:blipFill>
        <p:spPr>
          <a:xfrm>
            <a:off x="8674058" y="3892440"/>
            <a:ext cx="3366653" cy="273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11" y="1156371"/>
            <a:ext cx="3368768" cy="2656830"/>
          </a:xfrm>
          <a:prstGeom prst="rect">
            <a:avLst/>
          </a:prstGeom>
        </p:spPr>
      </p:pic>
      <p:pic>
        <p:nvPicPr>
          <p:cNvPr id="3074" name="Picture 2" descr="May be an image of 3 people, child and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58" y="1156371"/>
            <a:ext cx="3362494" cy="265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896862"/>
              </p:ext>
            </p:extLst>
          </p:nvPr>
        </p:nvGraphicFramePr>
        <p:xfrm>
          <a:off x="64008" y="100584"/>
          <a:ext cx="12024360" cy="662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31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2" y="265614"/>
            <a:ext cx="6203231" cy="368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69" y="3036331"/>
            <a:ext cx="6467302" cy="371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470" y="638289"/>
            <a:ext cx="284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 b="1" dirty="0" smtClean="0">
                <a:solidFill>
                  <a:srgbClr val="0070C0"/>
                </a:solidFill>
              </a:rPr>
              <a:t>THE FUTURE!</a:t>
            </a:r>
            <a:endParaRPr lang="et-EE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155" y="1323164"/>
            <a:ext cx="44600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/>
              <a:t>Planned to be completed in</a:t>
            </a:r>
            <a:r>
              <a:rPr lang="et-EE" sz="2200" dirty="0" smtClean="0"/>
              <a:t> 2024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1,000,000 euros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public procurement</a:t>
            </a:r>
            <a:endParaRPr lang="et-EE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20" y="532015"/>
            <a:ext cx="5479749" cy="2851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5" y="3383278"/>
            <a:ext cx="5313885" cy="2926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8495" y="4019738"/>
            <a:ext cx="3466013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Contest for the bus’ name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2 teams / 2 shifts?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More stops?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8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29" y="3878704"/>
            <a:ext cx="2423375" cy="2812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4" y="1086474"/>
            <a:ext cx="2290421" cy="25968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2553" y="475842"/>
            <a:ext cx="4077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smtClean="0">
                <a:solidFill>
                  <a:srgbClr val="0070C0"/>
                </a:solidFill>
              </a:rPr>
              <a:t>VERY SPECIAL VISITORS</a:t>
            </a:r>
            <a:endParaRPr lang="et-EE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3"/>
          <a:stretch/>
        </p:blipFill>
        <p:spPr>
          <a:xfrm>
            <a:off x="2502150" y="3858193"/>
            <a:ext cx="2159290" cy="2832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/>
          <a:stretch/>
        </p:blipFill>
        <p:spPr>
          <a:xfrm>
            <a:off x="131075" y="3858193"/>
            <a:ext cx="2209790" cy="2832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01" y="1086474"/>
            <a:ext cx="3029133" cy="2596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50" y="1086474"/>
            <a:ext cx="2991696" cy="2596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54" y="3858193"/>
            <a:ext cx="2203992" cy="2832968"/>
          </a:xfrm>
          <a:prstGeom prst="rect">
            <a:avLst/>
          </a:prstGeom>
        </p:spPr>
      </p:pic>
      <p:pic>
        <p:nvPicPr>
          <p:cNvPr id="2050" name="Picture 2" descr="No photo description available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25" y="3858193"/>
            <a:ext cx="2296382" cy="283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2 people, dog and tex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89" y="1086474"/>
            <a:ext cx="3349215" cy="259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30805"/>
            <a:ext cx="184731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pic>
        <p:nvPicPr>
          <p:cNvPr id="2054" name="Picture 6" descr="Raamatukogubuss &quot;Krõõt&quot; peab sünnipäe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7" y="2918049"/>
            <a:ext cx="5398020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ärva vallas alustas tööd raamatukogubuss | Eesti | ER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77" y="1134156"/>
            <a:ext cx="4815369" cy="33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42556" y="1134156"/>
            <a:ext cx="3759680" cy="161582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s</a:t>
            </a:r>
            <a:r>
              <a:rPr lang="et-EE" sz="2200" dirty="0" smtClean="0"/>
              <a:t>ince 2021 (July 1</a:t>
            </a:r>
            <a:r>
              <a:rPr lang="et-EE" dirty="0" smtClean="0"/>
              <a:t>st</a:t>
            </a:r>
            <a:r>
              <a:rPr lang="et-EE" sz="2200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1,000 books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50 stops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4277" y="4752004"/>
            <a:ext cx="3759680" cy="161582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145 </a:t>
            </a:r>
            <a:r>
              <a:rPr lang="et-EE" sz="2200" dirty="0"/>
              <a:t>patrons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4,500 visits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2,000 loans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0" y="448360"/>
            <a:ext cx="645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smtClean="0">
                <a:solidFill>
                  <a:srgbClr val="0070C0"/>
                </a:solidFill>
              </a:rPr>
              <a:t>JÄRVA MUNICIPALITY LIBRARY BUS „KRÕÕT“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485" y="382523"/>
            <a:ext cx="6673769" cy="6088160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</p:spPr>
        <p:txBody>
          <a:bodyPr wrap="square" lIns="180000" tIns="180000" rIns="180000" bIns="180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</a:rPr>
              <a:t>Annika Marsh, Chief Librarian</a:t>
            </a:r>
            <a:endParaRPr lang="en-US" sz="28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b="1" dirty="0" smtClean="0"/>
              <a:t>University of Tartu Viljandi Culture Academy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t-EE" sz="2000" b="1" dirty="0" smtClean="0"/>
              <a:t>                                (B.A, Library and Information Science)</a:t>
            </a:r>
          </a:p>
          <a:p>
            <a:pPr>
              <a:lnSpc>
                <a:spcPct val="150000"/>
              </a:lnSpc>
            </a:pPr>
            <a:endParaRPr lang="en-US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b="1" dirty="0" smtClean="0"/>
              <a:t>Tallinn Central Library, 15 years</a:t>
            </a:r>
          </a:p>
          <a:p>
            <a:pPr>
              <a:lnSpc>
                <a:spcPct val="150000"/>
              </a:lnSpc>
            </a:pPr>
            <a:r>
              <a:rPr lang="et-EE" sz="2000" b="1" dirty="0" smtClean="0"/>
              <a:t>                               (Manager of the Mobile Library, 13.5 years)</a:t>
            </a:r>
          </a:p>
          <a:p>
            <a:pPr>
              <a:lnSpc>
                <a:spcPct val="150000"/>
              </a:lnSpc>
            </a:pPr>
            <a:endParaRPr lang="et-EE" sz="2000" b="1" dirty="0" smtClean="0"/>
          </a:p>
          <a:p>
            <a:pPr>
              <a:lnSpc>
                <a:spcPct val="150000"/>
              </a:lnSpc>
            </a:pPr>
            <a:r>
              <a:rPr lang="en-GB" sz="2000" b="1" dirty="0" smtClean="0"/>
              <a:t>Recognition</a:t>
            </a:r>
            <a:r>
              <a:rPr lang="et-EE" sz="2000" b="1" dirty="0" smtClean="0"/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b="1" dirty="0" smtClean="0"/>
              <a:t>The Annual Colleague Award, 2022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TCL</a:t>
            </a:r>
            <a:r>
              <a:rPr lang="et-EE" sz="2000" b="1" dirty="0" smtClean="0"/>
              <a:t> </a:t>
            </a:r>
            <a:r>
              <a:rPr lang="et-EE" sz="2000" b="1" dirty="0"/>
              <a:t>Best Children’s Service, </a:t>
            </a:r>
            <a:r>
              <a:rPr lang="et-EE" sz="2000" b="1" dirty="0" smtClean="0"/>
              <a:t>2018</a:t>
            </a:r>
            <a:endParaRPr lang="et-EE" sz="2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b="1" dirty="0" smtClean="0"/>
              <a:t>T</a:t>
            </a:r>
            <a:r>
              <a:rPr lang="en-US" sz="2000" b="1" dirty="0" err="1" smtClean="0"/>
              <a:t>allinn’s</a:t>
            </a:r>
            <a:r>
              <a:rPr lang="et-EE" sz="2000" b="1" dirty="0" smtClean="0"/>
              <a:t> Best </a:t>
            </a:r>
            <a:r>
              <a:rPr lang="et-EE" sz="2000" b="1" dirty="0"/>
              <a:t>L</a:t>
            </a:r>
            <a:r>
              <a:rPr lang="et-EE" sz="2000" b="1" dirty="0" smtClean="0"/>
              <a:t>ibrary </a:t>
            </a:r>
            <a:r>
              <a:rPr lang="en-US" sz="2000" b="1" dirty="0"/>
              <a:t>A</a:t>
            </a:r>
            <a:r>
              <a:rPr lang="en-US" sz="2000" b="1" dirty="0" smtClean="0"/>
              <a:t>ward</a:t>
            </a:r>
            <a:r>
              <a:rPr lang="et-EE" sz="2000" b="1" dirty="0" smtClean="0"/>
              <a:t>, 2017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000" b="1" dirty="0" smtClean="0"/>
              <a:t>The Special Award from ANDRAS, 2017</a:t>
            </a:r>
          </a:p>
        </p:txBody>
      </p:sp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15" y="1878885"/>
            <a:ext cx="2390330" cy="30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87" y="3527835"/>
            <a:ext cx="2248483" cy="28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87" y="538985"/>
            <a:ext cx="2248483" cy="28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0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os Emoji Telephone Recei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330933"/>
              </p:ext>
            </p:extLst>
          </p:nvPr>
        </p:nvGraphicFramePr>
        <p:xfrm>
          <a:off x="5486400" y="1818058"/>
          <a:ext cx="6177518" cy="4363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6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0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800" dirty="0" smtClean="0">
                          <a:hlinkClick r:id="rId2"/>
                        </a:rPr>
                        <a:t>Annika.Marsh@tln.lib.ee</a:t>
                      </a:r>
                      <a:endParaRPr lang="et-EE" sz="2800" dirty="0" smtClean="0"/>
                    </a:p>
                  </a:txBody>
                  <a:tcPr anchor="ctr"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800" dirty="0" smtClean="0"/>
                        <a:t>+372 5303 7737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800" dirty="0" smtClean="0">
                          <a:hlinkClick r:id="rId3"/>
                        </a:rPr>
                        <a:t>linkedin.com/in/annikamarsh/</a:t>
                      </a:r>
                      <a:r>
                        <a:rPr lang="et-EE" sz="2800" dirty="0" smtClean="0"/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8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800" dirty="0" smtClean="0">
                          <a:hlinkClick r:id="rId4"/>
                        </a:rPr>
                        <a:t>facebook.com/KatarinaJee</a:t>
                      </a:r>
                      <a:r>
                        <a:rPr lang="et-EE" sz="2800" dirty="0" smtClean="0"/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97" y="1968581"/>
            <a:ext cx="859465" cy="859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85" y="3082068"/>
            <a:ext cx="742506" cy="742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85" y="4096310"/>
            <a:ext cx="764546" cy="764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53" y="5185355"/>
            <a:ext cx="754570" cy="7545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03653" y="1033349"/>
            <a:ext cx="772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Questions? Comments? Contact Me</a:t>
            </a:r>
            <a:endParaRPr lang="et-EE" sz="28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5" y="1032411"/>
            <a:ext cx="4946432" cy="5148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3183" y="201414"/>
            <a:ext cx="3313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Thank You</a:t>
            </a:r>
            <a:r>
              <a:rPr lang="en-US" sz="4800" dirty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21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eskraamatukogu.pilt - Tallinna Keskraamatukog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8" y="2470543"/>
            <a:ext cx="2981776" cy="207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18" y="272043"/>
            <a:ext cx="2981776" cy="204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926010" y="1502217"/>
            <a:ext cx="6702552" cy="448772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lIns="180000" tIns="180000" rIns="180000" bIns="180000">
            <a:spAutoFit/>
          </a:bodyPr>
          <a:lstStyle/>
          <a:p>
            <a:pPr algn="ctr"/>
            <a:r>
              <a:rPr lang="et-EE" sz="2800" b="1" dirty="0" smtClean="0">
                <a:solidFill>
                  <a:srgbClr val="0070C0"/>
                </a:solidFill>
              </a:rPr>
              <a:t>Tallinn </a:t>
            </a:r>
            <a:r>
              <a:rPr lang="et-EE" sz="2800" b="1" dirty="0">
                <a:solidFill>
                  <a:srgbClr val="0070C0"/>
                </a:solidFill>
              </a:rPr>
              <a:t>Central Library</a:t>
            </a:r>
          </a:p>
          <a:p>
            <a:endParaRPr lang="et-EE" sz="2000" dirty="0"/>
          </a:p>
          <a:p>
            <a:pPr algn="ctr"/>
            <a:r>
              <a:rPr lang="et-EE" sz="2000" dirty="0"/>
              <a:t>2 </a:t>
            </a:r>
            <a:r>
              <a:rPr lang="en-US" sz="2000" dirty="0"/>
              <a:t>D</a:t>
            </a:r>
            <a:r>
              <a:rPr lang="et-EE" sz="2000" dirty="0" smtClean="0"/>
              <a:t>epartments</a:t>
            </a:r>
            <a:r>
              <a:rPr lang="en-US" sz="2000" dirty="0" smtClean="0"/>
              <a:t> </a:t>
            </a:r>
            <a:endParaRPr lang="et-EE" sz="2000" dirty="0" smtClean="0"/>
          </a:p>
          <a:p>
            <a:pPr algn="ctr"/>
            <a:r>
              <a:rPr lang="en-US" sz="2000" dirty="0" smtClean="0"/>
              <a:t>(Estonian Li</a:t>
            </a:r>
            <a:r>
              <a:rPr lang="et-EE" sz="2000" dirty="0" smtClean="0"/>
              <a:t>terature</a:t>
            </a:r>
            <a:r>
              <a:rPr lang="en-US" sz="2000" dirty="0" smtClean="0"/>
              <a:t>, Foreign Lit</a:t>
            </a:r>
            <a:r>
              <a:rPr lang="et-EE" sz="2000" dirty="0" smtClean="0"/>
              <a:t>erature</a:t>
            </a:r>
            <a:r>
              <a:rPr lang="en-US" sz="2000" dirty="0" smtClean="0"/>
              <a:t>)</a:t>
            </a:r>
            <a:endParaRPr lang="et-EE" sz="2000" dirty="0" smtClean="0"/>
          </a:p>
          <a:p>
            <a:pPr algn="ctr"/>
            <a:endParaRPr lang="en-US" sz="2000" dirty="0"/>
          </a:p>
          <a:p>
            <a:pPr algn="ctr"/>
            <a:r>
              <a:rPr lang="et-EE" sz="2000" dirty="0" smtClean="0"/>
              <a:t>17 Branch Libraries</a:t>
            </a:r>
          </a:p>
          <a:p>
            <a:pPr algn="ctr"/>
            <a:endParaRPr lang="et-EE" sz="2000" dirty="0"/>
          </a:p>
          <a:p>
            <a:pPr algn="ctr"/>
            <a:r>
              <a:rPr lang="et-EE" sz="2000" dirty="0" smtClean="0"/>
              <a:t>1 Mobile Library</a:t>
            </a:r>
          </a:p>
          <a:p>
            <a:pPr algn="ctr"/>
            <a:endParaRPr lang="et-EE" sz="2000" dirty="0"/>
          </a:p>
          <a:p>
            <a:pPr algn="ctr"/>
            <a:r>
              <a:rPr lang="et-EE" sz="2000" dirty="0" smtClean="0"/>
              <a:t>1 Library </a:t>
            </a:r>
            <a:r>
              <a:rPr lang="et-EE" sz="2000" dirty="0" smtClean="0"/>
              <a:t>Bicycle</a:t>
            </a:r>
          </a:p>
          <a:p>
            <a:pPr algn="ctr"/>
            <a:endParaRPr lang="et-EE" sz="2000" dirty="0"/>
          </a:p>
          <a:p>
            <a:pPr algn="ctr"/>
            <a:endParaRPr lang="et-EE" sz="2000" dirty="0" smtClean="0"/>
          </a:p>
          <a:p>
            <a:pPr algn="ctr"/>
            <a:endParaRPr lang="et-EE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87" y="5318236"/>
            <a:ext cx="2276205" cy="526810"/>
          </a:xfrm>
          <a:prstGeom prst="rect">
            <a:avLst/>
          </a:prstGeom>
        </p:spPr>
      </p:pic>
      <p:pic>
        <p:nvPicPr>
          <p:cNvPr id="4098" name="Picture 2" descr="May be an image of 3 people, segway, bicycle, scooter and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8" y="4694782"/>
            <a:ext cx="2981776" cy="200777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922" y="735702"/>
            <a:ext cx="5389069" cy="523220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TCL </a:t>
            </a:r>
            <a:r>
              <a:rPr lang="et-EE" sz="2400" b="1" dirty="0" smtClean="0">
                <a:solidFill>
                  <a:srgbClr val="0070C0"/>
                </a:solidFill>
              </a:rPr>
              <a:t>Home L</a:t>
            </a:r>
            <a:r>
              <a:rPr lang="en-US" sz="2400" b="1" dirty="0" smtClean="0">
                <a:solidFill>
                  <a:srgbClr val="0070C0"/>
                </a:solidFill>
              </a:rPr>
              <a:t>ending</a:t>
            </a:r>
            <a:endParaRPr lang="et-EE" sz="2400" b="1" dirty="0" smtClean="0">
              <a:solidFill>
                <a:srgbClr val="0070C0"/>
              </a:solidFill>
            </a:endParaRPr>
          </a:p>
          <a:p>
            <a:pPr algn="ctr"/>
            <a:endParaRPr lang="et-EE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/>
              <a:t>E-catalogue </a:t>
            </a:r>
            <a:r>
              <a:rPr lang="et-EE" sz="2200" dirty="0" smtClean="0"/>
              <a:t>ESTER/ Sierra Library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endParaRPr lang="et-EE" sz="2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Books and audiobooks, DVDs and CDs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Magazines and newspapers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E-readers for e-books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Boardgames and card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 smtClean="0"/>
          </a:p>
        </p:txBody>
      </p:sp>
      <p:sp>
        <p:nvSpPr>
          <p:cNvPr id="5" name="AutoShape 4" descr="Library Services"/>
          <p:cNvSpPr>
            <a:spLocks noChangeAspect="1" noChangeArrowheads="1"/>
          </p:cNvSpPr>
          <p:nvPr/>
        </p:nvSpPr>
        <p:spPr bwMode="auto">
          <a:xfrm>
            <a:off x="155575" y="-822325"/>
            <a:ext cx="2360180" cy="23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640">
            <a:off x="4568312" y="4161827"/>
            <a:ext cx="2307225" cy="1745817"/>
          </a:xfrm>
          <a:prstGeom prst="rect">
            <a:avLst/>
          </a:prstGeom>
        </p:spPr>
      </p:pic>
      <p:pic>
        <p:nvPicPr>
          <p:cNvPr id="2050" name="Picture 2" descr="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74" y="2168946"/>
            <a:ext cx="1781107" cy="6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egrated Library System (ILS) | Maine Library 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33" y="2168946"/>
            <a:ext cx="865503" cy="86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ay be an image of 1 person and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87" y="735703"/>
            <a:ext cx="3675086" cy="52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83" y="626634"/>
            <a:ext cx="5690821" cy="570925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TCL </a:t>
            </a:r>
            <a:r>
              <a:rPr lang="et-EE" sz="2400" b="1" dirty="0" smtClean="0">
                <a:solidFill>
                  <a:srgbClr val="0070C0"/>
                </a:solidFill>
              </a:rPr>
              <a:t>Home L</a:t>
            </a:r>
            <a:r>
              <a:rPr lang="en-US" sz="2400" b="1" dirty="0" smtClean="0">
                <a:solidFill>
                  <a:srgbClr val="0070C0"/>
                </a:solidFill>
              </a:rPr>
              <a:t>ending</a:t>
            </a:r>
            <a:endParaRPr lang="et-EE" sz="2400" b="1" dirty="0" smtClean="0">
              <a:solidFill>
                <a:srgbClr val="0070C0"/>
              </a:solidFill>
            </a:endParaRPr>
          </a:p>
          <a:p>
            <a:pPr algn="ctr"/>
            <a:endParaRPr lang="et-EE" sz="22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Music Box   (Main Library)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Seed Box     (Laagna Branch)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Tool Box      (Pelguranna Branch)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/>
              <a:t>Sporting E</a:t>
            </a:r>
            <a:r>
              <a:rPr lang="et-EE" sz="2200" dirty="0" smtClean="0"/>
              <a:t>quipment (various)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Museum Tickets (Kalamaja, Kadrioru Branch)</a:t>
            </a:r>
            <a:endParaRPr lang="et-EE" sz="2200" dirty="0"/>
          </a:p>
          <a:p>
            <a:endParaRPr lang="et-EE" sz="2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Innovation Lab    (Kännukuke Branch)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200" dirty="0" smtClean="0"/>
              <a:t>Sewing Room      (Sõle Branch)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E-libraries (ELLU, Overdrive, Naxos)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42" y="626634"/>
            <a:ext cx="6029797" cy="570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/>
          <a:stretch/>
        </p:blipFill>
        <p:spPr>
          <a:xfrm>
            <a:off x="4078224" y="995324"/>
            <a:ext cx="3904339" cy="3867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8" y="989385"/>
            <a:ext cx="3667662" cy="38797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04583" y="475226"/>
            <a:ext cx="12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rgbClr val="0070C0"/>
                </a:solidFill>
              </a:rPr>
              <a:t>MEELIS</a:t>
            </a:r>
            <a:endParaRPr lang="et-EE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6910" y="475227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smtClean="0">
                <a:solidFill>
                  <a:srgbClr val="0070C0"/>
                </a:solidFill>
              </a:rPr>
              <a:t>ANNIKA</a:t>
            </a:r>
            <a:endParaRPr lang="et-EE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52870" y="475226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smtClean="0">
                <a:solidFill>
                  <a:srgbClr val="0070C0"/>
                </a:solidFill>
              </a:rPr>
              <a:t>MART</a:t>
            </a:r>
            <a:endParaRPr lang="et-EE" sz="2400" b="1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/>
          <a:stretch/>
        </p:blipFill>
        <p:spPr>
          <a:xfrm>
            <a:off x="8220307" y="980515"/>
            <a:ext cx="3711157" cy="388267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616630"/>
              </p:ext>
            </p:extLst>
          </p:nvPr>
        </p:nvGraphicFramePr>
        <p:xfrm>
          <a:off x="172818" y="5091664"/>
          <a:ext cx="3750318" cy="162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8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b="1" dirty="0" smtClean="0">
                          <a:solidFill>
                            <a:srgbClr val="0070C0"/>
                          </a:solidFill>
                        </a:rPr>
                        <a:t>Chief</a:t>
                      </a:r>
                      <a:r>
                        <a:rPr lang="et-EE" sz="18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t-EE" sz="1800" b="1" dirty="0" smtClean="0">
                          <a:solidFill>
                            <a:srgbClr val="0070C0"/>
                          </a:solidFill>
                        </a:rPr>
                        <a:t>Specialist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Mon, Tue, Thurs</a:t>
                      </a:r>
                      <a:endParaRPr lang="et-EE" sz="1800" dirty="0" smtClean="0"/>
                    </a:p>
                  </a:txBody>
                  <a:tcPr anchor="ctr"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dirty="0" smtClean="0"/>
                        <a:t>11.30 AM – 7.30 PM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dirty="0" smtClean="0"/>
                        <a:t>Wed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dirty="0" smtClean="0"/>
                        <a:t>11 AM – 7 PM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0">
                <a:tc>
                  <a:txBody>
                    <a:bodyPr/>
                    <a:lstStyle/>
                    <a:p>
                      <a:r>
                        <a:rPr lang="et-EE" sz="1800" dirty="0" smtClean="0"/>
                        <a:t>Fri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dirty="0" smtClean="0"/>
                        <a:t>9 AM – 5 PM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283535"/>
              </p:ext>
            </p:extLst>
          </p:nvPr>
        </p:nvGraphicFramePr>
        <p:xfrm>
          <a:off x="5952849" y="5091664"/>
          <a:ext cx="4084924" cy="125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85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70C0"/>
                          </a:solidFill>
                        </a:rPr>
                        <a:t>Bus Driver</a:t>
                      </a:r>
                      <a:r>
                        <a:rPr lang="et-EE" sz="1800" b="1" dirty="0" smtClean="0">
                          <a:solidFill>
                            <a:srgbClr val="0070C0"/>
                          </a:solidFill>
                        </a:rPr>
                        <a:t>/Assistant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Mon</a:t>
                      </a:r>
                      <a:r>
                        <a:rPr lang="en-US" sz="1800" baseline="0" dirty="0" smtClean="0"/>
                        <a:t> - </a:t>
                      </a:r>
                      <a:r>
                        <a:rPr lang="en-US" sz="1800" dirty="0" smtClean="0"/>
                        <a:t>Thurs</a:t>
                      </a:r>
                      <a:endParaRPr lang="et-EE" sz="1800" dirty="0" smtClean="0"/>
                    </a:p>
                  </a:txBody>
                  <a:tcPr anchor="ctr"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12 P</a:t>
                      </a:r>
                      <a:r>
                        <a:rPr lang="et-EE" sz="1800" dirty="0" smtClean="0"/>
                        <a:t>M – </a:t>
                      </a:r>
                      <a:r>
                        <a:rPr lang="en-US" sz="1800" dirty="0" smtClean="0"/>
                        <a:t>8</a:t>
                      </a:r>
                      <a:r>
                        <a:rPr lang="et-EE" sz="1800" dirty="0" smtClean="0"/>
                        <a:t> PM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90">
                <a:tc>
                  <a:txBody>
                    <a:bodyPr/>
                    <a:lstStyle/>
                    <a:p>
                      <a:r>
                        <a:rPr lang="et-EE" sz="1800" dirty="0" smtClean="0"/>
                        <a:t>Fri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800" dirty="0" smtClean="0"/>
                        <a:t>9 AM – 5 PM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8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" y="341217"/>
            <a:ext cx="11302784" cy="61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816" y="568038"/>
            <a:ext cx="6044950" cy="584775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Over 15 years - May</a:t>
            </a:r>
            <a:r>
              <a:rPr lang="en-US" sz="2200" dirty="0" smtClean="0"/>
              <a:t> 13</a:t>
            </a:r>
            <a:r>
              <a:rPr lang="et-EE" sz="2200" dirty="0" smtClean="0"/>
              <a:t>, 2008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4 administrative districts in Tallinn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/>
              <a:t>Monday </a:t>
            </a:r>
            <a:r>
              <a:rPr lang="et-EE" sz="2200" dirty="0" smtClean="0"/>
              <a:t>– Thursday </a:t>
            </a: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26 stops </a:t>
            </a:r>
            <a:r>
              <a:rPr lang="en-US" sz="2200" dirty="0" smtClean="0"/>
              <a:t>in </a:t>
            </a:r>
            <a:r>
              <a:rPr lang="et-EE" sz="2200" dirty="0" smtClean="0"/>
              <a:t>4 days</a:t>
            </a:r>
          </a:p>
          <a:p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30 minutes per stop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/>
              <a:t>Open </a:t>
            </a:r>
            <a:r>
              <a:rPr lang="en-US" sz="2200" dirty="0" smtClean="0"/>
              <a:t>to the</a:t>
            </a:r>
            <a:r>
              <a:rPr lang="et-EE" sz="2200" dirty="0" smtClean="0"/>
              <a:t> public </a:t>
            </a:r>
            <a:r>
              <a:rPr lang="et-EE" sz="2200" dirty="0"/>
              <a:t>13 hours </a:t>
            </a:r>
            <a:r>
              <a:rPr lang="et-EE" sz="2200" dirty="0" smtClean="0"/>
              <a:t>a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Friday</a:t>
            </a:r>
            <a:r>
              <a:rPr lang="en-US" sz="2200" dirty="0" smtClean="0"/>
              <a:t>s</a:t>
            </a:r>
            <a:r>
              <a:rPr lang="et-EE" sz="2200" dirty="0" smtClean="0"/>
              <a:t> – Educational Programs at Schools or Kindergartens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200" dirty="0" smtClean="0"/>
              <a:t> Special events on the weekend</a:t>
            </a:r>
            <a:r>
              <a:rPr lang="en-US" sz="2200" dirty="0" smtClean="0"/>
              <a:t>s</a:t>
            </a:r>
            <a:endParaRPr lang="et-EE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39" y="568038"/>
            <a:ext cx="5035839" cy="58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/>
          <a:stretch/>
        </p:blipFill>
        <p:spPr bwMode="auto">
          <a:xfrm>
            <a:off x="404827" y="221673"/>
            <a:ext cx="11543514" cy="65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6071</TotalTime>
  <Words>534</Words>
  <Application>Microsoft Office PowerPoint</Application>
  <PresentationFormat>Widescreen</PresentationFormat>
  <Paragraphs>144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Bahnschrift SemiBold</vt:lpstr>
      <vt:lpstr>Calibri</vt:lpstr>
      <vt:lpstr>Corbel</vt:lpstr>
      <vt:lpstr>inherit</vt:lpstr>
      <vt:lpstr>Segoe UI Historic</vt:lpstr>
      <vt:lpstr>Wingdings</vt:lpstr>
      <vt:lpstr>Banded</vt:lpstr>
      <vt:lpstr>Service in tallinn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Tallinna Keskraamatukogu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Estonian Mobile Library: Past, Present and Future</dc:title>
  <dc:creator>tootaja</dc:creator>
  <cp:lastModifiedBy>Annika Marsh</cp:lastModifiedBy>
  <cp:revision>363</cp:revision>
  <dcterms:created xsi:type="dcterms:W3CDTF">2021-08-24T13:49:49Z</dcterms:created>
  <dcterms:modified xsi:type="dcterms:W3CDTF">2023-07-11T15:08:03Z</dcterms:modified>
</cp:coreProperties>
</file>