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Prata" panose="020B0604020202020204" charset="0"/>
      <p:regular r:id="rId36"/>
    </p:embeddedFont>
    <p:embeddedFont>
      <p:font typeface="Radley" panose="020B0604020202020204" charset="-70"/>
      <p:regular r:id="rId37"/>
    </p:embeddedFont>
    <p:embeddedFont>
      <p:font typeface="Raleway" pitchFamily="2" charset="-70"/>
      <p:regular r:id="rId38"/>
    </p:embeddedFont>
    <p:embeddedFont>
      <p:font typeface="Raleway Bold" charset="-7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C5EA9C-06DC-48F8-86A4-D07436729F94}" v="2" dt="2023-09-15T06:48:55.9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ija Bremšmite" userId="d1f7788b-de1f-46ef-b1b6-ee21000a5c7b" providerId="ADAL" clId="{D5C5EA9C-06DC-48F8-86A4-D07436729F94}"/>
    <pc:docChg chg="modSld">
      <pc:chgData name="Aija Bremšmite" userId="d1f7788b-de1f-46ef-b1b6-ee21000a5c7b" providerId="ADAL" clId="{D5C5EA9C-06DC-48F8-86A4-D07436729F94}" dt="2023-09-15T06:50:56.602" v="120" actId="1076"/>
      <pc:docMkLst>
        <pc:docMk/>
      </pc:docMkLst>
      <pc:sldChg chg="modSp mod">
        <pc:chgData name="Aija Bremšmite" userId="d1f7788b-de1f-46ef-b1b6-ee21000a5c7b" providerId="ADAL" clId="{D5C5EA9C-06DC-48F8-86A4-D07436729F94}" dt="2023-09-15T06:50:56.602" v="120" actId="1076"/>
        <pc:sldMkLst>
          <pc:docMk/>
          <pc:sldMk cId="0" sldId="284"/>
        </pc:sldMkLst>
        <pc:spChg chg="mod">
          <ac:chgData name="Aija Bremšmite" userId="d1f7788b-de1f-46ef-b1b6-ee21000a5c7b" providerId="ADAL" clId="{D5C5EA9C-06DC-48F8-86A4-D07436729F94}" dt="2023-09-15T06:50:34.282" v="117" actId="14100"/>
          <ac:spMkLst>
            <pc:docMk/>
            <pc:sldMk cId="0" sldId="284"/>
            <ac:spMk id="4" creationId="{00000000-0000-0000-0000-000000000000}"/>
          </ac:spMkLst>
        </pc:spChg>
        <pc:spChg chg="mod">
          <ac:chgData name="Aija Bremšmite" userId="d1f7788b-de1f-46ef-b1b6-ee21000a5c7b" providerId="ADAL" clId="{D5C5EA9C-06DC-48F8-86A4-D07436729F94}" dt="2023-09-15T06:50:39.853" v="118" actId="14100"/>
          <ac:spMkLst>
            <pc:docMk/>
            <pc:sldMk cId="0" sldId="284"/>
            <ac:spMk id="5" creationId="{00000000-0000-0000-0000-000000000000}"/>
          </ac:spMkLst>
        </pc:spChg>
        <pc:spChg chg="mod">
          <ac:chgData name="Aija Bremšmite" userId="d1f7788b-de1f-46ef-b1b6-ee21000a5c7b" providerId="ADAL" clId="{D5C5EA9C-06DC-48F8-86A4-D07436729F94}" dt="2023-09-15T06:50:56.602" v="120" actId="1076"/>
          <ac:spMkLst>
            <pc:docMk/>
            <pc:sldMk cId="0" sldId="284"/>
            <ac:spMk id="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15.09.2023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info@ocb.lv" TargetMode="External"/><Relationship Id="rId4" Type="http://schemas.openxmlformats.org/officeDocument/2006/relationships/hyperlink" Target="http://www.ocb.lv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A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40784" y="0"/>
            <a:ext cx="1547216" cy="10287000"/>
            <a:chOff x="0" y="0"/>
            <a:chExt cx="52337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379" cy="3479800"/>
            </a:xfrm>
            <a:custGeom>
              <a:avLst/>
              <a:gdLst/>
              <a:ahLst/>
              <a:cxnLst/>
              <a:rect l="l" t="t" r="r" b="b"/>
              <a:pathLst>
                <a:path w="523379" h="3479800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224884" y="-885540"/>
            <a:ext cx="6353445" cy="6029040"/>
            <a:chOff x="0" y="0"/>
            <a:chExt cx="2636520" cy="2501900"/>
          </a:xfrm>
        </p:grpSpPr>
        <p:sp>
          <p:nvSpPr>
            <p:cNvPr id="5" name="Freeform 5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3"/>
              <a:stretch>
                <a:fillRect t="-20214" b="-20214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4816088"/>
            <a:ext cx="14745813" cy="3088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00"/>
              </a:lnSpc>
            </a:pPr>
            <a:r>
              <a:rPr lang="en-US" sz="10100">
                <a:solidFill>
                  <a:srgbClr val="FFFFFF"/>
                </a:solidFill>
                <a:latin typeface="Radley"/>
              </a:rPr>
              <a:t>The first mobile library in Latvia</a:t>
            </a:r>
          </a:p>
          <a:p>
            <a:pPr algn="ctr">
              <a:lnSpc>
                <a:spcPts val="4301"/>
              </a:lnSpc>
            </a:pPr>
            <a:r>
              <a:rPr lang="en-US" sz="4301">
                <a:solidFill>
                  <a:srgbClr val="FFFFFF"/>
                </a:solidFill>
                <a:latin typeface="Radley"/>
              </a:rPr>
              <a:t>The story of the mobile library of the Ogre Central Library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25021" y="8484235"/>
            <a:ext cx="5913783" cy="1481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Raleway Bold"/>
              </a:rPr>
              <a:t>Aija Bremšmite</a:t>
            </a:r>
          </a:p>
          <a:p>
            <a:pPr algn="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Raleway"/>
              </a:rPr>
              <a:t>Ogre Central Library</a:t>
            </a:r>
          </a:p>
          <a:p>
            <a:pPr algn="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Raleway"/>
              </a:rPr>
              <a:t>Library Information Specialist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2577723" y="8805545"/>
            <a:ext cx="5913783" cy="1481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Raleway"/>
              </a:rPr>
              <a:t> www.ocb.lv</a:t>
            </a:r>
          </a:p>
          <a:p>
            <a:pPr algn="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Raleway"/>
              </a:rPr>
              <a:t>+371 65068781</a:t>
            </a:r>
          </a:p>
          <a:p>
            <a:pPr algn="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Raleway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0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40784" y="0"/>
            <a:ext cx="1547216" cy="10287000"/>
            <a:chOff x="0" y="0"/>
            <a:chExt cx="52337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379" cy="3479800"/>
            </a:xfrm>
            <a:custGeom>
              <a:avLst/>
              <a:gdLst/>
              <a:ahLst/>
              <a:cxnLst/>
              <a:rect l="l" t="t" r="r" b="b"/>
              <a:pathLst>
                <a:path w="523379" h="3479800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3A4A80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6740784" cy="10287000"/>
          </a:xfrm>
          <a:custGeom>
            <a:avLst/>
            <a:gdLst/>
            <a:ahLst/>
            <a:cxnLst/>
            <a:rect l="l" t="t" r="r" b="b"/>
            <a:pathLst>
              <a:path w="16740784" h="10287000">
                <a:moveTo>
                  <a:pt x="0" y="0"/>
                </a:moveTo>
                <a:lnTo>
                  <a:pt x="16740784" y="0"/>
                </a:lnTo>
                <a:lnTo>
                  <a:pt x="167407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9242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5" name="TextBox 5"/>
          <p:cNvSpPr txBox="1"/>
          <p:nvPr/>
        </p:nvSpPr>
        <p:spPr>
          <a:xfrm>
            <a:off x="17127588" y="9201150"/>
            <a:ext cx="77360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rata"/>
              </a:rPr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A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59834" y="0"/>
            <a:ext cx="1547216" cy="10287000"/>
            <a:chOff x="0" y="0"/>
            <a:chExt cx="52337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379" cy="3479800"/>
            </a:xfrm>
            <a:custGeom>
              <a:avLst/>
              <a:gdLst/>
              <a:ahLst/>
              <a:cxnLst/>
              <a:rect l="l" t="t" r="r" b="b"/>
              <a:pathLst>
                <a:path w="523379" h="3479800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212122" y="218786"/>
            <a:ext cx="5528662" cy="5246370"/>
            <a:chOff x="0" y="0"/>
            <a:chExt cx="2636520" cy="2501900"/>
          </a:xfrm>
        </p:grpSpPr>
        <p:sp>
          <p:nvSpPr>
            <p:cNvPr id="5" name="Freeform 5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3"/>
              <a:stretch>
                <a:fillRect l="-68796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212122" y="4650105"/>
            <a:ext cx="5528662" cy="5246370"/>
            <a:chOff x="0" y="0"/>
            <a:chExt cx="2636520" cy="2501900"/>
          </a:xfrm>
        </p:grpSpPr>
        <p:sp>
          <p:nvSpPr>
            <p:cNvPr id="7" name="Freeform 7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4"/>
              <a:stretch>
                <a:fillRect l="-12540" r="-56255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3172777"/>
            <a:ext cx="9090483" cy="5353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In 2016 – the 20th anniversary of the service of the SCANIA bus</a:t>
            </a:r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Present from the municipality in France – new mobile library bus</a:t>
            </a:r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New mobile library – the SOVAM bus, produced in 1986 in France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08426" y="1658382"/>
            <a:ext cx="10335973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Radley Bold"/>
              </a:rPr>
              <a:t>History of the mobile library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127588" y="9201150"/>
            <a:ext cx="77360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3A4A80"/>
                </a:solidFill>
                <a:latin typeface="Prata"/>
              </a:rPr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0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40784" y="0"/>
            <a:ext cx="1547216" cy="10287000"/>
            <a:chOff x="0" y="0"/>
            <a:chExt cx="52337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379" cy="3479800"/>
            </a:xfrm>
            <a:custGeom>
              <a:avLst/>
              <a:gdLst/>
              <a:ahLst/>
              <a:cxnLst/>
              <a:rect l="l" t="t" r="r" b="b"/>
              <a:pathLst>
                <a:path w="523379" h="3479800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3A4A80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-1714500"/>
            <a:ext cx="16740784" cy="12555588"/>
          </a:xfrm>
          <a:custGeom>
            <a:avLst/>
            <a:gdLst/>
            <a:ahLst/>
            <a:cxnLst/>
            <a:rect l="l" t="t" r="r" b="b"/>
            <a:pathLst>
              <a:path w="16740784" h="12555588">
                <a:moveTo>
                  <a:pt x="0" y="0"/>
                </a:moveTo>
                <a:lnTo>
                  <a:pt x="16740784" y="0"/>
                </a:lnTo>
                <a:lnTo>
                  <a:pt x="16740784" y="12555588"/>
                </a:lnTo>
                <a:lnTo>
                  <a:pt x="0" y="125555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5" name="TextBox 5"/>
          <p:cNvSpPr txBox="1"/>
          <p:nvPr/>
        </p:nvSpPr>
        <p:spPr>
          <a:xfrm>
            <a:off x="17127588" y="9201150"/>
            <a:ext cx="77360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rata"/>
              </a:rPr>
              <a:t>12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A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40784" y="0"/>
            <a:ext cx="1547216" cy="10287000"/>
            <a:chOff x="0" y="0"/>
            <a:chExt cx="52337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379" cy="3479800"/>
            </a:xfrm>
            <a:custGeom>
              <a:avLst/>
              <a:gdLst/>
              <a:ahLst/>
              <a:cxnLst/>
              <a:rect l="l" t="t" r="r" b="b"/>
              <a:pathLst>
                <a:path w="523379" h="3479800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933450"/>
            <a:ext cx="10963663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Radley"/>
              </a:rPr>
              <a:t>History of the mobile library 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212122" y="-102870"/>
            <a:ext cx="5528662" cy="5246370"/>
            <a:chOff x="0" y="0"/>
            <a:chExt cx="2636520" cy="2501900"/>
          </a:xfrm>
        </p:grpSpPr>
        <p:sp>
          <p:nvSpPr>
            <p:cNvPr id="6" name="Freeform 6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3"/>
              <a:stretch>
                <a:fillRect l="-20168" r="-6428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212122" y="5143500"/>
            <a:ext cx="5528662" cy="5246370"/>
            <a:chOff x="0" y="0"/>
            <a:chExt cx="2636520" cy="2501900"/>
          </a:xfrm>
        </p:grpSpPr>
        <p:sp>
          <p:nvSpPr>
            <p:cNvPr id="8" name="Freeform 8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4"/>
              <a:stretch>
                <a:fillRect l="-13298" r="-13298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127588" y="9201150"/>
            <a:ext cx="77360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3A4A80"/>
                </a:solidFill>
                <a:latin typeface="Prata"/>
              </a:rPr>
              <a:t>13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6490" y="2115629"/>
            <a:ext cx="9266064" cy="7383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008" lvl="1" indent="-421004">
              <a:lnSpc>
                <a:spcPts val="7370"/>
              </a:lnSpc>
              <a:buFont typeface="Arial"/>
              <a:buChar char="•"/>
            </a:pPr>
            <a:r>
              <a:rPr lang="en-US" sz="3899">
                <a:solidFill>
                  <a:srgbClr val="FFFFFF"/>
                </a:solidFill>
                <a:latin typeface="Raleway"/>
              </a:rPr>
              <a:t>A careful search for a new bus</a:t>
            </a:r>
          </a:p>
          <a:p>
            <a:pPr marL="842008" lvl="1" indent="-421004">
              <a:lnSpc>
                <a:spcPts val="7370"/>
              </a:lnSpc>
              <a:buFont typeface="Arial"/>
              <a:buChar char="•"/>
            </a:pPr>
            <a:r>
              <a:rPr lang="en-US" sz="3899">
                <a:solidFill>
                  <a:srgbClr val="FFFFFF"/>
                </a:solidFill>
                <a:latin typeface="Raleway"/>
              </a:rPr>
              <a:t>Positive changes in the summer of 2020</a:t>
            </a:r>
          </a:p>
          <a:p>
            <a:pPr marL="842008" lvl="1" indent="-421004">
              <a:lnSpc>
                <a:spcPts val="7370"/>
              </a:lnSpc>
              <a:buFont typeface="Arial"/>
              <a:buChar char="•"/>
            </a:pPr>
            <a:r>
              <a:rPr lang="en-US" sz="3899">
                <a:solidFill>
                  <a:srgbClr val="FFFFFF"/>
                </a:solidFill>
                <a:latin typeface="Raleway"/>
              </a:rPr>
              <a:t>Successful cooperation between Ogre City Municipality, Ogre Central Library, and colleagues in Germany</a:t>
            </a:r>
          </a:p>
          <a:p>
            <a:pPr marL="842008" lvl="1" indent="-421004">
              <a:lnSpc>
                <a:spcPts val="7370"/>
              </a:lnSpc>
              <a:buFont typeface="Arial"/>
              <a:buChar char="•"/>
            </a:pPr>
            <a:r>
              <a:rPr lang="en-US" sz="3899">
                <a:solidFill>
                  <a:srgbClr val="FFFFFF"/>
                </a:solidFill>
                <a:latin typeface="Raleway"/>
              </a:rPr>
              <a:t>Purchased a new VOLVO bus from Berlin, Germany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0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40784" y="0"/>
            <a:ext cx="1547216" cy="10287000"/>
            <a:chOff x="0" y="0"/>
            <a:chExt cx="52337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379" cy="3479800"/>
            </a:xfrm>
            <a:custGeom>
              <a:avLst/>
              <a:gdLst/>
              <a:ahLst/>
              <a:cxnLst/>
              <a:rect l="l" t="t" r="r" b="b"/>
              <a:pathLst>
                <a:path w="523379" h="3479800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3A4A80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-1714500"/>
            <a:ext cx="16740784" cy="12555588"/>
          </a:xfrm>
          <a:custGeom>
            <a:avLst/>
            <a:gdLst/>
            <a:ahLst/>
            <a:cxnLst/>
            <a:rect l="l" t="t" r="r" b="b"/>
            <a:pathLst>
              <a:path w="16740784" h="12555588">
                <a:moveTo>
                  <a:pt x="0" y="0"/>
                </a:moveTo>
                <a:lnTo>
                  <a:pt x="16740784" y="0"/>
                </a:lnTo>
                <a:lnTo>
                  <a:pt x="16740784" y="12555588"/>
                </a:lnTo>
                <a:lnTo>
                  <a:pt x="0" y="125555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5" name="TextBox 5"/>
          <p:cNvSpPr txBox="1"/>
          <p:nvPr/>
        </p:nvSpPr>
        <p:spPr>
          <a:xfrm>
            <a:off x="17127588" y="9201150"/>
            <a:ext cx="77360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rata"/>
              </a:rPr>
              <a:t>14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A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40784" y="0"/>
            <a:ext cx="1547216" cy="10287000"/>
            <a:chOff x="0" y="0"/>
            <a:chExt cx="52337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379" cy="3479800"/>
            </a:xfrm>
            <a:custGeom>
              <a:avLst/>
              <a:gdLst/>
              <a:ahLst/>
              <a:cxnLst/>
              <a:rect l="l" t="t" r="r" b="b"/>
              <a:pathLst>
                <a:path w="523379" h="3479800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212122" y="218786"/>
            <a:ext cx="5528662" cy="5246370"/>
            <a:chOff x="0" y="0"/>
            <a:chExt cx="2636520" cy="2501900"/>
          </a:xfrm>
        </p:grpSpPr>
        <p:sp>
          <p:nvSpPr>
            <p:cNvPr id="5" name="Freeform 5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3"/>
              <a:stretch>
                <a:fillRect t="-20214" b="-20214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212122" y="4650105"/>
            <a:ext cx="5528662" cy="5246370"/>
            <a:chOff x="0" y="0"/>
            <a:chExt cx="2636520" cy="2501900"/>
          </a:xfrm>
        </p:grpSpPr>
        <p:sp>
          <p:nvSpPr>
            <p:cNvPr id="7" name="Freeform 7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4"/>
              <a:stretch>
                <a:fillRect l="-64374" r="-4421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2584796"/>
            <a:ext cx="9090483" cy="5353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6 routes in Ogre City and Ogre region </a:t>
            </a:r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34 stops </a:t>
            </a:r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Drive 700 km per month</a:t>
            </a:r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3752 books in stock</a:t>
            </a:r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160 readers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19112" y="933450"/>
            <a:ext cx="10335973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Radley Bold"/>
              </a:rPr>
              <a:t>Mobile library service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127588" y="9201150"/>
            <a:ext cx="77360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3A4A80"/>
                </a:solidFill>
                <a:latin typeface="Prata"/>
              </a:rPr>
              <a:t>15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0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40784" y="0"/>
            <a:ext cx="1547216" cy="10287000"/>
            <a:chOff x="0" y="0"/>
            <a:chExt cx="52337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379" cy="3479800"/>
            </a:xfrm>
            <a:custGeom>
              <a:avLst/>
              <a:gdLst/>
              <a:ahLst/>
              <a:cxnLst/>
              <a:rect l="l" t="t" r="r" b="b"/>
              <a:pathLst>
                <a:path w="523379" h="3479800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3A4A80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6740784" cy="10287000"/>
          </a:xfrm>
          <a:custGeom>
            <a:avLst/>
            <a:gdLst/>
            <a:ahLst/>
            <a:cxnLst/>
            <a:rect l="l" t="t" r="r" b="b"/>
            <a:pathLst>
              <a:path w="16740784" h="10287000">
                <a:moveTo>
                  <a:pt x="0" y="0"/>
                </a:moveTo>
                <a:lnTo>
                  <a:pt x="16740784" y="0"/>
                </a:lnTo>
                <a:lnTo>
                  <a:pt x="167407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89" r="-29485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5" name="TextBox 5"/>
          <p:cNvSpPr txBox="1"/>
          <p:nvPr/>
        </p:nvSpPr>
        <p:spPr>
          <a:xfrm>
            <a:off x="17127588" y="9201150"/>
            <a:ext cx="77360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rata"/>
              </a:rPr>
              <a:t>16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A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40784" y="0"/>
            <a:ext cx="1547216" cy="10287000"/>
            <a:chOff x="0" y="0"/>
            <a:chExt cx="52337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379" cy="3479800"/>
            </a:xfrm>
            <a:custGeom>
              <a:avLst/>
              <a:gdLst/>
              <a:ahLst/>
              <a:cxnLst/>
              <a:rect l="l" t="t" r="r" b="b"/>
              <a:pathLst>
                <a:path w="523379" h="3479800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212122" y="218786"/>
            <a:ext cx="5528662" cy="5246370"/>
            <a:chOff x="0" y="0"/>
            <a:chExt cx="2636520" cy="2501900"/>
          </a:xfrm>
        </p:grpSpPr>
        <p:sp>
          <p:nvSpPr>
            <p:cNvPr id="5" name="Freeform 5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3"/>
              <a:stretch>
                <a:fillRect t="-20214" b="-20214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212122" y="4650105"/>
            <a:ext cx="5528662" cy="5246370"/>
            <a:chOff x="0" y="0"/>
            <a:chExt cx="2636520" cy="2501900"/>
          </a:xfrm>
        </p:grpSpPr>
        <p:sp>
          <p:nvSpPr>
            <p:cNvPr id="7" name="Freeform 7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4"/>
              <a:stretch>
                <a:fillRect t="-20214" b="-20214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2075338"/>
            <a:ext cx="9090483" cy="716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Library for all readers in Ogre region</a:t>
            </a:r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Chance to order books and magazines from the Ogre Central Library or some other library in the region through the SBA</a:t>
            </a:r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Chance to use a computer</a:t>
            </a:r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The place for meetings and socialization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46509" y="933450"/>
            <a:ext cx="10335973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Radley Bold"/>
              </a:rPr>
              <a:t>Mobile library service</a:t>
            </a:r>
          </a:p>
          <a:p>
            <a:pPr>
              <a:lnSpc>
                <a:spcPts val="6719"/>
              </a:lnSpc>
            </a:pPr>
            <a:endParaRPr lang="en-US" sz="4800">
              <a:solidFill>
                <a:srgbClr val="FFFFFF"/>
              </a:solidFill>
              <a:latin typeface="Radley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7127588" y="9201150"/>
            <a:ext cx="77360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3A4A80"/>
                </a:solidFill>
                <a:latin typeface="Prata"/>
              </a:rPr>
              <a:t>17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A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40784" y="0"/>
            <a:ext cx="1547216" cy="10287000"/>
            <a:chOff x="0" y="0"/>
            <a:chExt cx="52337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379" cy="3479800"/>
            </a:xfrm>
            <a:custGeom>
              <a:avLst/>
              <a:gdLst/>
              <a:ahLst/>
              <a:cxnLst/>
              <a:rect l="l" t="t" r="r" b="b"/>
              <a:pathLst>
                <a:path w="523379" h="3479800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212122" y="218786"/>
            <a:ext cx="5528662" cy="5246370"/>
            <a:chOff x="0" y="0"/>
            <a:chExt cx="2636520" cy="2501900"/>
          </a:xfrm>
        </p:grpSpPr>
        <p:sp>
          <p:nvSpPr>
            <p:cNvPr id="5" name="Freeform 5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3"/>
              <a:stretch>
                <a:fillRect t="-20214" b="-20214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212122" y="4650105"/>
            <a:ext cx="5528662" cy="5246370"/>
            <a:chOff x="0" y="0"/>
            <a:chExt cx="2636520" cy="2501900"/>
          </a:xfrm>
        </p:grpSpPr>
        <p:sp>
          <p:nvSpPr>
            <p:cNvPr id="7" name="Freeform 7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4"/>
              <a:stretch>
                <a:fillRect t="-20214" b="-20214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2075338"/>
            <a:ext cx="9090483" cy="716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81"/>
              </a:lnSpc>
            </a:pPr>
            <a:r>
              <a:rPr lang="en-US" sz="3799">
                <a:solidFill>
                  <a:srgbClr val="FFFFFF"/>
                </a:solidFill>
                <a:latin typeface="Raleway"/>
              </a:rPr>
              <a:t>At the moment - about 160 active readers, for whom the arrival of the mobile library:</a:t>
            </a:r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is an essential part of cultural life;</a:t>
            </a:r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there is a particularly welcome event in the countryside;</a:t>
            </a:r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makes you walk as much as 3 km on foot to get a new books.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46509" y="933450"/>
            <a:ext cx="10335973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Radley Bold"/>
              </a:rPr>
              <a:t>Mobile library service</a:t>
            </a:r>
          </a:p>
          <a:p>
            <a:pPr>
              <a:lnSpc>
                <a:spcPts val="6719"/>
              </a:lnSpc>
            </a:pPr>
            <a:endParaRPr lang="en-US" sz="4800">
              <a:solidFill>
                <a:srgbClr val="FFFFFF"/>
              </a:solidFill>
              <a:latin typeface="Radley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7127588" y="9201150"/>
            <a:ext cx="77360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3A4A80"/>
                </a:solidFill>
                <a:latin typeface="Prata"/>
              </a:rPr>
              <a:t>18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0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40784" y="0"/>
            <a:ext cx="1547216" cy="10287000"/>
            <a:chOff x="0" y="0"/>
            <a:chExt cx="52337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379" cy="3479800"/>
            </a:xfrm>
            <a:custGeom>
              <a:avLst/>
              <a:gdLst/>
              <a:ahLst/>
              <a:cxnLst/>
              <a:rect l="l" t="t" r="r" b="b"/>
              <a:pathLst>
                <a:path w="523379" h="3479800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3A4A80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-1714500"/>
            <a:ext cx="16740784" cy="12555588"/>
          </a:xfrm>
          <a:custGeom>
            <a:avLst/>
            <a:gdLst/>
            <a:ahLst/>
            <a:cxnLst/>
            <a:rect l="l" t="t" r="r" b="b"/>
            <a:pathLst>
              <a:path w="16740784" h="12555588">
                <a:moveTo>
                  <a:pt x="0" y="0"/>
                </a:moveTo>
                <a:lnTo>
                  <a:pt x="16740784" y="0"/>
                </a:lnTo>
                <a:lnTo>
                  <a:pt x="16740784" y="12555588"/>
                </a:lnTo>
                <a:lnTo>
                  <a:pt x="0" y="125555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5" name="TextBox 5"/>
          <p:cNvSpPr txBox="1"/>
          <p:nvPr/>
        </p:nvSpPr>
        <p:spPr>
          <a:xfrm>
            <a:off x="17127588" y="9201150"/>
            <a:ext cx="77360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rata"/>
              </a:rPr>
              <a:t>19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0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40784" y="0"/>
            <a:ext cx="1547216" cy="10287000"/>
            <a:chOff x="0" y="0"/>
            <a:chExt cx="52337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379" cy="3479800"/>
            </a:xfrm>
            <a:custGeom>
              <a:avLst/>
              <a:gdLst/>
              <a:ahLst/>
              <a:cxnLst/>
              <a:rect l="l" t="t" r="r" b="b"/>
              <a:pathLst>
                <a:path w="523379" h="3479800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3A4A80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4" name="Freeform 4"/>
          <p:cNvSpPr/>
          <p:nvPr/>
        </p:nvSpPr>
        <p:spPr>
          <a:xfrm>
            <a:off x="-270804" y="0"/>
            <a:ext cx="17011589" cy="11341059"/>
          </a:xfrm>
          <a:custGeom>
            <a:avLst/>
            <a:gdLst/>
            <a:ahLst/>
            <a:cxnLst/>
            <a:rect l="l" t="t" r="r" b="b"/>
            <a:pathLst>
              <a:path w="17011589" h="11341059">
                <a:moveTo>
                  <a:pt x="0" y="0"/>
                </a:moveTo>
                <a:lnTo>
                  <a:pt x="17011588" y="0"/>
                </a:lnTo>
                <a:lnTo>
                  <a:pt x="17011588" y="11341059"/>
                </a:lnTo>
                <a:lnTo>
                  <a:pt x="0" y="113410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5" name="TextBox 5"/>
          <p:cNvSpPr txBox="1"/>
          <p:nvPr/>
        </p:nvSpPr>
        <p:spPr>
          <a:xfrm>
            <a:off x="17127588" y="9201150"/>
            <a:ext cx="77360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rata"/>
              </a:rPr>
              <a:t>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A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40784" y="0"/>
            <a:ext cx="1547216" cy="10287000"/>
            <a:chOff x="0" y="0"/>
            <a:chExt cx="52337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379" cy="3479800"/>
            </a:xfrm>
            <a:custGeom>
              <a:avLst/>
              <a:gdLst/>
              <a:ahLst/>
              <a:cxnLst/>
              <a:rect l="l" t="t" r="r" b="b"/>
              <a:pathLst>
                <a:path w="523379" h="3479800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212122" y="218786"/>
            <a:ext cx="5528662" cy="5246370"/>
            <a:chOff x="0" y="0"/>
            <a:chExt cx="2636520" cy="2501900"/>
          </a:xfrm>
        </p:grpSpPr>
        <p:sp>
          <p:nvSpPr>
            <p:cNvPr id="5" name="Freeform 5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3"/>
              <a:stretch>
                <a:fillRect t="-20214" b="-20214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212122" y="4650105"/>
            <a:ext cx="5528662" cy="5246370"/>
            <a:chOff x="0" y="0"/>
            <a:chExt cx="2636520" cy="2501900"/>
          </a:xfrm>
        </p:grpSpPr>
        <p:sp>
          <p:nvSpPr>
            <p:cNvPr id="7" name="Freeform 7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4"/>
              <a:stretch>
                <a:fillRect l="-13298" r="-13298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2075338"/>
            <a:ext cx="9090483" cy="5353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Aging of regular readers</a:t>
            </a:r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Concerns of the libraries in the region</a:t>
            </a:r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Financial challenges</a:t>
            </a:r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A social project with a noble purpose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46509" y="933450"/>
            <a:ext cx="10335973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Radley Bold"/>
              </a:rPr>
              <a:t>Challenges</a:t>
            </a:r>
          </a:p>
          <a:p>
            <a:pPr>
              <a:lnSpc>
                <a:spcPts val="6719"/>
              </a:lnSpc>
            </a:pPr>
            <a:endParaRPr lang="en-US" sz="4800">
              <a:solidFill>
                <a:srgbClr val="FFFFFF"/>
              </a:solidFill>
              <a:latin typeface="Radley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7127588" y="9201150"/>
            <a:ext cx="77360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3A4A80"/>
                </a:solidFill>
                <a:latin typeface="Prata"/>
              </a:rPr>
              <a:t>20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0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40784" y="0"/>
            <a:ext cx="1547216" cy="10287000"/>
            <a:chOff x="0" y="0"/>
            <a:chExt cx="52337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379" cy="3479800"/>
            </a:xfrm>
            <a:custGeom>
              <a:avLst/>
              <a:gdLst/>
              <a:ahLst/>
              <a:cxnLst/>
              <a:rect l="l" t="t" r="r" b="b"/>
              <a:pathLst>
                <a:path w="523379" h="3479800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3A4A80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6740784" cy="10287000"/>
          </a:xfrm>
          <a:custGeom>
            <a:avLst/>
            <a:gdLst/>
            <a:ahLst/>
            <a:cxnLst/>
            <a:rect l="l" t="t" r="r" b="b"/>
            <a:pathLst>
              <a:path w="16740784" h="10287000">
                <a:moveTo>
                  <a:pt x="0" y="0"/>
                </a:moveTo>
                <a:lnTo>
                  <a:pt x="16740784" y="0"/>
                </a:lnTo>
                <a:lnTo>
                  <a:pt x="167407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357" b="-78626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5" name="TextBox 5"/>
          <p:cNvSpPr txBox="1"/>
          <p:nvPr/>
        </p:nvSpPr>
        <p:spPr>
          <a:xfrm>
            <a:off x="17127588" y="9201150"/>
            <a:ext cx="77360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rata"/>
              </a:rPr>
              <a:t>21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A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40784" y="0"/>
            <a:ext cx="1547216" cy="10287000"/>
            <a:chOff x="0" y="0"/>
            <a:chExt cx="52337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379" cy="3479800"/>
            </a:xfrm>
            <a:custGeom>
              <a:avLst/>
              <a:gdLst/>
              <a:ahLst/>
              <a:cxnLst/>
              <a:rect l="l" t="t" r="r" b="b"/>
              <a:pathLst>
                <a:path w="523379" h="3479800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212122" y="218786"/>
            <a:ext cx="5528662" cy="5246370"/>
            <a:chOff x="0" y="0"/>
            <a:chExt cx="2636520" cy="2501900"/>
          </a:xfrm>
        </p:grpSpPr>
        <p:sp>
          <p:nvSpPr>
            <p:cNvPr id="5" name="Freeform 5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3"/>
              <a:stretch>
                <a:fillRect b="-40428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212122" y="4650105"/>
            <a:ext cx="5528662" cy="5246370"/>
            <a:chOff x="0" y="0"/>
            <a:chExt cx="2636520" cy="2501900"/>
          </a:xfrm>
        </p:grpSpPr>
        <p:sp>
          <p:nvSpPr>
            <p:cNvPr id="7" name="Freeform 7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4"/>
              <a:stretch>
                <a:fillRect l="-13298" r="-13298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2075338"/>
            <a:ext cx="9090483" cy="4448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Part of everyday life and holidays</a:t>
            </a:r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In the TV spotlight</a:t>
            </a:r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Photo exhibition and documentary</a:t>
            </a:r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For a long time the only mobile library in Latvia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46509" y="933450"/>
            <a:ext cx="10335973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Radley"/>
              </a:rPr>
              <a:t>Unique and beloved</a:t>
            </a:r>
          </a:p>
          <a:p>
            <a:pPr>
              <a:lnSpc>
                <a:spcPts val="6719"/>
              </a:lnSpc>
            </a:pPr>
            <a:endParaRPr lang="en-US" sz="4800">
              <a:solidFill>
                <a:srgbClr val="FFFFFF"/>
              </a:solidFill>
              <a:latin typeface="Radley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7127588" y="9201150"/>
            <a:ext cx="77360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3A4A80"/>
                </a:solidFill>
                <a:latin typeface="Prata"/>
              </a:rPr>
              <a:t>22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0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40784" y="0"/>
            <a:ext cx="1547216" cy="10287000"/>
            <a:chOff x="0" y="0"/>
            <a:chExt cx="52337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379" cy="3479800"/>
            </a:xfrm>
            <a:custGeom>
              <a:avLst/>
              <a:gdLst/>
              <a:ahLst/>
              <a:cxnLst/>
              <a:rect l="l" t="t" r="r" b="b"/>
              <a:pathLst>
                <a:path w="523379" h="3479800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3A4A80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6740784" cy="10287000"/>
          </a:xfrm>
          <a:custGeom>
            <a:avLst/>
            <a:gdLst/>
            <a:ahLst/>
            <a:cxnLst/>
            <a:rect l="l" t="t" r="r" b="b"/>
            <a:pathLst>
              <a:path w="16740784" h="10287000">
                <a:moveTo>
                  <a:pt x="0" y="0"/>
                </a:moveTo>
                <a:lnTo>
                  <a:pt x="16740784" y="0"/>
                </a:lnTo>
                <a:lnTo>
                  <a:pt x="167407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9484" b="-99826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5" name="TextBox 5"/>
          <p:cNvSpPr txBox="1"/>
          <p:nvPr/>
        </p:nvSpPr>
        <p:spPr>
          <a:xfrm>
            <a:off x="17127588" y="9201150"/>
            <a:ext cx="77360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rata"/>
              </a:rPr>
              <a:t>23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A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40784" y="0"/>
            <a:ext cx="1547216" cy="10287000"/>
            <a:chOff x="0" y="0"/>
            <a:chExt cx="52337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379" cy="3479800"/>
            </a:xfrm>
            <a:custGeom>
              <a:avLst/>
              <a:gdLst/>
              <a:ahLst/>
              <a:cxnLst/>
              <a:rect l="l" t="t" r="r" b="b"/>
              <a:pathLst>
                <a:path w="523379" h="3479800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212122" y="218786"/>
            <a:ext cx="5528662" cy="5246370"/>
            <a:chOff x="0" y="0"/>
            <a:chExt cx="2636520" cy="2501900"/>
          </a:xfrm>
        </p:grpSpPr>
        <p:sp>
          <p:nvSpPr>
            <p:cNvPr id="5" name="Freeform 5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3"/>
              <a:stretch>
                <a:fillRect l="-9367" r="-78956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212122" y="4650105"/>
            <a:ext cx="5528662" cy="5246370"/>
            <a:chOff x="0" y="0"/>
            <a:chExt cx="2636520" cy="2501900"/>
          </a:xfrm>
        </p:grpSpPr>
        <p:sp>
          <p:nvSpPr>
            <p:cNvPr id="7" name="Freeform 7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4"/>
              <a:stretch>
                <a:fillRect r="-70855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2075338"/>
            <a:ext cx="9849936" cy="8068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81"/>
              </a:lnSpc>
            </a:pPr>
            <a:r>
              <a:rPr lang="en-US" sz="3799">
                <a:solidFill>
                  <a:srgbClr val="FFFFFF"/>
                </a:solidFill>
                <a:latin typeface="Raleway"/>
              </a:rPr>
              <a:t>Mobile  library users survey on quality of service:</a:t>
            </a:r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conducted in January 2023;</a:t>
            </a:r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number of surveyed users – 46;</a:t>
            </a:r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purpose of the survey – assess the satisfaction of mobile  library users and assess options for expanding services</a:t>
            </a:r>
          </a:p>
          <a:p>
            <a:pPr algn="just">
              <a:lnSpc>
                <a:spcPts val="7181"/>
              </a:lnSpc>
            </a:pPr>
            <a:endParaRPr lang="en-US" sz="3799">
              <a:solidFill>
                <a:srgbClr val="FFFFFF"/>
              </a:solidFill>
              <a:latin typeface="Raleway"/>
            </a:endParaRPr>
          </a:p>
          <a:p>
            <a:pPr algn="just">
              <a:lnSpc>
                <a:spcPts val="7181"/>
              </a:lnSpc>
            </a:pPr>
            <a:endParaRPr lang="en-US" sz="3799">
              <a:solidFill>
                <a:srgbClr val="FFFFFF"/>
              </a:solidFill>
              <a:latin typeface="Raleway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546509" y="933450"/>
            <a:ext cx="10335973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Radley"/>
              </a:rPr>
              <a:t>Plans for future</a:t>
            </a:r>
          </a:p>
          <a:p>
            <a:pPr>
              <a:lnSpc>
                <a:spcPts val="6719"/>
              </a:lnSpc>
            </a:pPr>
            <a:endParaRPr lang="en-US" sz="4800">
              <a:solidFill>
                <a:srgbClr val="FFFFFF"/>
              </a:solidFill>
              <a:latin typeface="Radley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7127588" y="9201150"/>
            <a:ext cx="77360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3A4A80"/>
                </a:solidFill>
                <a:latin typeface="Prata"/>
              </a:rPr>
              <a:t>24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A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40784" y="0"/>
            <a:ext cx="1547216" cy="10287000"/>
            <a:chOff x="0" y="0"/>
            <a:chExt cx="52337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379" cy="3479800"/>
            </a:xfrm>
            <a:custGeom>
              <a:avLst/>
              <a:gdLst/>
              <a:ahLst/>
              <a:cxnLst/>
              <a:rect l="l" t="t" r="r" b="b"/>
              <a:pathLst>
                <a:path w="523379" h="3479800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212122" y="218786"/>
            <a:ext cx="5528662" cy="5246370"/>
            <a:chOff x="0" y="0"/>
            <a:chExt cx="2636520" cy="2501900"/>
          </a:xfrm>
        </p:grpSpPr>
        <p:sp>
          <p:nvSpPr>
            <p:cNvPr id="5" name="Freeform 5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3"/>
              <a:stretch>
                <a:fillRect t="-53120" r="-268314" b="-53120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212122" y="4650105"/>
            <a:ext cx="5528662" cy="5246370"/>
            <a:chOff x="0" y="0"/>
            <a:chExt cx="2636520" cy="2501900"/>
          </a:xfrm>
        </p:grpSpPr>
        <p:sp>
          <p:nvSpPr>
            <p:cNvPr id="7" name="Freeform 7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4"/>
              <a:stretch>
                <a:fillRect t="-2660" b="-2660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1005200"/>
            <a:ext cx="9849936" cy="11687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81"/>
              </a:lnSpc>
            </a:pPr>
            <a:r>
              <a:rPr lang="en-US" sz="3799">
                <a:solidFill>
                  <a:srgbClr val="FFFFFF"/>
                </a:solidFill>
                <a:latin typeface="Raleway"/>
              </a:rPr>
              <a:t>Initiatives launched to expand mobile branch library services:</a:t>
            </a:r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at the beginning of 2023, Nordplus Adult programme mobility project "Opportunities for mobile educational services" was approved;</a:t>
            </a:r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work together with a partner from the Swedish B-Creative Association and develop mobile  library services in the digital and educational field</a:t>
            </a:r>
          </a:p>
          <a:p>
            <a:pPr algn="just">
              <a:lnSpc>
                <a:spcPts val="7181"/>
              </a:lnSpc>
            </a:pPr>
            <a:endParaRPr lang="en-US" sz="3799">
              <a:solidFill>
                <a:srgbClr val="FFFFFF"/>
              </a:solidFill>
              <a:latin typeface="Raleway"/>
            </a:endParaRPr>
          </a:p>
          <a:p>
            <a:pPr algn="just">
              <a:lnSpc>
                <a:spcPts val="7181"/>
              </a:lnSpc>
            </a:pPr>
            <a:endParaRPr lang="en-US" sz="3799">
              <a:solidFill>
                <a:srgbClr val="FFFFFF"/>
              </a:solidFill>
              <a:latin typeface="Raleway"/>
            </a:endParaRPr>
          </a:p>
          <a:p>
            <a:pPr algn="just">
              <a:lnSpc>
                <a:spcPts val="7181"/>
              </a:lnSpc>
            </a:pPr>
            <a:endParaRPr lang="en-US" sz="3799">
              <a:solidFill>
                <a:srgbClr val="FFFFFF"/>
              </a:solidFill>
              <a:latin typeface="Raleway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7127588" y="9201150"/>
            <a:ext cx="77360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3A4A80"/>
                </a:solidFill>
                <a:latin typeface="Prata"/>
              </a:rPr>
              <a:t>25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146685"/>
            <a:ext cx="10335973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Radley"/>
              </a:rPr>
              <a:t>Plans for future</a:t>
            </a:r>
          </a:p>
          <a:p>
            <a:pPr>
              <a:lnSpc>
                <a:spcPts val="6719"/>
              </a:lnSpc>
            </a:pPr>
            <a:endParaRPr lang="en-US" sz="4800">
              <a:solidFill>
                <a:srgbClr val="FFFFFF"/>
              </a:solidFill>
              <a:latin typeface="Radley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A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40784" y="0"/>
            <a:ext cx="1547216" cy="10287000"/>
            <a:chOff x="0" y="0"/>
            <a:chExt cx="52337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379" cy="3479800"/>
            </a:xfrm>
            <a:custGeom>
              <a:avLst/>
              <a:gdLst/>
              <a:ahLst/>
              <a:cxnLst/>
              <a:rect l="l" t="t" r="r" b="b"/>
              <a:pathLst>
                <a:path w="523379" h="3479800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212122" y="218786"/>
            <a:ext cx="5528662" cy="5246370"/>
            <a:chOff x="0" y="0"/>
            <a:chExt cx="2636520" cy="2501900"/>
          </a:xfrm>
        </p:grpSpPr>
        <p:sp>
          <p:nvSpPr>
            <p:cNvPr id="5" name="Freeform 5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3"/>
              <a:stretch>
                <a:fillRect l="-13298" r="-13298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212122" y="4650105"/>
            <a:ext cx="5528662" cy="5246370"/>
            <a:chOff x="0" y="0"/>
            <a:chExt cx="2636520" cy="2501900"/>
          </a:xfrm>
        </p:grpSpPr>
        <p:sp>
          <p:nvSpPr>
            <p:cNvPr id="7" name="Freeform 7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4"/>
              <a:stretch>
                <a:fillRect l="-13298" r="-13298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72809" y="2883216"/>
            <a:ext cx="10471306" cy="529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504"/>
              </a:lnSpc>
            </a:pPr>
            <a:r>
              <a:rPr lang="en-US" sz="4499">
                <a:solidFill>
                  <a:srgbClr val="FFFFFF"/>
                </a:solidFill>
                <a:latin typeface="Raleway"/>
              </a:rPr>
              <a:t>"Although the bus days are long, full of hard work, they remain in the heart and mind as days of good deeds."</a:t>
            </a:r>
          </a:p>
          <a:p>
            <a:pPr algn="r">
              <a:lnSpc>
                <a:spcPts val="8504"/>
              </a:lnSpc>
            </a:pPr>
            <a:r>
              <a:rPr lang="en-US" sz="4499">
                <a:solidFill>
                  <a:srgbClr val="FFFFFF"/>
                </a:solidFill>
                <a:latin typeface="Raleway"/>
              </a:rPr>
              <a:t>/Diary of the first librarian of Ogre mobile library/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127588" y="9201150"/>
            <a:ext cx="77360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3A4A80"/>
                </a:solidFill>
                <a:latin typeface="Prata"/>
              </a:rPr>
              <a:t>26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959" t="32274" r="2142" b="1865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6740784" y="0"/>
            <a:ext cx="1547216" cy="10287000"/>
            <a:chOff x="0" y="0"/>
            <a:chExt cx="523379" cy="3479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3379" cy="3479800"/>
            </a:xfrm>
            <a:custGeom>
              <a:avLst/>
              <a:gdLst/>
              <a:ahLst/>
              <a:cxnLst/>
              <a:rect l="l" t="t" r="r" b="b"/>
              <a:pathLst>
                <a:path w="523379" h="3479800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3A4A80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5" name="Freeform 5"/>
          <p:cNvSpPr/>
          <p:nvPr/>
        </p:nvSpPr>
        <p:spPr>
          <a:xfrm>
            <a:off x="296395" y="342900"/>
            <a:ext cx="11305043" cy="2119696"/>
          </a:xfrm>
          <a:custGeom>
            <a:avLst/>
            <a:gdLst/>
            <a:ahLst/>
            <a:cxnLst/>
            <a:rect l="l" t="t" r="r" b="b"/>
            <a:pathLst>
              <a:path w="11305043" h="2119696">
                <a:moveTo>
                  <a:pt x="0" y="0"/>
                </a:moveTo>
                <a:lnTo>
                  <a:pt x="11305043" y="0"/>
                </a:lnTo>
                <a:lnTo>
                  <a:pt x="11305043" y="2119696"/>
                </a:lnTo>
                <a:lnTo>
                  <a:pt x="0" y="2119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6" name="Freeform 6"/>
          <p:cNvSpPr/>
          <p:nvPr/>
        </p:nvSpPr>
        <p:spPr>
          <a:xfrm>
            <a:off x="296395" y="2172367"/>
            <a:ext cx="11305043" cy="2119696"/>
          </a:xfrm>
          <a:custGeom>
            <a:avLst/>
            <a:gdLst/>
            <a:ahLst/>
            <a:cxnLst/>
            <a:rect l="l" t="t" r="r" b="b"/>
            <a:pathLst>
              <a:path w="11305043" h="2119696">
                <a:moveTo>
                  <a:pt x="0" y="0"/>
                </a:moveTo>
                <a:lnTo>
                  <a:pt x="11305043" y="0"/>
                </a:lnTo>
                <a:lnTo>
                  <a:pt x="11305043" y="2119696"/>
                </a:lnTo>
                <a:lnTo>
                  <a:pt x="0" y="2119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7" name="TextBox 7"/>
          <p:cNvSpPr txBox="1"/>
          <p:nvPr/>
        </p:nvSpPr>
        <p:spPr>
          <a:xfrm>
            <a:off x="296395" y="739794"/>
            <a:ext cx="11188905" cy="301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1"/>
              </a:lnSpc>
            </a:pPr>
            <a:r>
              <a:rPr lang="en-US" sz="7801">
                <a:solidFill>
                  <a:srgbClr val="FFFFFF"/>
                </a:solidFill>
                <a:latin typeface="Radley"/>
              </a:rPr>
              <a:t>“If you can't get your child out of the library,  you are in Ogre!”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127588" y="9201150"/>
            <a:ext cx="77360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rata"/>
              </a:rPr>
              <a:t>27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0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40784" y="0"/>
            <a:ext cx="1547216" cy="10287000"/>
            <a:chOff x="0" y="0"/>
            <a:chExt cx="52337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379" cy="3479800"/>
            </a:xfrm>
            <a:custGeom>
              <a:avLst/>
              <a:gdLst/>
              <a:ahLst/>
              <a:cxnLst/>
              <a:rect l="l" t="t" r="r" b="b"/>
              <a:pathLst>
                <a:path w="523379" h="3479800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3A4A80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-1714500"/>
            <a:ext cx="16740784" cy="12555588"/>
          </a:xfrm>
          <a:custGeom>
            <a:avLst/>
            <a:gdLst/>
            <a:ahLst/>
            <a:cxnLst/>
            <a:rect l="l" t="t" r="r" b="b"/>
            <a:pathLst>
              <a:path w="16740784" h="12555588">
                <a:moveTo>
                  <a:pt x="0" y="0"/>
                </a:moveTo>
                <a:lnTo>
                  <a:pt x="16740784" y="0"/>
                </a:lnTo>
                <a:lnTo>
                  <a:pt x="16740784" y="12555588"/>
                </a:lnTo>
                <a:lnTo>
                  <a:pt x="0" y="125555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5" name="TextBox 5"/>
          <p:cNvSpPr txBox="1"/>
          <p:nvPr/>
        </p:nvSpPr>
        <p:spPr>
          <a:xfrm>
            <a:off x="17127588" y="9201150"/>
            <a:ext cx="77360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rata"/>
              </a:rPr>
              <a:t>28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40784" y="0"/>
            <a:ext cx="1547216" cy="10287000"/>
            <a:chOff x="0" y="0"/>
            <a:chExt cx="52337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379" cy="3479800"/>
            </a:xfrm>
            <a:custGeom>
              <a:avLst/>
              <a:gdLst/>
              <a:ahLst/>
              <a:cxnLst/>
              <a:rect l="l" t="t" r="r" b="b"/>
              <a:pathLst>
                <a:path w="523379" h="3479800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3A4A80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4" name="Freeform 4"/>
          <p:cNvSpPr/>
          <p:nvPr/>
        </p:nvSpPr>
        <p:spPr>
          <a:xfrm>
            <a:off x="2514600" y="2819401"/>
            <a:ext cx="8528055" cy="5676900"/>
          </a:xfrm>
          <a:custGeom>
            <a:avLst/>
            <a:gdLst/>
            <a:ahLst/>
            <a:cxnLst/>
            <a:rect l="l" t="t" r="r" b="b"/>
            <a:pathLst>
              <a:path w="11033062" h="7769114">
                <a:moveTo>
                  <a:pt x="0" y="0"/>
                </a:moveTo>
                <a:lnTo>
                  <a:pt x="11033062" y="0"/>
                </a:lnTo>
                <a:lnTo>
                  <a:pt x="11033062" y="7769114"/>
                </a:lnTo>
                <a:lnTo>
                  <a:pt x="0" y="776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5" name="Freeform 5"/>
          <p:cNvSpPr/>
          <p:nvPr/>
        </p:nvSpPr>
        <p:spPr>
          <a:xfrm>
            <a:off x="10363201" y="4152900"/>
            <a:ext cx="3048000" cy="2895600"/>
          </a:xfrm>
          <a:custGeom>
            <a:avLst/>
            <a:gdLst/>
            <a:ahLst/>
            <a:cxnLst/>
            <a:rect l="l" t="t" r="r" b="b"/>
            <a:pathLst>
              <a:path w="3831323" h="3846328">
                <a:moveTo>
                  <a:pt x="0" y="0"/>
                </a:moveTo>
                <a:lnTo>
                  <a:pt x="3831323" y="0"/>
                </a:lnTo>
                <a:lnTo>
                  <a:pt x="3831323" y="3846328"/>
                </a:lnTo>
                <a:lnTo>
                  <a:pt x="0" y="384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lv-LV" dirty="0"/>
          </a:p>
        </p:txBody>
      </p:sp>
      <p:sp>
        <p:nvSpPr>
          <p:cNvPr id="6" name="TextBox 6"/>
          <p:cNvSpPr txBox="1"/>
          <p:nvPr/>
        </p:nvSpPr>
        <p:spPr>
          <a:xfrm>
            <a:off x="1271969" y="1257300"/>
            <a:ext cx="15744061" cy="312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2000">
                <a:solidFill>
                  <a:srgbClr val="293D82"/>
                </a:solidFill>
                <a:latin typeface="Radley"/>
              </a:rPr>
              <a:t>Thank you for your attention!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816346" y="7277100"/>
            <a:ext cx="9594855" cy="3461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919"/>
              </a:lnSpc>
            </a:pPr>
            <a:r>
              <a:rPr lang="en-US" sz="2799" dirty="0">
                <a:solidFill>
                  <a:srgbClr val="293D82"/>
                </a:solidFill>
                <a:latin typeface="Raleway"/>
              </a:rPr>
              <a:t> </a:t>
            </a:r>
            <a:r>
              <a:rPr lang="en-US" sz="2799" dirty="0">
                <a:solidFill>
                  <a:srgbClr val="293D82"/>
                </a:solidFill>
                <a:latin typeface="Raleway"/>
                <a:hlinkClick r:id="rId4"/>
              </a:rPr>
              <a:t>www.ocb.lv</a:t>
            </a:r>
            <a:endParaRPr lang="lv-LV" sz="2799" dirty="0">
              <a:solidFill>
                <a:srgbClr val="293D82"/>
              </a:solidFill>
              <a:latin typeface="Raleway"/>
            </a:endParaRPr>
          </a:p>
          <a:p>
            <a:pPr algn="r">
              <a:lnSpc>
                <a:spcPts val="3919"/>
              </a:lnSpc>
            </a:pPr>
            <a:r>
              <a:rPr lang="lv-LV" sz="2799" dirty="0">
                <a:solidFill>
                  <a:srgbClr val="293D82"/>
                </a:solidFill>
                <a:latin typeface="Raleway"/>
                <a:hlinkClick r:id="rId5"/>
              </a:rPr>
              <a:t>info@ocb.lv</a:t>
            </a:r>
            <a:endParaRPr lang="lv-LV" sz="2799" dirty="0">
              <a:solidFill>
                <a:srgbClr val="293D82"/>
              </a:solidFill>
              <a:latin typeface="Raleway"/>
            </a:endParaRPr>
          </a:p>
          <a:p>
            <a:pPr algn="r">
              <a:lnSpc>
                <a:spcPts val="3919"/>
              </a:lnSpc>
            </a:pPr>
            <a:r>
              <a:rPr lang="lv-LV" sz="2799" dirty="0" err="1">
                <a:solidFill>
                  <a:srgbClr val="293D82"/>
                </a:solidFill>
                <a:latin typeface="Raleway"/>
              </a:rPr>
              <a:t>Facebook</a:t>
            </a:r>
            <a:r>
              <a:rPr lang="lv-LV" sz="2799" dirty="0">
                <a:solidFill>
                  <a:srgbClr val="293D82"/>
                </a:solidFill>
                <a:latin typeface="Raleway"/>
              </a:rPr>
              <a:t> Ogres Centrālā bibliotēka</a:t>
            </a:r>
          </a:p>
          <a:p>
            <a:pPr algn="r">
              <a:lnSpc>
                <a:spcPts val="3919"/>
              </a:lnSpc>
            </a:pPr>
            <a:r>
              <a:rPr lang="lv-LV" sz="2799" dirty="0" err="1">
                <a:solidFill>
                  <a:srgbClr val="293D82"/>
                </a:solidFill>
                <a:latin typeface="Raleway"/>
              </a:rPr>
              <a:t>Instagram</a:t>
            </a:r>
            <a:r>
              <a:rPr lang="lv-LV" sz="2799" dirty="0">
                <a:solidFill>
                  <a:srgbClr val="293D82"/>
                </a:solidFill>
                <a:latin typeface="Raleway"/>
              </a:rPr>
              <a:t> @ogres_centrala_biblioteka</a:t>
            </a:r>
          </a:p>
          <a:p>
            <a:pPr algn="r">
              <a:lnSpc>
                <a:spcPts val="3919"/>
              </a:lnSpc>
            </a:pPr>
            <a:r>
              <a:rPr lang="lv-LV" sz="2799" dirty="0">
                <a:solidFill>
                  <a:srgbClr val="293D82"/>
                </a:solidFill>
                <a:latin typeface="Raleway"/>
              </a:rPr>
              <a:t>@ogres_gramatu_buss</a:t>
            </a:r>
            <a:endParaRPr lang="en-US" sz="2799" dirty="0">
              <a:solidFill>
                <a:srgbClr val="293D82"/>
              </a:solidFill>
              <a:latin typeface="Raleway"/>
            </a:endParaRPr>
          </a:p>
          <a:p>
            <a:pPr algn="r">
              <a:lnSpc>
                <a:spcPts val="3919"/>
              </a:lnSpc>
            </a:pPr>
            <a:r>
              <a:rPr lang="en-US" sz="2799" dirty="0">
                <a:solidFill>
                  <a:srgbClr val="293D82"/>
                </a:solidFill>
                <a:latin typeface="Raleway"/>
              </a:rPr>
              <a:t>+371 65068781</a:t>
            </a:r>
          </a:p>
          <a:p>
            <a:pPr algn="r">
              <a:lnSpc>
                <a:spcPts val="3919"/>
              </a:lnSpc>
            </a:pPr>
            <a:r>
              <a:rPr lang="en-US" sz="2799" dirty="0">
                <a:solidFill>
                  <a:srgbClr val="293D82"/>
                </a:solidFill>
                <a:latin typeface="Raleway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A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40784" y="0"/>
            <a:ext cx="1547216" cy="10287000"/>
            <a:chOff x="0" y="0"/>
            <a:chExt cx="52337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379" cy="3479800"/>
            </a:xfrm>
            <a:custGeom>
              <a:avLst/>
              <a:gdLst/>
              <a:ahLst/>
              <a:cxnLst/>
              <a:rect l="l" t="t" r="r" b="b"/>
              <a:pathLst>
                <a:path w="523379" h="3479800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598926" y="327413"/>
            <a:ext cx="5528662" cy="5246370"/>
            <a:chOff x="0" y="0"/>
            <a:chExt cx="2636520" cy="2501900"/>
          </a:xfrm>
        </p:grpSpPr>
        <p:sp>
          <p:nvSpPr>
            <p:cNvPr id="5" name="Freeform 5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3"/>
              <a:stretch>
                <a:fillRect l="-18411" r="-18411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7127588" y="9201150"/>
            <a:ext cx="77360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3A4A80"/>
                </a:solidFill>
                <a:latin typeface="Prata"/>
              </a:rPr>
              <a:t>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492445"/>
            <a:ext cx="9028781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Radley Bold"/>
              </a:rPr>
              <a:t>History of Ogre Central Library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79984" y="4253864"/>
            <a:ext cx="10918943" cy="3543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Founded at 1928</a:t>
            </a:r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Changed locations several times</a:t>
            </a:r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Has been on Brivibas street since 2001</a:t>
            </a:r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Library building before – old kindergarden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730638" y="5040630"/>
            <a:ext cx="5528662" cy="5246370"/>
            <a:chOff x="0" y="0"/>
            <a:chExt cx="2636520" cy="2501900"/>
          </a:xfrm>
        </p:grpSpPr>
        <p:sp>
          <p:nvSpPr>
            <p:cNvPr id="10" name="Freeform 10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4"/>
              <a:stretch>
                <a:fillRect l="-13298" r="-13298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A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40784" y="0"/>
            <a:ext cx="1547216" cy="10287000"/>
            <a:chOff x="0" y="0"/>
            <a:chExt cx="52337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379" cy="3479800"/>
            </a:xfrm>
            <a:custGeom>
              <a:avLst/>
              <a:gdLst/>
              <a:ahLst/>
              <a:cxnLst/>
              <a:rect l="l" t="t" r="r" b="b"/>
              <a:pathLst>
                <a:path w="523379" h="3479800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598926" y="327413"/>
            <a:ext cx="5528662" cy="5246370"/>
            <a:chOff x="0" y="0"/>
            <a:chExt cx="2636520" cy="2501900"/>
          </a:xfrm>
        </p:grpSpPr>
        <p:sp>
          <p:nvSpPr>
            <p:cNvPr id="5" name="Freeform 5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3"/>
              <a:stretch>
                <a:fillRect l="-21210" r="-21210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7127588" y="9201150"/>
            <a:ext cx="77360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3A4A80"/>
                </a:solidFill>
                <a:latin typeface="Prata"/>
              </a:rPr>
              <a:t>4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730638" y="5040630"/>
            <a:ext cx="5528662" cy="5246370"/>
            <a:chOff x="0" y="0"/>
            <a:chExt cx="2636520" cy="2501900"/>
          </a:xfrm>
        </p:grpSpPr>
        <p:sp>
          <p:nvSpPr>
            <p:cNvPr id="8" name="Freeform 8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4"/>
              <a:stretch>
                <a:fillRect t="-20214" b="-20214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2492445"/>
            <a:ext cx="10040059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Radley Bold"/>
              </a:rPr>
              <a:t>New Ogre Central Library building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9984" y="4253864"/>
            <a:ext cx="10918943" cy="3543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Opened in 2021</a:t>
            </a:r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Built specifically for the work of the library</a:t>
            </a:r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Available for all user groups and ages </a:t>
            </a:r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Built on the principles of sustainability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0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40784" y="0"/>
            <a:ext cx="1547216" cy="10287000"/>
            <a:chOff x="0" y="0"/>
            <a:chExt cx="52337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379" cy="3479800"/>
            </a:xfrm>
            <a:custGeom>
              <a:avLst/>
              <a:gdLst/>
              <a:ahLst/>
              <a:cxnLst/>
              <a:rect l="l" t="t" r="r" b="b"/>
              <a:pathLst>
                <a:path w="523379" h="3479800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3A4A80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6866792" cy="10287000"/>
          </a:xfrm>
          <a:custGeom>
            <a:avLst/>
            <a:gdLst/>
            <a:ahLst/>
            <a:cxnLst/>
            <a:rect l="l" t="t" r="r" b="b"/>
            <a:pathLst>
              <a:path w="16866792" h="11233547">
                <a:moveTo>
                  <a:pt x="0" y="0"/>
                </a:moveTo>
                <a:lnTo>
                  <a:pt x="16866792" y="0"/>
                </a:lnTo>
                <a:lnTo>
                  <a:pt x="16866792" y="11233547"/>
                </a:lnTo>
                <a:lnTo>
                  <a:pt x="0" y="112335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5" name="TextBox 5"/>
          <p:cNvSpPr txBox="1"/>
          <p:nvPr/>
        </p:nvSpPr>
        <p:spPr>
          <a:xfrm>
            <a:off x="17127588" y="9201150"/>
            <a:ext cx="77360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rata"/>
              </a:rPr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0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40784" y="0"/>
            <a:ext cx="1547216" cy="10287000"/>
            <a:chOff x="0" y="0"/>
            <a:chExt cx="52337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379" cy="3479800"/>
            </a:xfrm>
            <a:custGeom>
              <a:avLst/>
              <a:gdLst/>
              <a:ahLst/>
              <a:cxnLst/>
              <a:rect l="l" t="t" r="r" b="b"/>
              <a:pathLst>
                <a:path w="523379" h="3479800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3A4A80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5775859" cy="10287000"/>
          </a:xfrm>
          <a:custGeom>
            <a:avLst/>
            <a:gdLst/>
            <a:ahLst/>
            <a:cxnLst/>
            <a:rect l="l" t="t" r="r" b="b"/>
            <a:pathLst>
              <a:path w="5775859" h="10287000">
                <a:moveTo>
                  <a:pt x="0" y="0"/>
                </a:moveTo>
                <a:lnTo>
                  <a:pt x="5775859" y="0"/>
                </a:lnTo>
                <a:lnTo>
                  <a:pt x="577585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0576" r="-26895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5" name="Freeform 5"/>
          <p:cNvSpPr/>
          <p:nvPr/>
        </p:nvSpPr>
        <p:spPr>
          <a:xfrm>
            <a:off x="5775859" y="0"/>
            <a:ext cx="5445015" cy="10287000"/>
          </a:xfrm>
          <a:custGeom>
            <a:avLst/>
            <a:gdLst/>
            <a:ahLst/>
            <a:cxnLst/>
            <a:rect l="l" t="t" r="r" b="b"/>
            <a:pathLst>
              <a:path w="5445015" h="10287000">
                <a:moveTo>
                  <a:pt x="0" y="0"/>
                </a:moveTo>
                <a:lnTo>
                  <a:pt x="5445016" y="0"/>
                </a:lnTo>
                <a:lnTo>
                  <a:pt x="54450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9905" r="-35960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6" name="Freeform 6"/>
          <p:cNvSpPr/>
          <p:nvPr/>
        </p:nvSpPr>
        <p:spPr>
          <a:xfrm>
            <a:off x="11220875" y="0"/>
            <a:ext cx="5519910" cy="10287000"/>
          </a:xfrm>
          <a:custGeom>
            <a:avLst/>
            <a:gdLst/>
            <a:ahLst/>
            <a:cxnLst/>
            <a:rect l="l" t="t" r="r" b="b"/>
            <a:pathLst>
              <a:path w="5519910" h="10287000">
                <a:moveTo>
                  <a:pt x="0" y="0"/>
                </a:moveTo>
                <a:lnTo>
                  <a:pt x="5519909" y="0"/>
                </a:lnTo>
                <a:lnTo>
                  <a:pt x="55199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3983" r="-64808" b="-16222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7" name="TextBox 7"/>
          <p:cNvSpPr txBox="1"/>
          <p:nvPr/>
        </p:nvSpPr>
        <p:spPr>
          <a:xfrm>
            <a:off x="17127588" y="9201150"/>
            <a:ext cx="77360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rata"/>
              </a:rPr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A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40784" y="0"/>
            <a:ext cx="1547216" cy="10287000"/>
            <a:chOff x="0" y="0"/>
            <a:chExt cx="52337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379" cy="3479800"/>
            </a:xfrm>
            <a:custGeom>
              <a:avLst/>
              <a:gdLst/>
              <a:ahLst/>
              <a:cxnLst/>
              <a:rect l="l" t="t" r="r" b="b"/>
              <a:pathLst>
                <a:path w="523379" h="3479800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598926" y="327413"/>
            <a:ext cx="5528662" cy="5246370"/>
            <a:chOff x="0" y="0"/>
            <a:chExt cx="2636520" cy="2501900"/>
          </a:xfrm>
        </p:grpSpPr>
        <p:sp>
          <p:nvSpPr>
            <p:cNvPr id="5" name="Freeform 5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3"/>
              <a:stretch>
                <a:fillRect l="-13298" r="-13298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7127588" y="9201150"/>
            <a:ext cx="77360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3A4A80"/>
                </a:solidFill>
                <a:latin typeface="Prata"/>
              </a:rPr>
              <a:t>7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730638" y="5040630"/>
            <a:ext cx="5528662" cy="5246370"/>
            <a:chOff x="0" y="0"/>
            <a:chExt cx="2636520" cy="2501900"/>
          </a:xfrm>
        </p:grpSpPr>
        <p:sp>
          <p:nvSpPr>
            <p:cNvPr id="8" name="Freeform 8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4"/>
              <a:stretch>
                <a:fillRect l="-13298" r="-13298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89258" y="2242501"/>
            <a:ext cx="10918943" cy="6258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81"/>
              </a:lnSpc>
            </a:pPr>
            <a:endParaRPr/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First idea – in 1995. a proposal from the Director of the Norwegian People's Library Directorate</a:t>
            </a:r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Project for the first mobile library in Latvia</a:t>
            </a:r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Mobile library – present for Latvia from Norway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1678621"/>
            <a:ext cx="10040059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Radley Bold"/>
              </a:rPr>
              <a:t>Road to the mobile library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0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40784" y="0"/>
            <a:ext cx="1547216" cy="10287000"/>
            <a:chOff x="0" y="0"/>
            <a:chExt cx="52337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379" cy="3479800"/>
            </a:xfrm>
            <a:custGeom>
              <a:avLst/>
              <a:gdLst/>
              <a:ahLst/>
              <a:cxnLst/>
              <a:rect l="l" t="t" r="r" b="b"/>
              <a:pathLst>
                <a:path w="523379" h="3479800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3A4A80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-1714500"/>
            <a:ext cx="16740784" cy="12417506"/>
          </a:xfrm>
          <a:custGeom>
            <a:avLst/>
            <a:gdLst/>
            <a:ahLst/>
            <a:cxnLst/>
            <a:rect l="l" t="t" r="r" b="b"/>
            <a:pathLst>
              <a:path w="16740784" h="12417506">
                <a:moveTo>
                  <a:pt x="0" y="0"/>
                </a:moveTo>
                <a:lnTo>
                  <a:pt x="16740784" y="0"/>
                </a:lnTo>
                <a:lnTo>
                  <a:pt x="16740784" y="12417506"/>
                </a:lnTo>
                <a:lnTo>
                  <a:pt x="0" y="124175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111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5" name="TextBox 5"/>
          <p:cNvSpPr txBox="1"/>
          <p:nvPr/>
        </p:nvSpPr>
        <p:spPr>
          <a:xfrm>
            <a:off x="17127588" y="9201150"/>
            <a:ext cx="77360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Prata"/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A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40784" y="0"/>
            <a:ext cx="1547216" cy="10287000"/>
            <a:chOff x="0" y="0"/>
            <a:chExt cx="52337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379" cy="3479800"/>
            </a:xfrm>
            <a:custGeom>
              <a:avLst/>
              <a:gdLst/>
              <a:ahLst/>
              <a:cxnLst/>
              <a:rect l="l" t="t" r="r" b="b"/>
              <a:pathLst>
                <a:path w="523379" h="3479800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598926" y="327413"/>
            <a:ext cx="5528662" cy="5246370"/>
            <a:chOff x="0" y="0"/>
            <a:chExt cx="2636520" cy="2501900"/>
          </a:xfrm>
        </p:grpSpPr>
        <p:sp>
          <p:nvSpPr>
            <p:cNvPr id="5" name="Freeform 5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3"/>
              <a:stretch>
                <a:fillRect l="-26597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598926" y="5040630"/>
            <a:ext cx="5528662" cy="5246370"/>
            <a:chOff x="0" y="0"/>
            <a:chExt cx="2636520" cy="2501900"/>
          </a:xfrm>
        </p:grpSpPr>
        <p:sp>
          <p:nvSpPr>
            <p:cNvPr id="7" name="Freeform 7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4"/>
              <a:stretch>
                <a:fillRect l="-34398" r="-34397"/>
              </a:stretch>
            </a:blip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7127588" y="9201150"/>
            <a:ext cx="77360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3A4A80"/>
                </a:solidFill>
                <a:latin typeface="Prata"/>
              </a:rPr>
              <a:t>9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68142" y="1678621"/>
            <a:ext cx="10040059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Radley Bold"/>
              </a:rPr>
              <a:t>History of the mobile library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9258" y="2385376"/>
            <a:ext cx="10918943" cy="6923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99"/>
              </a:lnSpc>
            </a:pPr>
            <a:endParaRPr/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On November 12, 1996, – first trip to the readers</a:t>
            </a:r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The only mobile library in Latvia until 2009</a:t>
            </a:r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At the start – 3 routes on the territory of the Ogre district</a:t>
            </a:r>
          </a:p>
          <a:p>
            <a:pPr marL="820414" lvl="1" indent="-410207" algn="just">
              <a:lnSpc>
                <a:spcPts val="7181"/>
              </a:lnSpc>
              <a:buFont typeface="Arial"/>
              <a:buChar char="•"/>
            </a:pPr>
            <a:r>
              <a:rPr lang="en-US" sz="3799">
                <a:solidFill>
                  <a:srgbClr val="FFFFFF"/>
                </a:solidFill>
                <a:latin typeface="Raleway"/>
              </a:rPr>
              <a:t>In 2000 the number of mobile library routes was also expanded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1614</TotalTime>
  <Words>699</Words>
  <Application>Microsoft Office PowerPoint</Application>
  <PresentationFormat>Pielāgots</PresentationFormat>
  <Paragraphs>166</Paragraphs>
  <Slides>29</Slides>
  <Notes>27</Notes>
  <HiddenSlides>0</HiddenSlides>
  <MMClips>0</MMClips>
  <ScaleCrop>false</ScaleCrop>
  <HeadingPairs>
    <vt:vector size="6" baseType="variant">
      <vt:variant>
        <vt:lpstr>Lietotie fonti</vt:lpstr>
      </vt:variant>
      <vt:variant>
        <vt:i4>7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29</vt:i4>
      </vt:variant>
    </vt:vector>
  </HeadingPairs>
  <TitlesOfParts>
    <vt:vector size="37" baseType="lpstr">
      <vt:lpstr>Raleway</vt:lpstr>
      <vt:lpstr>Prata</vt:lpstr>
      <vt:lpstr>Radley</vt:lpstr>
      <vt:lpstr>Arial</vt:lpstr>
      <vt:lpstr>Radley Bold</vt:lpstr>
      <vt:lpstr>Calibri</vt:lpstr>
      <vt:lpstr>Raleway Bold</vt:lpstr>
      <vt:lpstr>Office Theme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OCB_Bibliobuss</dc:title>
  <cp:lastModifiedBy>Aija Bremšmite</cp:lastModifiedBy>
  <cp:revision>3</cp:revision>
  <dcterms:created xsi:type="dcterms:W3CDTF">2006-08-16T00:00:00Z</dcterms:created>
  <dcterms:modified xsi:type="dcterms:W3CDTF">2023-09-15T06:50:58Z</dcterms:modified>
  <dc:identifier>DAFnLWWqyBk</dc:identifier>
</cp:coreProperties>
</file>